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9" r:id="rId4"/>
    <p:sldId id="263" r:id="rId5"/>
    <p:sldId id="264" r:id="rId6"/>
    <p:sldId id="261" r:id="rId7"/>
    <p:sldId id="258" r:id="rId8"/>
    <p:sldId id="262" r:id="rId9"/>
  </p:sldIdLst>
  <p:sldSz cx="12192000" cy="6858000"/>
  <p:notesSz cx="6858000" cy="9144000"/>
  <p:embeddedFontLst>
    <p:embeddedFont>
      <p:font typeface="Daily Shine" pitchFamily="2" charset="0"/>
      <p:regular r:id="rId11"/>
    </p:embeddedFont>
    <p:embeddedFont>
      <p:font typeface="Museo 500" panose="02000000000000000000" pitchFamily="2" charset="77"/>
      <p:regular r:id="rId12"/>
      <p: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63"/>
    <a:srgbClr val="B7FF00"/>
    <a:srgbClr val="DB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8"/>
    <p:restoredTop sz="94727"/>
  </p:normalViewPr>
  <p:slideViewPr>
    <p:cSldViewPr snapToGrid="0">
      <p:cViewPr>
        <p:scale>
          <a:sx n="240" d="100"/>
          <a:sy n="240" d="100"/>
        </p:scale>
        <p:origin x="-13496" y="-629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2A433-6E67-7B47-8E6B-C702A6A0EBE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00850-CA5D-D346-A397-C1553D52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6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850-CA5D-D346-A397-C1553D52D0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9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850-CA5D-D346-A397-C1553D52D0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6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850-CA5D-D346-A397-C1553D52D0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64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850-CA5D-D346-A397-C1553D52D0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8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850-CA5D-D346-A397-C1553D52D0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67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850-CA5D-D346-A397-C1553D52D0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92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850-CA5D-D346-A397-C1553D52D0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43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850-CA5D-D346-A397-C1553D52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5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0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4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7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2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7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9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0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0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9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1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03FFAC-2AE3-D14E-AE23-42D9BA557041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AD3847-0D2A-124B-A289-C03A4DA36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A3072-C022-E45C-FE7F-2BA5FF13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11865" y="5781040"/>
            <a:ext cx="1076960" cy="1076960"/>
          </a:xfrm>
          <a:prstGeom prst="rect">
            <a:avLst/>
          </a:prstGeom>
        </p:spPr>
      </p:pic>
      <p:pic>
        <p:nvPicPr>
          <p:cNvPr id="4" name="ELCA_Resize_16-9_Video_B.mp4">
            <a:hlinkClick r:id="" action="ppaction://media"/>
            <a:extLst>
              <a:ext uri="{FF2B5EF4-FFF2-40B4-BE49-F238E27FC236}">
                <a16:creationId xmlns:a16="http://schemas.microsoft.com/office/drawing/2014/main" id="{6CA3CC4D-D36A-2BC2-50EF-4A1815D2A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1944073-63B6-669D-0B2A-F665051A8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81040"/>
            <a:ext cx="1076960" cy="1076960"/>
          </a:xfrm>
          <a:prstGeom prst="rect">
            <a:avLst/>
          </a:prstGeom>
        </p:spPr>
      </p:pic>
      <p:pic>
        <p:nvPicPr>
          <p:cNvPr id="9" name="Picture 8" descr="A purple and green text&#10;&#10;Description automatically generated">
            <a:extLst>
              <a:ext uri="{FF2B5EF4-FFF2-40B4-BE49-F238E27FC236}">
                <a16:creationId xmlns:a16="http://schemas.microsoft.com/office/drawing/2014/main" id="{2AF94055-5433-5521-0147-716B97665D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384" y="5728937"/>
            <a:ext cx="2787593" cy="929198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26718A5-F846-BBEA-3CAF-2A004320D2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930" y="5888667"/>
            <a:ext cx="2324446" cy="88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16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309B3E-B279-76F0-D1CF-5CD6E8578B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368809" y="5327837"/>
            <a:ext cx="32227647" cy="2163430"/>
          </a:xfrm>
          <a:prstGeom prst="rect">
            <a:avLst/>
          </a:prstGeom>
        </p:spPr>
      </p:pic>
      <p:pic>
        <p:nvPicPr>
          <p:cNvPr id="4" name="Picture 3" descr="A purple and green text&#10;&#10;Description automatically generated">
            <a:extLst>
              <a:ext uri="{FF2B5EF4-FFF2-40B4-BE49-F238E27FC236}">
                <a16:creationId xmlns:a16="http://schemas.microsoft.com/office/drawing/2014/main" id="{350FF4FF-2B98-A4FF-C6FD-12E2F7621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87790"/>
            <a:ext cx="5896702" cy="1965568"/>
          </a:xfrm>
          <a:prstGeom prst="rect">
            <a:avLst/>
          </a:prstGeom>
        </p:spPr>
      </p:pic>
      <p:pic>
        <p:nvPicPr>
          <p:cNvPr id="14" name="Picture 1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A151C14-824B-8F7C-FF40-ED825522D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1040"/>
            <a:ext cx="1076960" cy="1076960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1B931296-F0B3-2615-B738-5DAF1D98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30" y="5843045"/>
            <a:ext cx="2444750" cy="927100"/>
          </a:xfrm>
          <a:prstGeom prst="rect">
            <a:avLst/>
          </a:prstGeom>
        </p:spPr>
      </p:pic>
      <p:pic>
        <p:nvPicPr>
          <p:cNvPr id="18" name="Picture 17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25DC03E4-9EC3-E27A-5A7A-5984FE02A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46" y="474914"/>
            <a:ext cx="10532709" cy="371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6330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57C6B2-CDAC-3069-0C07-B3EAF5722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3000"/>
          </a:blip>
          <a:srcRect l="1257" r="61299" b="28054"/>
          <a:stretch/>
        </p:blipFill>
        <p:spPr>
          <a:xfrm>
            <a:off x="0" y="5301506"/>
            <a:ext cx="12067482" cy="1556494"/>
          </a:xfrm>
          <a:prstGeom prst="rect">
            <a:avLst/>
          </a:prstGeom>
        </p:spPr>
      </p:pic>
      <p:pic>
        <p:nvPicPr>
          <p:cNvPr id="7" name="Picture 6" descr="A person holding a goat&#10;&#10;Description automatically generated">
            <a:extLst>
              <a:ext uri="{FF2B5EF4-FFF2-40B4-BE49-F238E27FC236}">
                <a16:creationId xmlns:a16="http://schemas.microsoft.com/office/drawing/2014/main" id="{0692CD78-5350-70E8-C274-AFF5CD62D8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14" b="5445"/>
          <a:stretch/>
        </p:blipFill>
        <p:spPr>
          <a:xfrm>
            <a:off x="5602081" y="1991073"/>
            <a:ext cx="6589919" cy="4889297"/>
          </a:xfrm>
          <a:prstGeom prst="rect">
            <a:avLst/>
          </a:prstGeom>
        </p:spPr>
      </p:pic>
      <p:pic>
        <p:nvPicPr>
          <p:cNvPr id="8" name="Picture 7" descr="A purple and green text&#10;&#10;Description automatically generated">
            <a:extLst>
              <a:ext uri="{FF2B5EF4-FFF2-40B4-BE49-F238E27FC236}">
                <a16:creationId xmlns:a16="http://schemas.microsoft.com/office/drawing/2014/main" id="{83AEA36E-CDEE-8B08-2376-B7FB95106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397" y="584294"/>
            <a:ext cx="6766603" cy="22555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7306A4-1A91-E500-A9E4-026CBE90CB68}"/>
              </a:ext>
            </a:extLst>
          </p:cNvPr>
          <p:cNvSpPr/>
          <p:nvPr/>
        </p:nvSpPr>
        <p:spPr>
          <a:xfrm>
            <a:off x="10669772" y="6572331"/>
            <a:ext cx="1510036" cy="308039"/>
          </a:xfrm>
          <a:prstGeom prst="rect">
            <a:avLst/>
          </a:prstGeom>
          <a:solidFill>
            <a:schemeClr val="tx1">
              <a:alpha val="39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42CE00E-D006-B408-6C2E-10CD590D4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30" y="417288"/>
            <a:ext cx="7772400" cy="4115491"/>
          </a:xfrm>
          <a:prstGeom prst="rect">
            <a:avLst/>
          </a:prstGeom>
        </p:spPr>
      </p:pic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34EF8B1-B3F9-E93D-C436-293DBE540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84" y="5236169"/>
            <a:ext cx="1351192" cy="1351192"/>
          </a:xfrm>
          <a:prstGeom prst="rect">
            <a:avLst/>
          </a:prstGeom>
        </p:spPr>
      </p:pic>
      <p:pic>
        <p:nvPicPr>
          <p:cNvPr id="10" name="Picture 9" descr="A black background with yellow and green text&#10;&#10;Description automatically generated">
            <a:extLst>
              <a:ext uri="{FF2B5EF4-FFF2-40B4-BE49-F238E27FC236}">
                <a16:creationId xmlns:a16="http://schemas.microsoft.com/office/drawing/2014/main" id="{28D4E1C9-2BD0-36F4-C88E-5F509764D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407" y="5680850"/>
            <a:ext cx="6867311" cy="1431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47362B-A176-5690-6671-C50840B8AC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83" r="983"/>
          <a:stretch/>
        </p:blipFill>
        <p:spPr>
          <a:xfrm>
            <a:off x="4522343" y="4353441"/>
            <a:ext cx="3984596" cy="1431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B20EE4-970B-2A1E-1B5C-AC96AE986E74}"/>
              </a:ext>
            </a:extLst>
          </p:cNvPr>
          <p:cNvSpPr txBox="1"/>
          <p:nvPr/>
        </p:nvSpPr>
        <p:spPr>
          <a:xfrm>
            <a:off x="10669772" y="6610934"/>
            <a:ext cx="1510036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82479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Paul Jeffrey/Life on Earth</a:t>
            </a:r>
            <a:endParaRPr lang="en-US" sz="900" i="1" dirty="0">
              <a:solidFill>
                <a:schemeClr val="bg1">
                  <a:alpha val="82479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383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57C6B2-CDAC-3069-0C07-B3EAF5722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3000"/>
          </a:blip>
          <a:srcRect l="1257" r="61299" b="28054"/>
          <a:stretch/>
        </p:blipFill>
        <p:spPr>
          <a:xfrm>
            <a:off x="0" y="5301506"/>
            <a:ext cx="12067482" cy="1556494"/>
          </a:xfrm>
          <a:prstGeom prst="rect">
            <a:avLst/>
          </a:prstGeom>
        </p:spPr>
      </p:pic>
      <p:pic>
        <p:nvPicPr>
          <p:cNvPr id="8" name="Picture 7" descr="A purple and green text&#10;&#10;Description automatically generated">
            <a:extLst>
              <a:ext uri="{FF2B5EF4-FFF2-40B4-BE49-F238E27FC236}">
                <a16:creationId xmlns:a16="http://schemas.microsoft.com/office/drawing/2014/main" id="{83AEA36E-CDEE-8B08-2376-B7FB95106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879" y="510260"/>
            <a:ext cx="6766603" cy="2255538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42CE00E-D006-B408-6C2E-10CD590D4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30" y="417288"/>
            <a:ext cx="7772400" cy="4115491"/>
          </a:xfrm>
          <a:prstGeom prst="rect">
            <a:avLst/>
          </a:prstGeom>
        </p:spPr>
      </p:pic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34EF8B1-B3F9-E93D-C436-293DBE540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4" y="5236169"/>
            <a:ext cx="1351192" cy="1351192"/>
          </a:xfrm>
          <a:prstGeom prst="rect">
            <a:avLst/>
          </a:prstGeom>
        </p:spPr>
      </p:pic>
      <p:pic>
        <p:nvPicPr>
          <p:cNvPr id="10" name="Picture 9" descr="A black background with yellow and green text&#10;&#10;Description automatically generated">
            <a:extLst>
              <a:ext uri="{FF2B5EF4-FFF2-40B4-BE49-F238E27FC236}">
                <a16:creationId xmlns:a16="http://schemas.microsoft.com/office/drawing/2014/main" id="{28D4E1C9-2BD0-36F4-C88E-5F509764D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407" y="5680850"/>
            <a:ext cx="6867311" cy="1431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47362B-A176-5690-6671-C50840B8AC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83" r="983"/>
          <a:stretch/>
        </p:blipFill>
        <p:spPr>
          <a:xfrm>
            <a:off x="4522343" y="4353441"/>
            <a:ext cx="3984596" cy="1431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2CD78-5350-70E8-C274-AFF5CD62D8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1" b="21610"/>
          <a:stretch/>
        </p:blipFill>
        <p:spPr>
          <a:xfrm>
            <a:off x="7363968" y="1337037"/>
            <a:ext cx="5412584" cy="55209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5DB479-5679-EC05-AB14-E08642D6C2D6}"/>
              </a:ext>
            </a:extLst>
          </p:cNvPr>
          <p:cNvSpPr/>
          <p:nvPr/>
        </p:nvSpPr>
        <p:spPr>
          <a:xfrm>
            <a:off x="10669772" y="6572331"/>
            <a:ext cx="1510036" cy="308039"/>
          </a:xfrm>
          <a:prstGeom prst="rect">
            <a:avLst/>
          </a:prstGeom>
          <a:solidFill>
            <a:schemeClr val="tx1">
              <a:alpha val="39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EE50F-1A8A-4F06-0487-CBE708C78A21}"/>
              </a:ext>
            </a:extLst>
          </p:cNvPr>
          <p:cNvSpPr txBox="1"/>
          <p:nvPr/>
        </p:nvSpPr>
        <p:spPr>
          <a:xfrm>
            <a:off x="10669772" y="6610934"/>
            <a:ext cx="1510036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82479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Paul Jeffrey/Life on Earth</a:t>
            </a:r>
            <a:endParaRPr lang="en-US" sz="900" i="1" dirty="0">
              <a:solidFill>
                <a:schemeClr val="bg1">
                  <a:alpha val="82479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5762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in a green dress&#10;&#10;Description automatically generated">
            <a:extLst>
              <a:ext uri="{FF2B5EF4-FFF2-40B4-BE49-F238E27FC236}">
                <a16:creationId xmlns:a16="http://schemas.microsoft.com/office/drawing/2014/main" id="{FD8FFF2C-D974-0FA6-3B1A-E27FA9F21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673" y="1639148"/>
            <a:ext cx="4656769" cy="5241222"/>
          </a:xfrm>
          <a:prstGeom prst="rect">
            <a:avLst/>
          </a:prstGeom>
        </p:spPr>
      </p:pic>
      <p:pic>
        <p:nvPicPr>
          <p:cNvPr id="20" name="Picture 19" descr="A person holding a goat&#10;&#10;Description automatically generated">
            <a:extLst>
              <a:ext uri="{FF2B5EF4-FFF2-40B4-BE49-F238E27FC236}">
                <a16:creationId xmlns:a16="http://schemas.microsoft.com/office/drawing/2014/main" id="{852BE473-7524-BDA5-04A6-680FBE406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32" y="1018459"/>
            <a:ext cx="7035024" cy="4680245"/>
          </a:xfrm>
          <a:prstGeom prst="rect">
            <a:avLst/>
          </a:prstGeom>
        </p:spPr>
      </p:pic>
      <p:pic>
        <p:nvPicPr>
          <p:cNvPr id="18" name="Picture 17" descr="A child holding a baby deer&#10;&#10;Description automatically generated">
            <a:extLst>
              <a:ext uri="{FF2B5EF4-FFF2-40B4-BE49-F238E27FC236}">
                <a16:creationId xmlns:a16="http://schemas.microsoft.com/office/drawing/2014/main" id="{4CE80C30-3A58-138A-3ED1-682AEB441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83" y="2414015"/>
            <a:ext cx="4746547" cy="6202385"/>
          </a:xfrm>
          <a:prstGeom prst="rect">
            <a:avLst/>
          </a:prstGeom>
        </p:spPr>
      </p:pic>
      <p:pic>
        <p:nvPicPr>
          <p:cNvPr id="3" name="Picture 2" descr="A child holding two baby goats&#10;&#10;Description automatically generated">
            <a:extLst>
              <a:ext uri="{FF2B5EF4-FFF2-40B4-BE49-F238E27FC236}">
                <a16:creationId xmlns:a16="http://schemas.microsoft.com/office/drawing/2014/main" id="{33E8582D-C693-A33B-FCB2-CC83C3CB2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384" y="183905"/>
            <a:ext cx="4422114" cy="6936650"/>
          </a:xfrm>
          <a:prstGeom prst="rect">
            <a:avLst/>
          </a:prstGeom>
        </p:spPr>
      </p:pic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34EF8B1-B3F9-E93D-C436-293DBE540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84" y="5236169"/>
            <a:ext cx="1351192" cy="1351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2CD78-5350-70E8-C274-AFF5CD62D8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321" r="17321"/>
          <a:stretch/>
        </p:blipFill>
        <p:spPr>
          <a:xfrm>
            <a:off x="8601108" y="2046701"/>
            <a:ext cx="5412584" cy="5520963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7306A4-1A91-E500-A9E4-026CBE90CB68}"/>
              </a:ext>
            </a:extLst>
          </p:cNvPr>
          <p:cNvSpPr/>
          <p:nvPr/>
        </p:nvSpPr>
        <p:spPr>
          <a:xfrm>
            <a:off x="10457120" y="6572331"/>
            <a:ext cx="1722687" cy="308039"/>
          </a:xfrm>
          <a:prstGeom prst="rect">
            <a:avLst/>
          </a:prstGeom>
          <a:solidFill>
            <a:schemeClr val="tx1">
              <a:alpha val="39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20EE4-970B-2A1E-1B5C-AC96AE986E74}"/>
              </a:ext>
            </a:extLst>
          </p:cNvPr>
          <p:cNvSpPr txBox="1"/>
          <p:nvPr/>
        </p:nvSpPr>
        <p:spPr>
          <a:xfrm>
            <a:off x="9462136" y="6618468"/>
            <a:ext cx="2633472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82479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Sean </a:t>
            </a:r>
            <a:r>
              <a:rPr lang="en-US" sz="900" i="1" dirty="0" err="1">
                <a:solidFill>
                  <a:schemeClr val="bg1">
                    <a:alpha val="82479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Hawkey</a:t>
            </a:r>
            <a:r>
              <a:rPr lang="en-US" sz="900" i="1" dirty="0">
                <a:solidFill>
                  <a:schemeClr val="bg1">
                    <a:alpha val="82479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/Life on Earth</a:t>
            </a:r>
            <a:endParaRPr lang="en-US" sz="900" i="1" dirty="0">
              <a:solidFill>
                <a:schemeClr val="bg1">
                  <a:alpha val="82479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child holding a basket of grapes&#10;&#10;Description automatically generated">
            <a:extLst>
              <a:ext uri="{FF2B5EF4-FFF2-40B4-BE49-F238E27FC236}">
                <a16:creationId xmlns:a16="http://schemas.microsoft.com/office/drawing/2014/main" id="{97FC322F-36CA-2906-1C4C-F9D24C46A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4417" y="2966465"/>
            <a:ext cx="6057445" cy="389153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F376DA6-D503-4981-1535-C76689DB52A6}"/>
              </a:ext>
            </a:extLst>
          </p:cNvPr>
          <p:cNvGrpSpPr/>
          <p:nvPr/>
        </p:nvGrpSpPr>
        <p:grpSpPr>
          <a:xfrm>
            <a:off x="1255940" y="265923"/>
            <a:ext cx="6761481" cy="2416914"/>
            <a:chOff x="1420645" y="387246"/>
            <a:chExt cx="4945482" cy="1767779"/>
          </a:xfrm>
        </p:grpSpPr>
        <p:pic>
          <p:nvPicPr>
            <p:cNvPr id="8" name="Picture 7" descr="A purple and green text&#10;&#10;Description automatically generated">
              <a:extLst>
                <a:ext uri="{FF2B5EF4-FFF2-40B4-BE49-F238E27FC236}">
                  <a16:creationId xmlns:a16="http://schemas.microsoft.com/office/drawing/2014/main" id="{83AEA36E-CDEE-8B08-2376-B7FB95106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713" r="26621"/>
            <a:stretch/>
          </p:blipFill>
          <p:spPr>
            <a:xfrm>
              <a:off x="2731182" y="478629"/>
              <a:ext cx="2548128" cy="1676396"/>
            </a:xfrm>
            <a:prstGeom prst="rect">
              <a:avLst/>
            </a:prstGeom>
          </p:spPr>
        </p:pic>
        <p:pic>
          <p:nvPicPr>
            <p:cNvPr id="23" name="Picture 22" descr="A purple and green text&#10;&#10;Description automatically generated">
              <a:extLst>
                <a:ext uri="{FF2B5EF4-FFF2-40B4-BE49-F238E27FC236}">
                  <a16:creationId xmlns:a16="http://schemas.microsoft.com/office/drawing/2014/main" id="{BA85D99C-086D-3DDC-49D9-9804ECB5C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4592"/>
            <a:stretch/>
          </p:blipFill>
          <p:spPr>
            <a:xfrm rot="11027691">
              <a:off x="1420645" y="387246"/>
              <a:ext cx="1277836" cy="1676396"/>
            </a:xfrm>
            <a:prstGeom prst="rect">
              <a:avLst/>
            </a:prstGeom>
          </p:spPr>
        </p:pic>
        <p:pic>
          <p:nvPicPr>
            <p:cNvPr id="24" name="Picture 23" descr="A purple and green text&#10;&#10;Description automatically generated">
              <a:extLst>
                <a:ext uri="{FF2B5EF4-FFF2-40B4-BE49-F238E27FC236}">
                  <a16:creationId xmlns:a16="http://schemas.microsoft.com/office/drawing/2014/main" id="{66542102-567F-BB92-9596-D23250C92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78133"/>
            <a:stretch/>
          </p:blipFill>
          <p:spPr>
            <a:xfrm rot="10800000">
              <a:off x="5266393" y="478628"/>
              <a:ext cx="1099734" cy="167639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E04C06A-4DF5-ACED-57CB-55E5E525A017}"/>
              </a:ext>
            </a:extLst>
          </p:cNvPr>
          <p:cNvSpPr/>
          <p:nvPr/>
        </p:nvSpPr>
        <p:spPr>
          <a:xfrm>
            <a:off x="2523744" y="6377259"/>
            <a:ext cx="2170176" cy="308039"/>
          </a:xfrm>
          <a:prstGeom prst="rect">
            <a:avLst/>
          </a:prstGeom>
          <a:solidFill>
            <a:schemeClr val="tx1">
              <a:alpha val="39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1886B6-0C96-FF3B-FC0C-49DA5B982567}"/>
              </a:ext>
            </a:extLst>
          </p:cNvPr>
          <p:cNvSpPr txBox="1"/>
          <p:nvPr/>
        </p:nvSpPr>
        <p:spPr>
          <a:xfrm>
            <a:off x="1172086" y="6407406"/>
            <a:ext cx="338738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82479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5 photos: Paul Jeffrey/Life on Earth</a:t>
            </a:r>
            <a:endParaRPr lang="en-US" sz="900" i="1" dirty="0">
              <a:solidFill>
                <a:schemeClr val="bg1">
                  <a:alpha val="82479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8176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1BE2F1-CD38-4023-8A0F-3B7D73D7E663}"/>
              </a:ext>
            </a:extLst>
          </p:cNvPr>
          <p:cNvSpPr txBox="1"/>
          <p:nvPr/>
        </p:nvSpPr>
        <p:spPr>
          <a:xfrm>
            <a:off x="1064930" y="865058"/>
            <a:ext cx="10322398" cy="3712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B7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 the 2024 ELCA Youth Gathering, </a:t>
            </a:r>
            <a:br>
              <a:rPr lang="en-US" sz="3600" dirty="0">
                <a:solidFill>
                  <a:srgbClr val="B7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join ELCA World Hunger and commit 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being part of the generation 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taking action to usher in a world 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without hunger and futures filled with hope.</a:t>
            </a:r>
          </a:p>
          <a:p>
            <a:pPr algn="ctr"/>
            <a:endParaRPr lang="en-US" sz="3600" dirty="0">
              <a:solidFill>
                <a:srgbClr val="B7FF00"/>
              </a:solidFill>
              <a:latin typeface="Museo 500" panose="02000000000000000000" pitchFamily="2" charset="77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09B3E-B279-76F0-D1CF-5CD6E8578B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368809" y="5327837"/>
            <a:ext cx="32227647" cy="2163430"/>
          </a:xfrm>
          <a:prstGeom prst="rect">
            <a:avLst/>
          </a:prstGeom>
        </p:spPr>
      </p:pic>
      <p:pic>
        <p:nvPicPr>
          <p:cNvPr id="4" name="Picture 3" descr="A purple and green text&#10;&#10;Description automatically generated">
            <a:extLst>
              <a:ext uri="{FF2B5EF4-FFF2-40B4-BE49-F238E27FC236}">
                <a16:creationId xmlns:a16="http://schemas.microsoft.com/office/drawing/2014/main" id="{350FF4FF-2B98-A4FF-C6FD-12E2F7621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45053"/>
            <a:ext cx="5896702" cy="1965568"/>
          </a:xfrm>
          <a:prstGeom prst="rect">
            <a:avLst/>
          </a:prstGeom>
        </p:spPr>
      </p:pic>
      <p:pic>
        <p:nvPicPr>
          <p:cNvPr id="14" name="Picture 1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A151C14-824B-8F7C-FF40-ED825522D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1040"/>
            <a:ext cx="1076960" cy="107696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F16C296-2F75-A3C2-7708-D6B766669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960" y="5852417"/>
            <a:ext cx="2324446" cy="88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0462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8919E60-4DC0-5669-C296-7CBA7D712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3000"/>
          </a:blip>
          <a:srcRect l="1257" r="61299" b="28054"/>
          <a:stretch/>
        </p:blipFill>
        <p:spPr>
          <a:xfrm>
            <a:off x="0" y="5301506"/>
            <a:ext cx="12067482" cy="1556494"/>
          </a:xfrm>
          <a:prstGeom prst="rect">
            <a:avLst/>
          </a:prstGeom>
        </p:spPr>
      </p:pic>
      <p:pic>
        <p:nvPicPr>
          <p:cNvPr id="15" name="Picture 14" descr="A person holding a goat&#10;&#10;Description automatically generated">
            <a:extLst>
              <a:ext uri="{FF2B5EF4-FFF2-40B4-BE49-F238E27FC236}">
                <a16:creationId xmlns:a16="http://schemas.microsoft.com/office/drawing/2014/main" id="{5ED6B978-65C5-5761-9BB4-6CD89300A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14" b="5445"/>
          <a:stretch/>
        </p:blipFill>
        <p:spPr>
          <a:xfrm>
            <a:off x="5602081" y="1991073"/>
            <a:ext cx="6589919" cy="4889297"/>
          </a:xfrm>
          <a:prstGeom prst="rect">
            <a:avLst/>
          </a:prstGeom>
        </p:spPr>
      </p:pic>
      <p:pic>
        <p:nvPicPr>
          <p:cNvPr id="4" name="Picture 3" descr="A purple and green text&#10;&#10;Description automatically generated">
            <a:extLst>
              <a:ext uri="{FF2B5EF4-FFF2-40B4-BE49-F238E27FC236}">
                <a16:creationId xmlns:a16="http://schemas.microsoft.com/office/drawing/2014/main" id="{350FF4FF-2B98-A4FF-C6FD-12E2F7621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397" y="584294"/>
            <a:ext cx="6766603" cy="2255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0E469-F8A1-E226-189C-288B4722CD6F}"/>
              </a:ext>
            </a:extLst>
          </p:cNvPr>
          <p:cNvSpPr txBox="1"/>
          <p:nvPr/>
        </p:nvSpPr>
        <p:spPr>
          <a:xfrm>
            <a:off x="451484" y="474779"/>
            <a:ext cx="6107812" cy="2917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en-US" sz="5400" b="1" spc="-5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 you </a:t>
            </a:r>
            <a:br>
              <a:rPr lang="en-US" sz="5400" b="1" spc="-5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5400" b="1" spc="-5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believe </a:t>
            </a:r>
            <a:r>
              <a:rPr lang="en-US" sz="5400" b="1" spc="-50" dirty="0">
                <a:solidFill>
                  <a:srgbClr val="B7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hunger has no place </a:t>
            </a:r>
            <a:br>
              <a:rPr lang="en-US" sz="5400" b="1" spc="-50" dirty="0">
                <a:solidFill>
                  <a:srgbClr val="B7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5400" b="1" spc="-50" dirty="0">
                <a:solidFill>
                  <a:srgbClr val="B7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our world?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64A34-8FAD-7228-62B7-EAA1DB5C0231}"/>
              </a:ext>
            </a:extLst>
          </p:cNvPr>
          <p:cNvSpPr txBox="1"/>
          <p:nvPr/>
        </p:nvSpPr>
        <p:spPr>
          <a:xfrm>
            <a:off x="1936788" y="6960540"/>
            <a:ext cx="6424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DBB0FF"/>
                </a:solidFill>
                <a:latin typeface="Daily Shine" pitchFamily="2" charset="0"/>
              </a:rPr>
              <a:t>ELCA.org</a:t>
            </a:r>
            <a:r>
              <a:rPr lang="en-US" sz="2400" dirty="0">
                <a:solidFill>
                  <a:srgbClr val="DBB0FF"/>
                </a:solidFill>
                <a:latin typeface="Daily Shine" pitchFamily="2" charset="0"/>
              </a:rPr>
              <a:t>/</a:t>
            </a:r>
            <a:r>
              <a:rPr lang="en-US" sz="2400" dirty="0" err="1">
                <a:solidFill>
                  <a:srgbClr val="B7FF00"/>
                </a:solidFill>
                <a:latin typeface="Daily Shine" pitchFamily="2" charset="0"/>
              </a:rPr>
              <a:t>GenZeroHunger</a:t>
            </a:r>
            <a:r>
              <a:rPr lang="en-US" sz="2400" dirty="0">
                <a:solidFill>
                  <a:srgbClr val="D6AFFF"/>
                </a:solidFill>
                <a:latin typeface="Daily Shine" pitchFamily="2" charset="0"/>
              </a:rPr>
              <a:t> </a:t>
            </a:r>
            <a:br>
              <a:rPr lang="en-US" sz="2400" dirty="0">
                <a:solidFill>
                  <a:srgbClr val="D6AFFF"/>
                </a:solidFill>
                <a:latin typeface="Daily Shine" pitchFamily="2" charset="0"/>
              </a:rPr>
            </a:b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BF8F62-173D-2370-32DC-C5C9166167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3" r="983"/>
          <a:stretch/>
        </p:blipFill>
        <p:spPr>
          <a:xfrm>
            <a:off x="4350346" y="4391369"/>
            <a:ext cx="3984596" cy="14317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5B508B-A1BC-1995-BB89-C7FD35226457}"/>
              </a:ext>
            </a:extLst>
          </p:cNvPr>
          <p:cNvSpPr txBox="1"/>
          <p:nvPr/>
        </p:nvSpPr>
        <p:spPr>
          <a:xfrm>
            <a:off x="451484" y="3294275"/>
            <a:ext cx="11752945" cy="1358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6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Build Generation Zero-Hunger by joining youth around the country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a fundraising challenge to support ELCA World Hunger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advance of the ELCA Youth Gathering. </a:t>
            </a:r>
          </a:p>
          <a:p>
            <a:pPr>
              <a:lnSpc>
                <a:spcPts val="246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black background with yellow and green text&#10;&#10;Description automatically generated">
            <a:extLst>
              <a:ext uri="{FF2B5EF4-FFF2-40B4-BE49-F238E27FC236}">
                <a16:creationId xmlns:a16="http://schemas.microsoft.com/office/drawing/2014/main" id="{D6EFFA71-4569-720B-8936-872F7F29C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8155" y="5851737"/>
            <a:ext cx="5165677" cy="1076960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8E416325-D164-3636-BB18-6B7FEC0B3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960" y="5917021"/>
            <a:ext cx="2324446" cy="881478"/>
          </a:xfrm>
          <a:prstGeom prst="rect">
            <a:avLst/>
          </a:prstGeom>
        </p:spPr>
      </p:pic>
      <p:pic>
        <p:nvPicPr>
          <p:cNvPr id="21" name="Picture 20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9BC9DDC-C7A7-C467-D2FF-F568C1C9A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81040"/>
            <a:ext cx="1076960" cy="10769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7EA263-B46F-7BB0-DA7A-2D3EB77EB940}"/>
              </a:ext>
            </a:extLst>
          </p:cNvPr>
          <p:cNvSpPr/>
          <p:nvPr/>
        </p:nvSpPr>
        <p:spPr>
          <a:xfrm>
            <a:off x="10669772" y="6572331"/>
            <a:ext cx="1510036" cy="308039"/>
          </a:xfrm>
          <a:prstGeom prst="rect">
            <a:avLst/>
          </a:prstGeom>
          <a:solidFill>
            <a:schemeClr val="tx1">
              <a:alpha val="39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C766B-F701-6D4A-941A-8DB798D19B45}"/>
              </a:ext>
            </a:extLst>
          </p:cNvPr>
          <p:cNvSpPr txBox="1"/>
          <p:nvPr/>
        </p:nvSpPr>
        <p:spPr>
          <a:xfrm>
            <a:off x="10669772" y="6610934"/>
            <a:ext cx="1510036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82479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Paul Jeffrey/Life on Earth</a:t>
            </a:r>
            <a:endParaRPr lang="en-US" sz="900" i="1" dirty="0">
              <a:solidFill>
                <a:schemeClr val="bg1">
                  <a:alpha val="82479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7036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1BE2F1-CD38-4023-8A0F-3B7D73D7E663}"/>
              </a:ext>
            </a:extLst>
          </p:cNvPr>
          <p:cNvSpPr txBox="1"/>
          <p:nvPr/>
        </p:nvSpPr>
        <p:spPr>
          <a:xfrm>
            <a:off x="934801" y="865058"/>
            <a:ext cx="10322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B7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09B3E-B279-76F0-D1CF-5CD6E8578B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368809" y="5327837"/>
            <a:ext cx="32227647" cy="2163430"/>
          </a:xfrm>
          <a:prstGeom prst="rect">
            <a:avLst/>
          </a:prstGeom>
        </p:spPr>
      </p:pic>
      <p:pic>
        <p:nvPicPr>
          <p:cNvPr id="4" name="Picture 3" descr="A purple and green text&#10;&#10;Description automatically generated">
            <a:extLst>
              <a:ext uri="{FF2B5EF4-FFF2-40B4-BE49-F238E27FC236}">
                <a16:creationId xmlns:a16="http://schemas.microsoft.com/office/drawing/2014/main" id="{350FF4FF-2B98-A4FF-C6FD-12E2F7621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424" y="317904"/>
            <a:ext cx="4275166" cy="1425056"/>
          </a:xfrm>
          <a:prstGeom prst="rect">
            <a:avLst/>
          </a:prstGeom>
        </p:spPr>
      </p:pic>
      <p:pic>
        <p:nvPicPr>
          <p:cNvPr id="14" name="Picture 1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A151C14-824B-8F7C-FF40-ED825522D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1040"/>
            <a:ext cx="1076960" cy="107696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F16C296-2F75-A3C2-7708-D6B766669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960" y="5852417"/>
            <a:ext cx="2324446" cy="881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8D2934-F0BA-94FF-82A5-D8C9262AE843}"/>
              </a:ext>
            </a:extLst>
          </p:cNvPr>
          <p:cNvSpPr txBox="1"/>
          <p:nvPr/>
        </p:nvSpPr>
        <p:spPr>
          <a:xfrm>
            <a:off x="946831" y="1836736"/>
            <a:ext cx="1032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Copy Here</a:t>
            </a:r>
          </a:p>
        </p:txBody>
      </p:sp>
    </p:spTree>
    <p:extLst>
      <p:ext uri="{BB962C8B-B14F-4D97-AF65-F5344CB8AC3E}">
        <p14:creationId xmlns:p14="http://schemas.microsoft.com/office/powerpoint/2010/main" val="59173663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LCA-Document" ma:contentTypeID="0x0101009C49CB76883F4D29A3A38B8F877398AD000974FD063C8C4D38BD02BABB281DEB2100FC8C5E0A0D71CA4FB77870BC02D992DB" ma:contentTypeVersion="49" ma:contentTypeDescription="Describes an ELCA Document.  Use this content type for Microsoft Office/PDF documents." ma:contentTypeScope="" ma:versionID="e85636b3c22dcf2140740171fb9b7ab7">
  <xsd:schema xmlns:xsd="http://www.w3.org/2001/XMLSchema" xmlns:xs="http://www.w3.org/2001/XMLSchema" xmlns:p="http://schemas.microsoft.com/office/2006/metadata/properties" xmlns:ns2="d087f69f-f3c5-4cc5-af88-9bcec61be179" xmlns:ns3="8a140621-1a49-429d-a76a-0b4eaceb60d3" targetNamespace="http://schemas.microsoft.com/office/2006/metadata/properties" ma:root="true" ma:fieldsID="893914aca02976e3d275a5db0d663b56" ns2:_="" ns3:_="">
    <xsd:import namespace="d087f69f-f3c5-4cc5-af88-9bcec61be179"/>
    <xsd:import namespace="8a140621-1a49-429d-a76a-0b4eaceb60d3"/>
    <xsd:element name="properties">
      <xsd:complexType>
        <xsd:sequence>
          <xsd:element name="documentManagement">
            <xsd:complexType>
              <xsd:all>
                <xsd:element ref="ns2:Resource_x0020_Description" minOccurs="0"/>
                <xsd:element ref="ns2:Resource_x0020_Expiration_x0020_Date" minOccurs="0"/>
                <xsd:element ref="ns2:Exclude_x0020_Resource_x0020_From_x0020_Search" minOccurs="0"/>
                <xsd:element ref="ns3:TaxCatchAll" minOccurs="0"/>
                <xsd:element ref="ns3:Resource_x0020_Never_x0020_Expires" minOccurs="0"/>
                <xsd:element ref="ns3:ELCA_Include_In_YouthGathering_Search" minOccurs="0"/>
                <xsd:element ref="ns2:Date" minOccurs="0"/>
                <xsd:element ref="ns2:To_x0020_Be_x0020_Archiv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7f69f-f3c5-4cc5-af88-9bcec61be179" elementFormDefault="qualified">
    <xsd:import namespace="http://schemas.microsoft.com/office/2006/documentManagement/types"/>
    <xsd:import namespace="http://schemas.microsoft.com/office/infopath/2007/PartnerControls"/>
    <xsd:element name="Resource_x0020_Description" ma:index="8" nillable="true" ma:displayName="Resource Description" ma:internalName="Resource_x0020_Description" ma:readOnly="false">
      <xsd:simpleType>
        <xsd:restriction base="dms:Note">
          <xsd:maxLength value="255"/>
        </xsd:restriction>
      </xsd:simpleType>
    </xsd:element>
    <xsd:element name="Resource_x0020_Expiration_x0020_Date" ma:index="14" nillable="true" ma:displayName="Resource Expiration Date" ma:format="DateOnly" ma:internalName="Resource_x0020_Expiration_x0020_Date" ma:readOnly="false">
      <xsd:simpleType>
        <xsd:restriction base="dms:DateTime"/>
      </xsd:simpleType>
    </xsd:element>
    <xsd:element name="Exclude_x0020_Resource_x0020_From_x0020_Search" ma:index="15" nillable="true" ma:displayName="Exclude Resource From Search" ma:internalName="Exclude_x0020_Resource_x0020_From_x0020_Search">
      <xsd:simpleType>
        <xsd:restriction base="dms:Boolean"/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  <xsd:element name="To_x0020_Be_x0020_Archived" ma:index="21" nillable="true" ma:displayName="To Be Archived" ma:default="0" ma:internalName="To_x0020_Be_x0020_Archiv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40621-1a49-429d-a76a-0b4eaceb60d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ee51497-b75c-448a-a0c6-084b3df3fdc8}" ma:internalName="TaxCatchAll" ma:showField="CatchAllData" ma:web="8a140621-1a49-429d-a76a-0b4eaceb60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source_x0020_Never_x0020_Expires" ma:index="17" nillable="true" ma:displayName="Resource Never Expires" ma:default="0" ma:internalName="Resource_x0020_Never_x0020_Expires">
      <xsd:simpleType>
        <xsd:restriction base="dms:Boolean"/>
      </xsd:simpleType>
    </xsd:element>
    <xsd:element name="ELCA_Include_In_YouthGathering_Search" ma:index="19" nillable="true" ma:displayName="ELCA_Include_In_YouthGathering_Search" ma:default="0" ma:description="To be on crawl for Youth Gathering selection on Search.elca.org site" ma:internalName="ELCA_Include_In_YouthGathering_Search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source_x0020_Expiration_x0020_Date xmlns="d087f69f-f3c5-4cc5-af88-9bcec61be179" xsi:nil="true"/>
    <TaxCatchAll xmlns="8a140621-1a49-429d-a76a-0b4eaceb60d3">
      <Value>104</Value>
      <Value>19</Value>
      <Value>16</Value>
      <Value>106</Value>
      <Value>5</Value>
    </TaxCatchAll>
    <Resource_x0020_Never_x0020_Expires xmlns="8a140621-1a49-429d-a76a-0b4eaceb60d3">true</Resource_x0020_Never_x0020_Expires>
    <Exclude_x0020_Resource_x0020_From_x0020_Search xmlns="d087f69f-f3c5-4cc5-af88-9bcec61be179">false</Exclude_x0020_Resource_x0020_From_x0020_Search>
    <ELCA_Include_In_YouthGathering_Search xmlns="8a140621-1a49-429d-a76a-0b4eaceb60d3">false</ELCA_Include_In_YouthGathering_Search>
    <Resource_x0020_Description xmlns="d087f69f-f3c5-4cc5-af88-9bcec61be179" xsi:nil="true"/>
    <To_x0020_Be_x0020_Archived xmlns="d087f69f-f3c5-4cc5-af88-9bcec61be179">false</To_x0020_Be_x0020_Archived>
    <Date xmlns="d087f69f-f3c5-4cc5-af88-9bcec61be179" xsi:nil="true"/>
  </documentManagement>
</p:properties>
</file>

<file path=customXml/itemProps1.xml><?xml version="1.0" encoding="utf-8"?>
<ds:datastoreItem xmlns:ds="http://schemas.openxmlformats.org/officeDocument/2006/customXml" ds:itemID="{2F4672D4-6BE4-4A90-9552-4E900B881F19}"/>
</file>

<file path=customXml/itemProps2.xml><?xml version="1.0" encoding="utf-8"?>
<ds:datastoreItem xmlns:ds="http://schemas.openxmlformats.org/officeDocument/2006/customXml" ds:itemID="{E4934CF5-005D-4074-BE4B-2FC9ADCBBDB5}"/>
</file>

<file path=customXml/itemProps3.xml><?xml version="1.0" encoding="utf-8"?>
<ds:datastoreItem xmlns:ds="http://schemas.openxmlformats.org/officeDocument/2006/customXml" ds:itemID="{E74A8BBA-485E-495F-89FF-484BE0728EE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7040</TotalTime>
  <Words>131</Words>
  <Application>Microsoft Macintosh PowerPoint</Application>
  <PresentationFormat>Widescreen</PresentationFormat>
  <Paragraphs>19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Daily Shine</vt:lpstr>
      <vt:lpstr>Museo 500</vt:lpstr>
      <vt:lpstr>Aptos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Generation Zero Hunger Powerpoint</dc:title>
  <dc:creator>irena Powers</dc:creator>
  <cp:lastModifiedBy>irena Powers</cp:lastModifiedBy>
  <cp:revision>9</cp:revision>
  <dcterms:created xsi:type="dcterms:W3CDTF">2024-05-18T19:29:57Z</dcterms:created>
  <dcterms:modified xsi:type="dcterms:W3CDTF">2024-05-23T17:08:59Z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0x0101009C49CB76883F4D29A3A38B8F877398AD000974FD063C8C4D38BD02BABB281DEB2100FC8C5E0A0D71CA4FB77870BC02D992DB</vt:lpwstr>
  </property>
  <property fmtid="{D5CDD505-2E9C-101B-9397-08002B2CF9AE}" pid="3" name="pff9ff76d6d04245968fbeacd7773757">
    <vt:lpwstr>English|2a561fb9-8cee-4c70-9ce6-5f63a2094213</vt:lpwstr>
  </property>
  <property fmtid="{D5CDD505-2E9C-101B-9397-08002B2CF9AE}" pid="4" name="b8cf5103550044b6adff90de73dcc70d">
    <vt:lpwstr>Documents|f8558c63-84d9-482b-8eef-839de7da179d</vt:lpwstr>
  </property>
  <property fmtid="{D5CDD505-2E9C-101B-9397-08002B2CF9AE}" pid="5" name="p0eec0248d09446db2b674e7726de702">
    <vt:lpwstr>Hunger|1563463c-91d9-424f-a32f-3f2154f7c23f</vt:lpwstr>
  </property>
  <property fmtid="{D5CDD505-2E9C-101B-9397-08002B2CF9AE}" pid="6" name="dbcb669f85a94c79882e4591e49db382">
    <vt:lpwstr>ELCA World Hunger|05934ef5-5f43-44eb-b213-eaf0666608c9</vt:lpwstr>
  </property>
  <property fmtid="{D5CDD505-2E9C-101B-9397-08002B2CF9AE}" pid="7" name="f4e18a6ced514bde9eff9825603cfd24">
    <vt:lpwstr>Member|a0e929f6-0728-46ab-beb4-b4e20508ce60</vt:lpwstr>
  </property>
  <property fmtid="{D5CDD505-2E9C-101B-9397-08002B2CF9AE}" pid="8" name="Resource Category">
    <vt:lpwstr>104;#ELCA World Hunger|05934ef5-5f43-44eb-b213-eaf0666608c9</vt:lpwstr>
  </property>
  <property fmtid="{D5CDD505-2E9C-101B-9397-08002B2CF9AE}" pid="9" name="Resource Primary Audience">
    <vt:lpwstr>19;#Member|a0e929f6-0728-46ab-beb4-b4e20508ce60</vt:lpwstr>
  </property>
  <property fmtid="{D5CDD505-2E9C-101B-9397-08002B2CF9AE}" pid="10" name="Resource Language">
    <vt:lpwstr>5;#English|2a561fb9-8cee-4c70-9ce6-5f63a2094213</vt:lpwstr>
  </property>
  <property fmtid="{D5CDD505-2E9C-101B-9397-08002B2CF9AE}" pid="11" name="Resource Interests">
    <vt:lpwstr>106;#Hunger|1563463c-91d9-424f-a32f-3f2154f7c23f</vt:lpwstr>
  </property>
  <property fmtid="{D5CDD505-2E9C-101B-9397-08002B2CF9AE}" pid="12" name="Resource Subcategory">
    <vt:lpwstr>16;#Documents|f8558c63-84d9-482b-8eef-839de7da179d</vt:lpwstr>
  </property>
  <property fmtid="{D5CDD505-2E9C-101B-9397-08002B2CF9AE}" pid="13" name="_dlc_policyId">
    <vt:lpwstr/>
  </property>
  <property fmtid="{D5CDD505-2E9C-101B-9397-08002B2CF9AE}" pid="14" name="ItemRetentionFormula">
    <vt:lpwstr/>
  </property>
  <property fmtid="{D5CDD505-2E9C-101B-9397-08002B2CF9AE}" pid="15" name="WorkflowChangePath">
    <vt:lpwstr>8b4633e0-e339-4ef2-8df3-a043f9012779,4;</vt:lpwstr>
  </property>
</Properties>
</file>