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slides/slide3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s/slide3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5"/>
  </p:sldMasterIdLst>
  <p:handoutMasterIdLst>
    <p:handoutMasterId r:id="rId44"/>
  </p:handoutMasterIdLst>
  <p:sldIdLst>
    <p:sldId id="256" r:id="rId6"/>
    <p:sldId id="294" r:id="rId7"/>
    <p:sldId id="293" r:id="rId8"/>
    <p:sldId id="345" r:id="rId9"/>
    <p:sldId id="354" r:id="rId10"/>
    <p:sldId id="355" r:id="rId11"/>
    <p:sldId id="356" r:id="rId12"/>
    <p:sldId id="353" r:id="rId13"/>
    <p:sldId id="297" r:id="rId14"/>
    <p:sldId id="358" r:id="rId15"/>
    <p:sldId id="361" r:id="rId16"/>
    <p:sldId id="359" r:id="rId17"/>
    <p:sldId id="360" r:id="rId18"/>
    <p:sldId id="347" r:id="rId19"/>
    <p:sldId id="357" r:id="rId20"/>
    <p:sldId id="296" r:id="rId21"/>
    <p:sldId id="335" r:id="rId22"/>
    <p:sldId id="311" r:id="rId23"/>
    <p:sldId id="337" r:id="rId24"/>
    <p:sldId id="352" r:id="rId25"/>
    <p:sldId id="342" r:id="rId26"/>
    <p:sldId id="343" r:id="rId27"/>
    <p:sldId id="363" r:id="rId28"/>
    <p:sldId id="340" r:id="rId29"/>
    <p:sldId id="367" r:id="rId30"/>
    <p:sldId id="368" r:id="rId31"/>
    <p:sldId id="369" r:id="rId32"/>
    <p:sldId id="370" r:id="rId33"/>
    <p:sldId id="372" r:id="rId34"/>
    <p:sldId id="373" r:id="rId35"/>
    <p:sldId id="374" r:id="rId36"/>
    <p:sldId id="375" r:id="rId37"/>
    <p:sldId id="366" r:id="rId38"/>
    <p:sldId id="376" r:id="rId39"/>
    <p:sldId id="377" r:id="rId40"/>
    <p:sldId id="378" r:id="rId41"/>
    <p:sldId id="364" r:id="rId42"/>
    <p:sldId id="365" r:id="rId4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1037">
          <p15:clr>
            <a:srgbClr val="A4A3A4"/>
          </p15:clr>
        </p15:guide>
        <p15:guide id="2" pos="4800">
          <p15:clr>
            <a:srgbClr val="A4A3A4"/>
          </p15:clr>
        </p15:guide>
        <p15:guide id="3" orient="horz" pos="3468">
          <p15:clr>
            <a:srgbClr val="A4A3A4"/>
          </p15:clr>
        </p15:guide>
        <p15:guide id="4" pos="51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AA"/>
    <a:srgbClr val="A8B6D9"/>
    <a:srgbClr val="5261AC"/>
    <a:srgbClr val="CCDEEB"/>
    <a:srgbClr val="A3C5DB"/>
    <a:srgbClr val="585250"/>
    <a:srgbClr val="5E99AA"/>
    <a:srgbClr val="78716E"/>
    <a:srgbClr val="6E9DB0"/>
    <a:srgbClr val="E19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94660"/>
  </p:normalViewPr>
  <p:slideViewPr>
    <p:cSldViewPr snapToGrid="0" showGuides="1">
      <p:cViewPr varScale="1">
        <p:scale>
          <a:sx n="90" d="100"/>
          <a:sy n="90" d="100"/>
        </p:scale>
        <p:origin x="-744" y="-104"/>
      </p:cViewPr>
      <p:guideLst>
        <p:guide orient="horz" pos="1037"/>
        <p:guide orient="horz" pos="3468"/>
        <p:guide pos="4800"/>
        <p:guide pos="515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47"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50" Type="http://schemas.openxmlformats.org/officeDocument/2006/relationships/customXml" Target="../customXml/item5.xml"/><Relationship Id="rId7" Type="http://schemas.openxmlformats.org/officeDocument/2006/relationships/slide" Target="slides/slide2.xml"/><Relationship Id="rId29" Type="http://schemas.openxmlformats.org/officeDocument/2006/relationships/slide" Target="slides/slide24.xml"/><Relationship Id="rId2" Type="http://schemas.openxmlformats.org/officeDocument/2006/relationships/customXml" Target="../customXml/item2.xml"/><Relationship Id="rId16" Type="http://schemas.openxmlformats.org/officeDocument/2006/relationships/slide" Target="slides/slide11.xml"/><Relationship Id="rId24" Type="http://schemas.openxmlformats.org/officeDocument/2006/relationships/slide" Target="slides/slide19.xml"/><Relationship Id="rId32" Type="http://schemas.openxmlformats.org/officeDocument/2006/relationships/slide" Target="slides/slide27.xml"/><Relationship Id="rId11" Type="http://schemas.openxmlformats.org/officeDocument/2006/relationships/slide" Target="slides/slide6.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interSettings" Target="printerSettings/printerSettings1.bin"/><Relationship Id="rId49" Type="http://schemas.openxmlformats.org/officeDocument/2006/relationships/tableStyles" Target="tableStyles.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slideMaster" Target="slideMasters/slideMaster1.xml"/><Relationship Id="rId36" Type="http://schemas.openxmlformats.org/officeDocument/2006/relationships/slide" Target="slides/slide31.xml"/><Relationship Id="rId15" Type="http://schemas.openxmlformats.org/officeDocument/2006/relationships/slide" Target="slides/slide10.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handoutMaster" Target="handoutMasters/handoutMaster1.xml"/><Relationship Id="rId48"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 Type="http://schemas.openxmlformats.org/officeDocument/2006/relationships/customXml" Target="../customXml/item4.xml"/><Relationship Id="rId30" Type="http://schemas.openxmlformats.org/officeDocument/2006/relationships/slide" Target="slides/slide25.xml"/><Relationship Id="rId9" Type="http://schemas.openxmlformats.org/officeDocument/2006/relationships/slide" Target="slides/slide4.xml"/><Relationship Id="rId35" Type="http://schemas.openxmlformats.org/officeDocument/2006/relationships/slide" Target="slides/slide30.xml"/><Relationship Id="rId14" Type="http://schemas.openxmlformats.org/officeDocument/2006/relationships/slide" Target="slides/slide9.xml"/><Relationship Id="rId43" Type="http://schemas.openxmlformats.org/officeDocument/2006/relationships/slide" Target="slides/slide38.xml"/><Relationship Id="rId8" Type="http://schemas.openxmlformats.org/officeDocument/2006/relationships/slide" Target="slides/slide3.xml"/><Relationship Id="rId3" Type="http://schemas.openxmlformats.org/officeDocument/2006/relationships/customXml" Target="../customXml/item3.xml"/><Relationship Id="rId46" Type="http://schemas.openxmlformats.org/officeDocument/2006/relationships/presProps" Target="presProps.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slide" Target="slides/slide36.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42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F2BA163A-F9B9-46C6-8748-AEB0C74DE219}" type="datetimeFigureOut">
              <a:rPr lang="en-US"/>
              <a:pPr/>
              <a:t>5/23/16</a:t>
            </a:fld>
            <a:endParaRPr lang="en-US"/>
          </a:p>
        </p:txBody>
      </p:sp>
      <p:sp>
        <p:nvSpPr>
          <p:cNvPr id="542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42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23721DD-63EE-40C8-AA82-3E87CAAD1DB7}" type="slidenum">
              <a:rPr lang="en-US"/>
              <a:pPr/>
              <a:t>‹#›</a:t>
            </a:fld>
            <a:endParaRPr lang="en-US"/>
          </a:p>
        </p:txBody>
      </p:sp>
    </p:spTree>
    <p:extLst>
      <p:ext uri="{BB962C8B-B14F-4D97-AF65-F5344CB8AC3E}">
        <p14:creationId xmlns:p14="http://schemas.microsoft.com/office/powerpoint/2010/main" val="3269437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364343"/>
            <a:ext cx="8135936" cy="2714171"/>
          </a:xfrm>
        </p:spPr>
        <p:txBody>
          <a:bodyPr anchor="ctr" anchorCtr="0">
            <a:normAutofit/>
          </a:bodyPr>
          <a:lstStyle>
            <a:lvl1pPr algn="ct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764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573314"/>
            <a:ext cx="8240711" cy="844323"/>
          </a:xfrm>
        </p:spPr>
        <p:txBody>
          <a:bodyPr lIns="0" rIns="0"/>
          <a:lstStyle/>
          <a:p>
            <a:r>
              <a:rPr lang="en-US" dirty="0" smtClean="0"/>
              <a:t>Click to edit Master title style</a:t>
            </a:r>
            <a:endParaRPr lang="en-US" dirty="0"/>
          </a:p>
        </p:txBody>
      </p:sp>
      <p:sp>
        <p:nvSpPr>
          <p:cNvPr id="3" name="Content Placeholder 2"/>
          <p:cNvSpPr>
            <a:spLocks noGrp="1"/>
          </p:cNvSpPr>
          <p:nvPr>
            <p:ph idx="1"/>
          </p:nvPr>
        </p:nvSpPr>
        <p:spPr>
          <a:xfrm>
            <a:off x="612775" y="1600200"/>
            <a:ext cx="7918449" cy="3915229"/>
          </a:xfrm>
        </p:spPr>
        <p:txBody>
          <a:bodyPr/>
          <a:lstStyle>
            <a:lvl3pPr>
              <a:buClr>
                <a:srgbClr val="0069AA"/>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233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userDrawn="1"/>
        </p:nvSpPr>
        <p:spPr>
          <a:xfrm>
            <a:off x="192088" y="1513022"/>
            <a:ext cx="8772525" cy="1367726"/>
          </a:xfrm>
          <a:prstGeom prst="rect">
            <a:avLst/>
          </a:prstGeom>
        </p:spPr>
        <p:txBody>
          <a:bodyPr vert="horz" lIns="91440" tIns="0" rIns="91440" bIns="0" rtlCol="0" anchor="ctr" anchorCtr="0">
            <a:normAutofit fontScale="85000" lnSpcReduction="20000"/>
          </a:bodyPr>
          <a:lstStyle>
            <a:lvl1pPr algn="l" defTabSz="914400" rtl="0" eaLnBrk="1" latinLnBrk="0" hangingPunct="1">
              <a:spcBef>
                <a:spcPct val="0"/>
              </a:spcBef>
              <a:buNone/>
              <a:defRPr sz="4000" b="1" kern="1200" cap="all">
                <a:solidFill>
                  <a:srgbClr val="0069AA"/>
                </a:solidFill>
                <a:latin typeface="Garamond" panose="02020404030301010803" pitchFamily="18" charset="0"/>
                <a:ea typeface="+mj-ea"/>
                <a:cs typeface="+mj-cs"/>
              </a:defRPr>
            </a:lvl1pPr>
          </a:lstStyle>
          <a:p>
            <a:pPr algn="ctr"/>
            <a:r>
              <a:rPr lang="en-US" dirty="0"/>
              <a:t>CHAPTER TWO</a:t>
            </a:r>
            <a:br>
              <a:rPr lang="en-US" dirty="0"/>
            </a:br>
            <a:r>
              <a:rPr lang="en-US" dirty="0"/>
              <a:t>Guidelines for Interacting</a:t>
            </a:r>
            <a:br>
              <a:rPr lang="en-US" dirty="0"/>
            </a:br>
            <a:r>
              <a:rPr lang="en-US" dirty="0"/>
              <a:t>in the Real World</a:t>
            </a:r>
            <a:endParaRPr lang="en-US" dirty="0" smtClean="0"/>
          </a:p>
        </p:txBody>
      </p:sp>
    </p:spTree>
    <p:extLst>
      <p:ext uri="{BB962C8B-B14F-4D97-AF65-F5344CB8AC3E}">
        <p14:creationId xmlns:p14="http://schemas.microsoft.com/office/powerpoint/2010/main" val="287787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93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93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339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3478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3478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84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012" y="573314"/>
            <a:ext cx="8031163" cy="84432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8312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96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8800"/>
            <a:ext cx="3008313" cy="93617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566057"/>
            <a:ext cx="5111750" cy="49856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89313"/>
            <a:ext cx="3008313" cy="39696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7163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088" y="573314"/>
            <a:ext cx="8251825" cy="844323"/>
          </a:xfrm>
          <a:prstGeom prst="rect">
            <a:avLst/>
          </a:prstGeom>
        </p:spPr>
        <p:txBody>
          <a:bodyPr vert="horz" lIns="0" tIns="45720" rIns="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2776" y="1600200"/>
            <a:ext cx="7918450" cy="3915229"/>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7691377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b="1" kern="1200">
          <a:solidFill>
            <a:srgbClr val="0069A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Clr>
          <a:srgbClr val="0069AA"/>
        </a:buClr>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lca.org/advocacy" TargetMode="External"/><Relationship Id="rId3" Type="http://schemas.openxmlformats.org/officeDocument/2006/relationships/hyperlink" Target="http://www.pluralism.org/interfaith"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wforum.org/2012/10/09/nones-on-the-ris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66427" y="496437"/>
            <a:ext cx="7842142" cy="2714171"/>
          </a:xfrm>
        </p:spPr>
        <p:txBody>
          <a:bodyPr anchor="t" anchorCtr="0">
            <a:normAutofit fontScale="90000"/>
          </a:bodyPr>
          <a:lstStyle/>
          <a:p>
            <a:pPr algn="ctr" eaLnBrk="1" hangingPunct="1"/>
            <a:r>
              <a:rPr lang="en-US" sz="5400" dirty="0" smtClean="0"/>
              <a:t>Engaging Others,</a:t>
            </a:r>
            <a:br>
              <a:rPr lang="en-US" sz="5400" dirty="0" smtClean="0"/>
            </a:br>
            <a:r>
              <a:rPr lang="en-US" sz="5400" dirty="0" smtClean="0"/>
              <a:t>Knowing Ourselves: </a:t>
            </a:r>
            <a:r>
              <a:rPr lang="en-US" sz="3600" dirty="0" smtClean="0"/>
              <a:t/>
            </a:r>
            <a:br>
              <a:rPr lang="en-US" sz="3600" dirty="0" smtClean="0"/>
            </a:br>
            <a:r>
              <a:rPr lang="en-US" sz="3600" b="0" dirty="0" smtClean="0"/>
              <a:t>A Lutheran Calling in a Multi-Religious World</a:t>
            </a:r>
            <a:endParaRPr lang="en-US" sz="2000" b="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811" y="2730108"/>
            <a:ext cx="3807229" cy="2539538"/>
          </a:xfrm>
          <a:prstGeom prst="rect">
            <a:avLst/>
          </a:prstGeom>
          <a:ln w="63500">
            <a:solidFill>
              <a:schemeClr val="bg1"/>
            </a:solidFill>
            <a:miter lim="8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Overview</a:t>
            </a:r>
            <a:endParaRPr lang="en-US" dirty="0"/>
          </a:p>
        </p:txBody>
      </p:sp>
      <p:sp>
        <p:nvSpPr>
          <p:cNvPr id="3" name="Content Placeholder 2"/>
          <p:cNvSpPr>
            <a:spLocks noGrp="1"/>
          </p:cNvSpPr>
          <p:nvPr>
            <p:ph idx="1"/>
          </p:nvPr>
        </p:nvSpPr>
        <p:spPr/>
        <p:txBody>
          <a:bodyPr>
            <a:normAutofit/>
          </a:bodyPr>
          <a:lstStyle/>
          <a:p>
            <a:r>
              <a:rPr lang="en-US" dirty="0" smtClean="0"/>
              <a:t>Additionally there are four sets of stand-alone case studies organized according to themes: </a:t>
            </a:r>
          </a:p>
          <a:p>
            <a:pPr lvl="1"/>
            <a:r>
              <a:rPr lang="en-US" dirty="0" smtClean="0"/>
              <a:t>Mutual Hospitality</a:t>
            </a:r>
          </a:p>
          <a:p>
            <a:pPr lvl="1"/>
            <a:r>
              <a:rPr lang="en-US" dirty="0" smtClean="0"/>
              <a:t>Peacebuilding and the Common Good</a:t>
            </a:r>
          </a:p>
          <a:p>
            <a:pPr lvl="1"/>
            <a:r>
              <a:rPr lang="en-US" dirty="0" smtClean="0"/>
              <a:t>Campus Initiatives</a:t>
            </a:r>
          </a:p>
          <a:p>
            <a:pPr lvl="1"/>
            <a:r>
              <a:rPr lang="en-US" dirty="0" smtClean="0"/>
              <a:t>Millennial Voices</a:t>
            </a:r>
          </a:p>
        </p:txBody>
      </p:sp>
      <p:pic>
        <p:nvPicPr>
          <p:cNvPr id="4" name="Picture 3"/>
          <p:cNvPicPr>
            <a:picLocks noChangeAspect="1"/>
          </p:cNvPicPr>
          <p:nvPr/>
        </p:nvPicPr>
        <p:blipFill>
          <a:blip r:embed="rId2"/>
          <a:stretch>
            <a:fillRect/>
          </a:stretch>
        </p:blipFill>
        <p:spPr>
          <a:xfrm>
            <a:off x="4884013" y="4159526"/>
            <a:ext cx="3444539" cy="2402032"/>
          </a:xfrm>
          <a:prstGeom prst="rect">
            <a:avLst/>
          </a:prstGeom>
        </p:spPr>
      </p:pic>
      <p:pic>
        <p:nvPicPr>
          <p:cNvPr id="5" name="Picture 4"/>
          <p:cNvPicPr>
            <a:picLocks noChangeAspect="1"/>
          </p:cNvPicPr>
          <p:nvPr/>
        </p:nvPicPr>
        <p:blipFill>
          <a:blip r:embed="rId3"/>
          <a:stretch>
            <a:fillRect/>
          </a:stretch>
        </p:blipFill>
        <p:spPr>
          <a:xfrm>
            <a:off x="2152768" y="5132595"/>
            <a:ext cx="2731245" cy="524301"/>
          </a:xfrm>
          <a:prstGeom prst="rect">
            <a:avLst/>
          </a:prstGeom>
        </p:spPr>
      </p:pic>
    </p:spTree>
    <p:extLst>
      <p:ext uri="{BB962C8B-B14F-4D97-AF65-F5344CB8AC3E}">
        <p14:creationId xmlns:p14="http://schemas.microsoft.com/office/powerpoint/2010/main" val="207800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idx="4294967295"/>
          </p:nvPr>
        </p:nvSpPr>
        <p:spPr>
          <a:xfrm>
            <a:off x="722313" y="1513022"/>
            <a:ext cx="7772400" cy="1367726"/>
          </a:xfrm>
        </p:spPr>
        <p:txBody>
          <a:bodyPr anchor="ctr" anchorCtr="0">
            <a:normAutofit fontScale="90000"/>
          </a:bodyPr>
          <a:lstStyle/>
          <a:p>
            <a:pPr algn="ctr" eaLnBrk="1" hangingPunct="1"/>
            <a:r>
              <a:rPr lang="en-US" sz="3600" dirty="0" smtClean="0">
                <a:solidFill>
                  <a:schemeClr val="bg1"/>
                </a:solidFill>
              </a:rPr>
              <a:t/>
            </a:r>
            <a:br>
              <a:rPr lang="en-US" sz="3600" dirty="0" smtClean="0">
                <a:solidFill>
                  <a:schemeClr val="bg1"/>
                </a:solidFill>
              </a:rPr>
            </a:br>
            <a:r>
              <a:rPr lang="en-US" sz="3600" dirty="0" smtClean="0">
                <a:solidFill>
                  <a:schemeClr val="bg1"/>
                </a:solidFill>
              </a:rPr>
              <a:t>HOW CAN IT BE USED?</a:t>
            </a:r>
            <a:r>
              <a:rPr lang="en-US" sz="3200" dirty="0" smtClean="0">
                <a:solidFill>
                  <a:schemeClr val="bg1"/>
                </a:solidFill>
              </a:rPr>
              <a:t/>
            </a:r>
            <a:br>
              <a:rPr lang="en-US" sz="3200" dirty="0" smtClean="0">
                <a:solidFill>
                  <a:schemeClr val="bg1"/>
                </a:solidFill>
              </a:rPr>
            </a:br>
            <a:endParaRPr lang="en-US" sz="3200" b="0" dirty="0" smtClean="0">
              <a:solidFill>
                <a:schemeClr val="bg1"/>
              </a:solidFill>
            </a:endParaRPr>
          </a:p>
        </p:txBody>
      </p:sp>
      <p:sp>
        <p:nvSpPr>
          <p:cNvPr id="4" name="Rectangle 3"/>
          <p:cNvSpPr/>
          <p:nvPr/>
        </p:nvSpPr>
        <p:spPr>
          <a:xfrm>
            <a:off x="774916" y="4708321"/>
            <a:ext cx="3487119" cy="784830"/>
          </a:xfrm>
          <a:prstGeom prst="rect">
            <a:avLst/>
          </a:prstGeom>
        </p:spPr>
        <p:txBody>
          <a:bodyPr wrap="square">
            <a:spAutoFit/>
          </a:bodyPr>
          <a:lstStyle/>
          <a:p>
            <a:pPr algn="r"/>
            <a:r>
              <a:rPr lang="en-US" sz="900" dirty="0"/>
              <a:t>Photograph by Sarah Bromberger, </a:t>
            </a:r>
            <a:r>
              <a:rPr lang="en-US" sz="900" dirty="0" err="1"/>
              <a:t>Augustana</a:t>
            </a:r>
            <a:r>
              <a:rPr lang="en-US" sz="900" dirty="0"/>
              <a:t> College (Rock Island) class of 2016, of participants at the first Interfaith Understanding Conference, June 1-3, 2014. The mural, entitled Cadence of Diversity, was painted by more than 50 </a:t>
            </a:r>
            <a:r>
              <a:rPr lang="en-US" sz="900" dirty="0" err="1"/>
              <a:t>Augustana</a:t>
            </a:r>
            <a:r>
              <a:rPr lang="en-US" sz="900" dirty="0"/>
              <a:t> students in 2009-2010, led by art professor Peter </a:t>
            </a:r>
            <a:r>
              <a:rPr lang="en-US" sz="900" dirty="0" smtClean="0"/>
              <a:t>Xiao, cover art.</a:t>
            </a:r>
            <a:endParaRPr lang="en-US" sz="9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21965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Using the Book</a:t>
            </a:r>
            <a:endParaRPr lang="en-US" dirty="0"/>
          </a:p>
        </p:txBody>
      </p:sp>
      <p:sp>
        <p:nvSpPr>
          <p:cNvPr id="3" name="Content Placeholder 2"/>
          <p:cNvSpPr>
            <a:spLocks noGrp="1"/>
          </p:cNvSpPr>
          <p:nvPr>
            <p:ph idx="1"/>
          </p:nvPr>
        </p:nvSpPr>
        <p:spPr/>
        <p:txBody>
          <a:bodyPr>
            <a:normAutofit lnSpcReduction="10000"/>
          </a:bodyPr>
          <a:lstStyle/>
          <a:p>
            <a:r>
              <a:rPr lang="en-US" dirty="0" smtClean="0"/>
              <a:t>The entire book can be read…  </a:t>
            </a:r>
            <a:endParaRPr lang="en-US" dirty="0"/>
          </a:p>
          <a:p>
            <a:pPr lvl="1"/>
            <a:r>
              <a:rPr lang="en-US" dirty="0" smtClean="0"/>
              <a:t>Those with less experience and those who want to explore what others are doing should start with chapters 1-2. </a:t>
            </a:r>
          </a:p>
          <a:p>
            <a:pPr lvl="1"/>
            <a:r>
              <a:rPr lang="en-US" dirty="0" smtClean="0"/>
              <a:t>Those with more experience and those who want to think theologically should skip to chapters 3-4. </a:t>
            </a:r>
          </a:p>
          <a:p>
            <a:r>
              <a:rPr lang="en-US" dirty="0" smtClean="0"/>
              <a:t>…or a single chapter or case study can be used. </a:t>
            </a:r>
          </a:p>
          <a:p>
            <a:r>
              <a:rPr lang="en-US" dirty="0" smtClean="0"/>
              <a:t>Discussion questions are provided throughout. </a:t>
            </a:r>
          </a:p>
        </p:txBody>
      </p:sp>
    </p:spTree>
    <p:extLst>
      <p:ext uri="{BB962C8B-B14F-4D97-AF65-F5344CB8AC3E}">
        <p14:creationId xmlns:p14="http://schemas.microsoft.com/office/powerpoint/2010/main" val="133733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Using the Book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book can be used in various settings: </a:t>
            </a:r>
          </a:p>
          <a:p>
            <a:pPr lvl="1"/>
            <a:r>
              <a:rPr lang="en-US" dirty="0" smtClean="0"/>
              <a:t>Individual study</a:t>
            </a:r>
          </a:p>
          <a:p>
            <a:pPr lvl="1"/>
            <a:r>
              <a:rPr lang="en-US" dirty="0" smtClean="0"/>
              <a:t>Group study/adult forum</a:t>
            </a:r>
          </a:p>
          <a:p>
            <a:pPr lvl="1"/>
            <a:r>
              <a:rPr lang="en-US" dirty="0" err="1" smtClean="0"/>
              <a:t>Rostered</a:t>
            </a:r>
            <a:r>
              <a:rPr lang="en-US" dirty="0" smtClean="0"/>
              <a:t> leader event</a:t>
            </a:r>
          </a:p>
          <a:p>
            <a:pPr lvl="1"/>
            <a:r>
              <a:rPr lang="en-US" dirty="0" smtClean="0"/>
              <a:t>Youth retreat</a:t>
            </a:r>
          </a:p>
          <a:p>
            <a:pPr lvl="1"/>
            <a:r>
              <a:rPr lang="en-US" dirty="0" smtClean="0"/>
              <a:t>College or seminary course</a:t>
            </a:r>
          </a:p>
          <a:p>
            <a:pPr lvl="1"/>
            <a:r>
              <a:rPr lang="en-US" dirty="0" smtClean="0"/>
              <a:t>Lay school</a:t>
            </a:r>
          </a:p>
          <a:p>
            <a:pPr lvl="1"/>
            <a:r>
              <a:rPr lang="en-US" dirty="0" smtClean="0"/>
              <a:t>Inter-religious study group</a:t>
            </a:r>
          </a:p>
          <a:p>
            <a:pPr lvl="1"/>
            <a:r>
              <a:rPr lang="en-US" dirty="0" smtClean="0"/>
              <a:t>Community organization meeting</a:t>
            </a:r>
          </a:p>
          <a:p>
            <a:pPr lvl="1"/>
            <a:r>
              <a:rPr lang="en-US" dirty="0" smtClean="0"/>
              <a:t>Service providers in-serving training </a:t>
            </a:r>
          </a:p>
          <a:p>
            <a:pPr lvl="1"/>
            <a:endParaRPr lang="en-US" dirty="0" smtClean="0"/>
          </a:p>
        </p:txBody>
      </p:sp>
      <p:pic>
        <p:nvPicPr>
          <p:cNvPr id="4" name="Picture 3"/>
          <p:cNvPicPr>
            <a:picLocks noChangeAspect="1"/>
          </p:cNvPicPr>
          <p:nvPr/>
        </p:nvPicPr>
        <p:blipFill>
          <a:blip r:embed="rId2"/>
          <a:stretch>
            <a:fillRect/>
          </a:stretch>
        </p:blipFill>
        <p:spPr>
          <a:xfrm>
            <a:off x="5709091" y="3944788"/>
            <a:ext cx="2688569" cy="2584928"/>
          </a:xfrm>
          <a:prstGeom prst="rect">
            <a:avLst/>
          </a:prstGeom>
        </p:spPr>
      </p:pic>
      <p:pic>
        <p:nvPicPr>
          <p:cNvPr id="5" name="Picture 4"/>
          <p:cNvPicPr>
            <a:picLocks noChangeAspect="1"/>
          </p:cNvPicPr>
          <p:nvPr/>
        </p:nvPicPr>
        <p:blipFill>
          <a:blip r:embed="rId3"/>
          <a:stretch>
            <a:fillRect/>
          </a:stretch>
        </p:blipFill>
        <p:spPr>
          <a:xfrm>
            <a:off x="5818828" y="3496582"/>
            <a:ext cx="2578832" cy="530398"/>
          </a:xfrm>
          <a:prstGeom prst="rect">
            <a:avLst/>
          </a:prstGeom>
        </p:spPr>
      </p:pic>
    </p:spTree>
    <p:extLst>
      <p:ext uri="{BB962C8B-B14F-4D97-AF65-F5344CB8AC3E}">
        <p14:creationId xmlns:p14="http://schemas.microsoft.com/office/powerpoint/2010/main" val="75449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92088" y="1513022"/>
            <a:ext cx="8772525" cy="1367726"/>
          </a:xfrm>
          <a:prstGeom prst="rect">
            <a:avLst/>
          </a:prstGeom>
        </p:spPr>
        <p:txBody>
          <a:bodyPr vert="horz" lIns="91440" tIns="0" rIns="91440" bIns="0" rtlCol="0" anchor="ctr" anchorCtr="0">
            <a:noAutofit/>
          </a:bodyPr>
          <a:lstStyle>
            <a:lvl1pPr algn="l" defTabSz="914400" rtl="0" eaLnBrk="1" latinLnBrk="0" hangingPunct="1">
              <a:spcBef>
                <a:spcPct val="0"/>
              </a:spcBef>
              <a:buNone/>
              <a:defRPr sz="4000" b="1" kern="1200" cap="all">
                <a:solidFill>
                  <a:srgbClr val="0069AA"/>
                </a:solidFill>
                <a:latin typeface="Garamond" panose="02020404030301010803" pitchFamily="18" charset="0"/>
                <a:ea typeface="+mj-ea"/>
                <a:cs typeface="+mj-cs"/>
              </a:defRPr>
            </a:lvl1pPr>
          </a:lstStyle>
          <a:p>
            <a:pPr algn="ctr"/>
            <a:r>
              <a:rPr lang="en-US" sz="2800" dirty="0" smtClean="0">
                <a:solidFill>
                  <a:schemeClr val="bg1"/>
                </a:solidFill>
              </a:rPr>
              <a:t>WHAT ARE THE BOOK’s </a:t>
            </a:r>
          </a:p>
          <a:p>
            <a:pPr algn="ctr"/>
            <a:r>
              <a:rPr lang="en-US" sz="2800" dirty="0" smtClean="0">
                <a:solidFill>
                  <a:schemeClr val="bg1"/>
                </a:solidFill>
              </a:rPr>
              <a:t>KEY INSIGHTS and questions?</a:t>
            </a:r>
            <a:endParaRPr lang="en-US" sz="2800" b="0" dirty="0" smtClean="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231856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 &amp;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ELCA has a long history of inter-religious relations, especially:</a:t>
            </a:r>
          </a:p>
          <a:p>
            <a:pPr lvl="1"/>
            <a:r>
              <a:rPr lang="en-US" dirty="0"/>
              <a:t>Lutheran-Jewish Relations</a:t>
            </a:r>
          </a:p>
          <a:p>
            <a:pPr lvl="1"/>
            <a:r>
              <a:rPr lang="en-US" dirty="0"/>
              <a:t>Lutheran-Muslim Relations </a:t>
            </a:r>
          </a:p>
          <a:p>
            <a:r>
              <a:rPr lang="en-US" dirty="0"/>
              <a:t>Inter-religious dialogue and engagement in a multi-religious world can be understood as part of our vocational </a:t>
            </a:r>
            <a:r>
              <a:rPr lang="en-US" dirty="0" smtClean="0"/>
              <a:t>life. </a:t>
            </a:r>
            <a:endParaRPr lang="en-US" dirty="0"/>
          </a:p>
          <a:p>
            <a:r>
              <a:rPr lang="en-US" dirty="0"/>
              <a:t>There are already numerous examples of how the ELCA is participating in this work, which can provide key </a:t>
            </a:r>
            <a:r>
              <a:rPr lang="en-US" dirty="0" smtClean="0"/>
              <a:t>insights, learnings, and inspiration.  </a:t>
            </a:r>
            <a:endParaRPr lang="en-US" dirty="0"/>
          </a:p>
        </p:txBody>
      </p:sp>
    </p:spTree>
    <p:extLst>
      <p:ext uri="{BB962C8B-B14F-4D97-AF65-F5344CB8AC3E}">
        <p14:creationId xmlns:p14="http://schemas.microsoft.com/office/powerpoint/2010/main" val="208272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 &amp; Questions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There are many reasons we should practice inter-religious dialogue and cooperation, including: </a:t>
            </a:r>
          </a:p>
          <a:p>
            <a:pPr lvl="1"/>
            <a:r>
              <a:rPr lang="en-US" dirty="0"/>
              <a:t>Our calling to serve </a:t>
            </a:r>
            <a:r>
              <a:rPr lang="en-US" dirty="0" smtClean="0"/>
              <a:t>our neighbor demands </a:t>
            </a:r>
            <a:r>
              <a:rPr lang="en-US" dirty="0"/>
              <a:t>that we know </a:t>
            </a:r>
            <a:r>
              <a:rPr lang="en-US" dirty="0" smtClean="0"/>
              <a:t>our </a:t>
            </a:r>
            <a:r>
              <a:rPr lang="en-US" dirty="0"/>
              <a:t>neighbor.</a:t>
            </a:r>
          </a:p>
          <a:p>
            <a:pPr lvl="1"/>
            <a:r>
              <a:rPr lang="en-US" dirty="0"/>
              <a:t>Our calling to defend </a:t>
            </a:r>
            <a:r>
              <a:rPr lang="en-US" dirty="0" smtClean="0"/>
              <a:t>our </a:t>
            </a:r>
            <a:r>
              <a:rPr lang="en-US" dirty="0"/>
              <a:t>neighbor </a:t>
            </a:r>
            <a:r>
              <a:rPr lang="en-US" dirty="0" smtClean="0"/>
              <a:t>demands </a:t>
            </a:r>
            <a:r>
              <a:rPr lang="en-US" dirty="0"/>
              <a:t>that we know </a:t>
            </a:r>
            <a:r>
              <a:rPr lang="en-US" dirty="0" smtClean="0"/>
              <a:t>our </a:t>
            </a:r>
            <a:r>
              <a:rPr lang="en-US" dirty="0"/>
              <a:t>neighbor.</a:t>
            </a:r>
          </a:p>
          <a:p>
            <a:pPr lvl="1"/>
            <a:r>
              <a:rPr lang="en-US" dirty="0"/>
              <a:t>God is at work in the challenge of inter-religious relations. </a:t>
            </a:r>
          </a:p>
          <a:p>
            <a:pPr lvl="1"/>
            <a:r>
              <a:rPr lang="en-US" dirty="0"/>
              <a:t>Christians are called to be peacemakers. </a:t>
            </a:r>
          </a:p>
          <a:p>
            <a:pPr lvl="1"/>
            <a:r>
              <a:rPr lang="en-US" dirty="0"/>
              <a:t>Christian self-understanding is </a:t>
            </a:r>
            <a:r>
              <a:rPr lang="en-US" dirty="0" smtClean="0"/>
              <a:t>deepened and enhanced through </a:t>
            </a:r>
            <a:r>
              <a:rPr lang="en-US" dirty="0"/>
              <a:t>engagement with others.</a:t>
            </a:r>
          </a:p>
          <a:p>
            <a:pPr lvl="1"/>
            <a:r>
              <a:rPr lang="en-US" dirty="0"/>
              <a:t>We are called to be good citizens, to serve the common good. </a:t>
            </a:r>
          </a:p>
          <a:p>
            <a:endParaRPr lang="en-US" dirty="0"/>
          </a:p>
        </p:txBody>
      </p:sp>
    </p:spTree>
    <p:extLst>
      <p:ext uri="{BB962C8B-B14F-4D97-AF65-F5344CB8AC3E}">
        <p14:creationId xmlns:p14="http://schemas.microsoft.com/office/powerpoint/2010/main" val="151090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 &amp; Questions</a:t>
            </a:r>
            <a:endParaRPr lang="en-US"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n-US" dirty="0" smtClean="0"/>
              <a:t>How should we engage with our non-Christian neighbors?</a:t>
            </a:r>
          </a:p>
          <a:p>
            <a:pPr lvl="1"/>
            <a:r>
              <a:rPr lang="en-US" dirty="0" smtClean="0"/>
              <a:t>We are called to practice mutual hospitality.</a:t>
            </a:r>
          </a:p>
          <a:p>
            <a:pPr marL="457200" lvl="1" indent="0">
              <a:buNone/>
            </a:pPr>
            <a:endParaRPr lang="en-US" dirty="0" smtClean="0"/>
          </a:p>
          <a:p>
            <a:pPr marL="0" indent="0" algn="just">
              <a:buNone/>
            </a:pPr>
            <a:r>
              <a:rPr lang="en-US" dirty="0"/>
              <a:t>What is a Christian view of other religions?</a:t>
            </a:r>
          </a:p>
          <a:p>
            <a:pPr lvl="1"/>
            <a:r>
              <a:rPr lang="en-US" dirty="0"/>
              <a:t>We can learn from revisiting scripture with new </a:t>
            </a:r>
            <a:r>
              <a:rPr lang="en-US" dirty="0" smtClean="0"/>
              <a:t>questions.</a:t>
            </a:r>
            <a:endParaRPr lang="en-US" dirty="0"/>
          </a:p>
          <a:p>
            <a:pPr lvl="1"/>
            <a:r>
              <a:rPr lang="en-US" dirty="0"/>
              <a:t>We ought to expect that we won’t have all the </a:t>
            </a:r>
            <a:r>
              <a:rPr lang="en-US" dirty="0" smtClean="0"/>
              <a:t>answers.</a:t>
            </a:r>
            <a:endParaRPr lang="en-US" dirty="0"/>
          </a:p>
          <a:p>
            <a:pPr lvl="1"/>
            <a:r>
              <a:rPr lang="en-US" dirty="0"/>
              <a:t>Dialogue is between people not </a:t>
            </a:r>
            <a:r>
              <a:rPr lang="en-US" dirty="0" smtClean="0"/>
              <a:t>religions.</a:t>
            </a:r>
            <a:endParaRPr lang="en-US" dirty="0"/>
          </a:p>
          <a:p>
            <a:pPr lvl="1"/>
            <a:r>
              <a:rPr lang="en-US" dirty="0"/>
              <a:t>We will learn about our own religion in the </a:t>
            </a:r>
            <a:r>
              <a:rPr lang="en-US" dirty="0" smtClean="0"/>
              <a:t>process.</a:t>
            </a:r>
            <a:endParaRPr lang="en-US" dirty="0"/>
          </a:p>
          <a:p>
            <a:pPr lvl="1"/>
            <a:endParaRPr lang="en-US" dirty="0" smtClean="0"/>
          </a:p>
        </p:txBody>
      </p:sp>
    </p:spTree>
    <p:extLst>
      <p:ext uri="{BB962C8B-B14F-4D97-AF65-F5344CB8AC3E}">
        <p14:creationId xmlns:p14="http://schemas.microsoft.com/office/powerpoint/2010/main" val="350765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 &amp; Questions</a:t>
            </a:r>
            <a:endParaRPr lang="en-US" dirty="0"/>
          </a:p>
        </p:txBody>
      </p:sp>
      <p:sp>
        <p:nvSpPr>
          <p:cNvPr id="3" name="Content Placeholder 2"/>
          <p:cNvSpPr>
            <a:spLocks noGrp="1"/>
          </p:cNvSpPr>
          <p:nvPr>
            <p:ph idx="1"/>
          </p:nvPr>
        </p:nvSpPr>
        <p:spPr/>
        <p:txBody>
          <a:bodyPr/>
          <a:lstStyle/>
          <a:p>
            <a:pPr marL="0" indent="0">
              <a:buNone/>
            </a:pPr>
            <a:r>
              <a:rPr lang="en-US" dirty="0" smtClean="0"/>
              <a:t>When planning inter-religious initiatives, consideration should be given to: </a:t>
            </a:r>
          </a:p>
          <a:p>
            <a:pPr lvl="1"/>
            <a:r>
              <a:rPr lang="en-US" sz="2400" dirty="0" smtClean="0"/>
              <a:t>What have we learned?</a:t>
            </a:r>
          </a:p>
          <a:p>
            <a:pPr lvl="1"/>
            <a:r>
              <a:rPr lang="en-US" sz="2400" dirty="0" smtClean="0"/>
              <a:t>What should we be careful about?</a:t>
            </a:r>
          </a:p>
          <a:p>
            <a:pPr lvl="1"/>
            <a:r>
              <a:rPr lang="en-US" sz="2400" dirty="0" smtClean="0"/>
              <a:t>What might we try?</a:t>
            </a:r>
          </a:p>
          <a:p>
            <a:pPr lvl="1"/>
            <a:r>
              <a:rPr lang="en-US" sz="2400" dirty="0" smtClean="0"/>
              <a:t>What should we be prepared for?</a:t>
            </a:r>
            <a:endParaRPr lang="en-US" sz="2400" dirty="0"/>
          </a:p>
        </p:txBody>
      </p:sp>
      <p:pic>
        <p:nvPicPr>
          <p:cNvPr id="4" name="Picture 3"/>
          <p:cNvPicPr>
            <a:picLocks noChangeAspect="1"/>
          </p:cNvPicPr>
          <p:nvPr/>
        </p:nvPicPr>
        <p:blipFill rotWithShape="1">
          <a:blip r:embed="rId2"/>
          <a:srcRect l="7169" r="7227" b="7480"/>
          <a:stretch/>
        </p:blipFill>
        <p:spPr>
          <a:xfrm>
            <a:off x="5452440" y="4517433"/>
            <a:ext cx="2728135" cy="1976034"/>
          </a:xfrm>
          <a:prstGeom prst="rect">
            <a:avLst/>
          </a:prstGeom>
          <a:ln w="63500">
            <a:solidFill>
              <a:schemeClr val="bg1"/>
            </a:solidFill>
            <a:miter lim="800000"/>
          </a:ln>
        </p:spPr>
      </p:pic>
      <p:sp>
        <p:nvSpPr>
          <p:cNvPr id="5" name="Rectangle 4"/>
          <p:cNvSpPr/>
          <p:nvPr/>
        </p:nvSpPr>
        <p:spPr>
          <a:xfrm>
            <a:off x="1472337" y="4720620"/>
            <a:ext cx="3913323" cy="784830"/>
          </a:xfrm>
          <a:prstGeom prst="rect">
            <a:avLst/>
          </a:prstGeom>
        </p:spPr>
        <p:txBody>
          <a:bodyPr wrap="square">
            <a:spAutoFit/>
          </a:bodyPr>
          <a:lstStyle/>
          <a:p>
            <a:pPr algn="r"/>
            <a:r>
              <a:rPr lang="en-US" sz="900" dirty="0"/>
              <a:t>Gift giving after an inter-religious chaplaincy visit. Here the Mufti presents a gift showing Petra, a site visited during this trip to Chaplain (Colonel</a:t>
            </a:r>
            <a:r>
              <a:rPr lang="en-US" sz="900" dirty="0" smtClean="0"/>
              <a:t>)</a:t>
            </a:r>
            <a:br>
              <a:rPr lang="en-US" sz="900" dirty="0" smtClean="0"/>
            </a:br>
            <a:r>
              <a:rPr lang="en-US" sz="900" dirty="0" smtClean="0"/>
              <a:t>Adams-Thompson </a:t>
            </a:r>
            <a:r>
              <a:rPr lang="en-US" sz="900" dirty="0"/>
              <a:t>with Chaplain (Major) Abdullah </a:t>
            </a:r>
            <a:r>
              <a:rPr lang="en-US" sz="900" dirty="0" err="1"/>
              <a:t>Hulwe</a:t>
            </a:r>
            <a:r>
              <a:rPr lang="en-US" sz="900" dirty="0"/>
              <a:t> translating in the background. In 2015 Abdullah was one of only six Muslim Imams in the United States Army</a:t>
            </a:r>
            <a:r>
              <a:rPr lang="en-US" sz="900" dirty="0" smtClean="0"/>
              <a:t>.</a:t>
            </a:r>
            <a:endParaRPr lang="en-US" sz="900" dirty="0"/>
          </a:p>
        </p:txBody>
      </p:sp>
    </p:spTree>
    <p:extLst>
      <p:ext uri="{BB962C8B-B14F-4D97-AF65-F5344CB8AC3E}">
        <p14:creationId xmlns:p14="http://schemas.microsoft.com/office/powerpoint/2010/main" val="171511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Insights &amp; Questions</a:t>
            </a:r>
            <a:endParaRPr lang="en-US" dirty="0"/>
          </a:p>
        </p:txBody>
      </p:sp>
      <p:sp>
        <p:nvSpPr>
          <p:cNvPr id="3" name="Content Placeholder 2"/>
          <p:cNvSpPr>
            <a:spLocks noGrp="1"/>
          </p:cNvSpPr>
          <p:nvPr>
            <p:ph idx="1"/>
          </p:nvPr>
        </p:nvSpPr>
        <p:spPr>
          <a:xfrm>
            <a:off x="289168" y="1145083"/>
            <a:ext cx="8628185" cy="4853354"/>
          </a:xfrm>
        </p:spPr>
        <p:txBody>
          <a:bodyPr>
            <a:normAutofit/>
          </a:bodyPr>
          <a:lstStyle/>
          <a:p>
            <a:pPr marL="0" indent="0">
              <a:buNone/>
            </a:pPr>
            <a:r>
              <a:rPr lang="en-US" sz="2300" dirty="0"/>
              <a:t>What </a:t>
            </a:r>
            <a:r>
              <a:rPr lang="en-US" sz="2300" dirty="0" smtClean="0"/>
              <a:t>does it mean to be a Lutheran Christian in a multi-religious world?</a:t>
            </a:r>
            <a:endParaRPr lang="en-US" sz="2300" dirty="0"/>
          </a:p>
          <a:p>
            <a:pPr lvl="1"/>
            <a:r>
              <a:rPr lang="en-US" sz="2000" dirty="0" smtClean="0"/>
              <a:t>We celebrate God’s unmerited grace, which gives us the freedom to err on the side of generosity.</a:t>
            </a:r>
          </a:p>
          <a:p>
            <a:pPr lvl="1"/>
            <a:r>
              <a:rPr lang="en-US" sz="2000" dirty="0" smtClean="0"/>
              <a:t>We understand faith to be a matter of trust – trust in God, trust in God’s promises – rather than knowledge.</a:t>
            </a:r>
          </a:p>
          <a:p>
            <a:pPr lvl="1"/>
            <a:r>
              <a:rPr lang="en-US" sz="2000" dirty="0" smtClean="0"/>
              <a:t>We are heirs to the theology of the cross, which calls us to recognize the limits of human knowing.</a:t>
            </a:r>
          </a:p>
          <a:p>
            <a:pPr lvl="1"/>
            <a:r>
              <a:rPr lang="en-US" sz="2000" dirty="0" smtClean="0"/>
              <a:t>We are heirs to a lively sense of vocation – to a calling that focuses on serving the neighbor and the community.</a:t>
            </a:r>
          </a:p>
          <a:p>
            <a:pPr lvl="1"/>
            <a:r>
              <a:rPr lang="en-US" sz="2000" dirty="0" smtClean="0"/>
              <a:t>We accept Luther’s distinction between two kingdoms, so that we are called to be citizens who care about all people in our communities.</a:t>
            </a:r>
          </a:p>
          <a:p>
            <a:pPr lvl="1"/>
            <a:r>
              <a:rPr lang="en-US" sz="2000" dirty="0" smtClean="0"/>
              <a:t>We have the experience of being insiders/outsiders in our rapidly changing American culture, allowing us to relate to and empathize with others.</a:t>
            </a:r>
            <a:endParaRPr lang="en-US" sz="2000" dirty="0"/>
          </a:p>
        </p:txBody>
      </p:sp>
    </p:spTree>
    <p:extLst>
      <p:ext uri="{BB962C8B-B14F-4D97-AF65-F5344CB8AC3E}">
        <p14:creationId xmlns:p14="http://schemas.microsoft.com/office/powerpoint/2010/main" val="12719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Goals</a:t>
            </a:r>
          </a:p>
        </p:txBody>
      </p:sp>
      <p:sp>
        <p:nvSpPr>
          <p:cNvPr id="3" name="Content Placeholder 2"/>
          <p:cNvSpPr>
            <a:spLocks noGrp="1"/>
          </p:cNvSpPr>
          <p:nvPr>
            <p:ph idx="1"/>
          </p:nvPr>
        </p:nvSpPr>
        <p:spPr/>
        <p:txBody>
          <a:bodyPr>
            <a:normAutofit/>
          </a:bodyPr>
          <a:lstStyle/>
          <a:p>
            <a:r>
              <a:rPr lang="en-US" dirty="0" smtClean="0"/>
              <a:t>To invite participants into an ELCA-wide conversation about our inter-religious calling and commitments.</a:t>
            </a:r>
          </a:p>
          <a:p>
            <a:r>
              <a:rPr lang="en-US" dirty="0" smtClean="0"/>
              <a:t>To provide an overview of the book’s content.</a:t>
            </a:r>
          </a:p>
          <a:p>
            <a:r>
              <a:rPr lang="en-US" dirty="0" smtClean="0"/>
              <a:t>To provide additional resources for study, dialogue, and engagement. </a:t>
            </a:r>
          </a:p>
        </p:txBody>
      </p:sp>
    </p:spTree>
    <p:extLst>
      <p:ext uri="{BB962C8B-B14F-4D97-AF65-F5344CB8AC3E}">
        <p14:creationId xmlns:p14="http://schemas.microsoft.com/office/powerpoint/2010/main" val="349672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192088" y="1503741"/>
            <a:ext cx="8781431" cy="1371196"/>
          </a:xfrm>
        </p:spPr>
        <p:txBody>
          <a:bodyPr lIns="91440" tIns="0" rIns="91440" bIns="0" anchor="ctr" anchorCtr="0">
            <a:normAutofit/>
          </a:bodyPr>
          <a:lstStyle/>
          <a:p>
            <a:pPr algn="ctr" eaLnBrk="1" hangingPunct="1"/>
            <a:r>
              <a:rPr lang="en-US" sz="3200" dirty="0" smtClean="0">
                <a:solidFill>
                  <a:schemeClr val="bg1"/>
                </a:solidFill>
              </a:rPr>
              <a:t>ADDITIONAL IDEAS</a:t>
            </a:r>
            <a:br>
              <a:rPr lang="en-US" sz="3200" dirty="0" smtClean="0">
                <a:solidFill>
                  <a:schemeClr val="bg1"/>
                </a:solidFill>
              </a:rPr>
            </a:br>
            <a:r>
              <a:rPr lang="en-US" sz="3200" dirty="0" smtClean="0">
                <a:solidFill>
                  <a:schemeClr val="bg1"/>
                </a:solidFill>
              </a:rPr>
              <a:t>&amp; RESOURCES</a:t>
            </a:r>
            <a:endParaRPr lang="en-US" sz="3200" b="0" dirty="0" smtClean="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35915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Ideas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book provides a full guide on “</a:t>
            </a:r>
            <a:r>
              <a:rPr lang="en-US" dirty="0"/>
              <a:t>Ways to Use this Book,” pp. 178-185</a:t>
            </a:r>
          </a:p>
          <a:p>
            <a:r>
              <a:rPr lang="en-US" dirty="0" smtClean="0"/>
              <a:t>The book includes four sets of short, stand-alone case studies which can be used to engage </a:t>
            </a:r>
            <a:r>
              <a:rPr lang="en-US" dirty="0"/>
              <a:t>in discussion about:</a:t>
            </a:r>
          </a:p>
          <a:p>
            <a:pPr lvl="1"/>
            <a:r>
              <a:rPr lang="en-US" dirty="0" smtClean="0"/>
              <a:t>The inter-religious calling and commitments conveyed.</a:t>
            </a:r>
          </a:p>
          <a:p>
            <a:pPr lvl="1"/>
            <a:r>
              <a:rPr lang="en-US" dirty="0" smtClean="0"/>
              <a:t>The theological and practical challenges that were faced.</a:t>
            </a:r>
          </a:p>
          <a:p>
            <a:pPr lvl="1"/>
            <a:r>
              <a:rPr lang="en-US" dirty="0" smtClean="0"/>
              <a:t>Whether the outcome was a “success” or “failure.” </a:t>
            </a:r>
          </a:p>
          <a:p>
            <a:pPr lvl="1"/>
            <a:r>
              <a:rPr lang="en-US" dirty="0" smtClean="0"/>
              <a:t>How this example could serve as a learning or model for engagement with one’s own community/context.</a:t>
            </a:r>
          </a:p>
        </p:txBody>
      </p:sp>
    </p:spTree>
    <p:extLst>
      <p:ext uri="{BB962C8B-B14F-4D97-AF65-F5344CB8AC3E}">
        <p14:creationId xmlns:p14="http://schemas.microsoft.com/office/powerpoint/2010/main" val="29745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t>See: “Helpful </a:t>
            </a:r>
            <a:r>
              <a:rPr lang="en-US" dirty="0"/>
              <a:t>Websites,” pp. </a:t>
            </a:r>
            <a:r>
              <a:rPr lang="en-US" dirty="0" smtClean="0"/>
              <a:t>190-191</a:t>
            </a:r>
          </a:p>
          <a:p>
            <a:r>
              <a:rPr lang="en-US" dirty="0" smtClean="0"/>
              <a:t>Visit </a:t>
            </a:r>
            <a:r>
              <a:rPr lang="en-US" b="1" dirty="0" smtClean="0"/>
              <a:t>www.elca.org/ecumenical </a:t>
            </a:r>
          </a:p>
          <a:p>
            <a:r>
              <a:rPr lang="en-US" dirty="0" smtClean="0"/>
              <a:t>Contact </a:t>
            </a:r>
            <a:r>
              <a:rPr lang="en-US" b="1" dirty="0" smtClean="0"/>
              <a:t>erinfo@elca.org </a:t>
            </a:r>
          </a:p>
          <a:p>
            <a:pPr marL="0" indent="0">
              <a:buNone/>
            </a:pPr>
            <a:endParaRPr lang="en-US" dirty="0" smtClean="0"/>
          </a:p>
        </p:txBody>
      </p:sp>
    </p:spTree>
    <p:extLst>
      <p:ext uri="{BB962C8B-B14F-4D97-AF65-F5344CB8AC3E}">
        <p14:creationId xmlns:p14="http://schemas.microsoft.com/office/powerpoint/2010/main" val="186522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192088" y="1503741"/>
            <a:ext cx="8781431" cy="1371196"/>
          </a:xfrm>
        </p:spPr>
        <p:txBody>
          <a:bodyPr lIns="91440" tIns="0" rIns="91440" bIns="0" anchor="ctr" anchorCtr="0">
            <a:normAutofit/>
          </a:bodyPr>
          <a:lstStyle/>
          <a:p>
            <a:pPr algn="ctr" eaLnBrk="1" hangingPunct="1"/>
            <a:r>
              <a:rPr lang="en-US" sz="3200" dirty="0" smtClean="0">
                <a:solidFill>
                  <a:schemeClr val="bg1"/>
                </a:solidFill>
              </a:rPr>
              <a:t>LET’S TRY THIS OUT:</a:t>
            </a:r>
            <a:br>
              <a:rPr lang="en-US" sz="3200" dirty="0" smtClean="0">
                <a:solidFill>
                  <a:schemeClr val="bg1"/>
                </a:solidFill>
              </a:rPr>
            </a:br>
            <a:r>
              <a:rPr lang="en-US" sz="3200" dirty="0" smtClean="0">
                <a:solidFill>
                  <a:schemeClr val="bg1"/>
                </a:solidFill>
              </a:rPr>
              <a:t>4 SAMPLE CASE STUDY DISCUSSIONS</a:t>
            </a:r>
            <a:endParaRPr lang="en-US" sz="3200" b="0" dirty="0" smtClean="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195226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1</a:t>
            </a:r>
            <a:br>
              <a:rPr lang="en-US" dirty="0" smtClean="0"/>
            </a:br>
            <a:r>
              <a:rPr lang="en-US" i="1" dirty="0" smtClean="0"/>
              <a:t>Mutual Hospitality</a:t>
            </a:r>
            <a:r>
              <a:rPr lang="en-US" dirty="0" smtClean="0"/>
              <a:t/>
            </a:r>
            <a:br>
              <a:rPr lang="en-US" dirty="0" smtClean="0"/>
            </a:br>
            <a:endParaRPr lang="en-US" i="1" dirty="0"/>
          </a:p>
        </p:txBody>
      </p:sp>
      <p:sp>
        <p:nvSpPr>
          <p:cNvPr id="3" name="Content Placeholder 2"/>
          <p:cNvSpPr>
            <a:spLocks noGrp="1"/>
          </p:cNvSpPr>
          <p:nvPr>
            <p:ph idx="1"/>
          </p:nvPr>
        </p:nvSpPr>
        <p:spPr/>
        <p:txBody>
          <a:bodyPr/>
          <a:lstStyle/>
          <a:p>
            <a:endParaRPr lang="en-US" i="1" dirty="0" smtClean="0"/>
          </a:p>
          <a:p>
            <a:r>
              <a:rPr lang="en-US" dirty="0" smtClean="0"/>
              <a:t>Have participants read:                              “Yom Kippur Mutual Hospitality Between Jews and Christians,” pp. 45-46. </a:t>
            </a:r>
          </a:p>
        </p:txBody>
      </p:sp>
    </p:spTree>
    <p:extLst>
      <p:ext uri="{BB962C8B-B14F-4D97-AF65-F5344CB8AC3E}">
        <p14:creationId xmlns:p14="http://schemas.microsoft.com/office/powerpoint/2010/main" val="5654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1</a:t>
            </a:r>
            <a:br>
              <a:rPr lang="en-US" dirty="0" smtClean="0"/>
            </a:br>
            <a:r>
              <a:rPr lang="en-US" i="1" dirty="0"/>
              <a:t>Mutual Hospitality</a:t>
            </a:r>
          </a:p>
        </p:txBody>
      </p:sp>
      <p:sp>
        <p:nvSpPr>
          <p:cNvPr id="3" name="Content Placeholder 2"/>
          <p:cNvSpPr>
            <a:spLocks noGrp="1"/>
          </p:cNvSpPr>
          <p:nvPr>
            <p:ph idx="1"/>
          </p:nvPr>
        </p:nvSpPr>
        <p:spPr>
          <a:xfrm>
            <a:off x="612775" y="1774858"/>
            <a:ext cx="7918449" cy="4122505"/>
          </a:xfrm>
        </p:spPr>
        <p:txBody>
          <a:bodyPr>
            <a:normAutofit fontScale="92500" lnSpcReduction="10000"/>
          </a:bodyPr>
          <a:lstStyle/>
          <a:p>
            <a:r>
              <a:rPr lang="en-US" sz="3300" dirty="0" smtClean="0"/>
              <a:t>In small groups discuss: </a:t>
            </a:r>
          </a:p>
          <a:p>
            <a:pPr lvl="1"/>
            <a:r>
              <a:rPr lang="en-US" sz="2900" dirty="0" smtClean="0"/>
              <a:t>Were there risks taken by the Jews? By the Christians? </a:t>
            </a:r>
          </a:p>
          <a:p>
            <a:pPr lvl="2"/>
            <a:r>
              <a:rPr lang="en-US" sz="2300" dirty="0" smtClean="0"/>
              <a:t>If so, how would you describe them?</a:t>
            </a:r>
          </a:p>
          <a:p>
            <a:pPr lvl="2"/>
            <a:r>
              <a:rPr lang="en-US" sz="2300" dirty="0" smtClean="0"/>
              <a:t>Were they risks you would have been willing to take?</a:t>
            </a:r>
          </a:p>
          <a:p>
            <a:pPr lvl="1"/>
            <a:r>
              <a:rPr lang="en-US" sz="2900" dirty="0" smtClean="0"/>
              <a:t>Describe a time when you asked for help from a neighbor. </a:t>
            </a:r>
          </a:p>
          <a:p>
            <a:pPr lvl="2"/>
            <a:r>
              <a:rPr lang="en-US" sz="2300" dirty="0" smtClean="0"/>
              <a:t>Did this come naturally to you?</a:t>
            </a:r>
          </a:p>
          <a:p>
            <a:pPr lvl="2"/>
            <a:r>
              <a:rPr lang="en-US" sz="2300" dirty="0" smtClean="0"/>
              <a:t>What was the outcome?</a:t>
            </a:r>
          </a:p>
          <a:p>
            <a:pPr lvl="2"/>
            <a:r>
              <a:rPr lang="en-US" sz="2300" dirty="0" smtClean="0"/>
              <a:t>Would you do it again in the same way? If not, what would you change?</a:t>
            </a:r>
          </a:p>
          <a:p>
            <a:pPr lvl="1"/>
            <a:endParaRPr lang="en-US" dirty="0" smtClean="0"/>
          </a:p>
        </p:txBody>
      </p:sp>
    </p:spTree>
    <p:extLst>
      <p:ext uri="{BB962C8B-B14F-4D97-AF65-F5344CB8AC3E}">
        <p14:creationId xmlns:p14="http://schemas.microsoft.com/office/powerpoint/2010/main" val="394453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1</a:t>
            </a:r>
            <a:br>
              <a:rPr lang="en-US" dirty="0" smtClean="0"/>
            </a:br>
            <a:r>
              <a:rPr lang="en-US" i="1" dirty="0"/>
              <a:t>Mutual Hospitality</a:t>
            </a:r>
          </a:p>
        </p:txBody>
      </p:sp>
      <p:sp>
        <p:nvSpPr>
          <p:cNvPr id="3" name="Content Placeholder 2"/>
          <p:cNvSpPr>
            <a:spLocks noGrp="1"/>
          </p:cNvSpPr>
          <p:nvPr>
            <p:ph idx="1"/>
          </p:nvPr>
        </p:nvSpPr>
        <p:spPr>
          <a:xfrm>
            <a:off x="612775" y="1744036"/>
            <a:ext cx="7918449" cy="3915229"/>
          </a:xfrm>
        </p:spPr>
        <p:txBody>
          <a:bodyPr>
            <a:normAutofit fontScale="85000" lnSpcReduction="20000"/>
          </a:bodyPr>
          <a:lstStyle/>
          <a:p>
            <a:r>
              <a:rPr lang="en-US" sz="3800" dirty="0" smtClean="0"/>
              <a:t>As a whole group discuss: </a:t>
            </a:r>
          </a:p>
          <a:p>
            <a:pPr lvl="1"/>
            <a:r>
              <a:rPr lang="en-US" sz="2900" dirty="0"/>
              <a:t>Are there neighbors of other religions in your community that need your help? Or that you need help from?</a:t>
            </a:r>
          </a:p>
          <a:p>
            <a:pPr lvl="2"/>
            <a:r>
              <a:rPr lang="en-US" sz="2300" dirty="0"/>
              <a:t>Who are they?</a:t>
            </a:r>
          </a:p>
          <a:p>
            <a:pPr lvl="2"/>
            <a:r>
              <a:rPr lang="en-US" sz="2300" dirty="0"/>
              <a:t>What kind of help do they/you need?</a:t>
            </a:r>
          </a:p>
          <a:p>
            <a:pPr lvl="2"/>
            <a:r>
              <a:rPr lang="en-US" sz="2300" dirty="0"/>
              <a:t>How might your community reach out to offer or </a:t>
            </a:r>
            <a:r>
              <a:rPr lang="en-US" sz="2300" dirty="0" smtClean="0"/>
              <a:t>request </a:t>
            </a:r>
            <a:r>
              <a:rPr lang="en-US" sz="2300" dirty="0"/>
              <a:t>help? </a:t>
            </a:r>
          </a:p>
          <a:p>
            <a:pPr lvl="1"/>
            <a:r>
              <a:rPr lang="en-US" sz="2900" dirty="0" smtClean="0"/>
              <a:t>What of our Lutheran tradition informs how we reach out to neighbors of other religions to:  </a:t>
            </a:r>
          </a:p>
          <a:p>
            <a:pPr lvl="2"/>
            <a:r>
              <a:rPr lang="en-US" dirty="0" smtClean="0"/>
              <a:t>Ask for help?</a:t>
            </a:r>
          </a:p>
          <a:p>
            <a:pPr lvl="2"/>
            <a:r>
              <a:rPr lang="en-US" dirty="0" smtClean="0"/>
              <a:t>Offer help?</a:t>
            </a:r>
          </a:p>
          <a:p>
            <a:pPr lvl="1"/>
            <a:r>
              <a:rPr lang="en-US" dirty="0" smtClean="0"/>
              <a:t>Close the discussion in prayer.</a:t>
            </a:r>
          </a:p>
          <a:p>
            <a:pPr lvl="1"/>
            <a:endParaRPr lang="en-US" dirty="0" smtClean="0"/>
          </a:p>
        </p:txBody>
      </p:sp>
    </p:spTree>
    <p:extLst>
      <p:ext uri="{BB962C8B-B14F-4D97-AF65-F5344CB8AC3E}">
        <p14:creationId xmlns:p14="http://schemas.microsoft.com/office/powerpoint/2010/main" val="22660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2</a:t>
            </a:r>
            <a:br>
              <a:rPr lang="en-US" dirty="0" smtClean="0"/>
            </a:br>
            <a:r>
              <a:rPr lang="en-US" i="1" dirty="0" smtClean="0"/>
              <a:t>Peacebuilding and the Common Good</a:t>
            </a:r>
            <a:r>
              <a:rPr lang="en-US" dirty="0" smtClean="0"/>
              <a:t/>
            </a:r>
            <a:br>
              <a:rPr lang="en-US" dirty="0" smtClean="0"/>
            </a:br>
            <a:endParaRPr lang="en-US" i="1" dirty="0"/>
          </a:p>
        </p:txBody>
      </p:sp>
      <p:sp>
        <p:nvSpPr>
          <p:cNvPr id="3" name="Content Placeholder 2"/>
          <p:cNvSpPr>
            <a:spLocks noGrp="1"/>
          </p:cNvSpPr>
          <p:nvPr>
            <p:ph idx="1"/>
          </p:nvPr>
        </p:nvSpPr>
        <p:spPr/>
        <p:txBody>
          <a:bodyPr/>
          <a:lstStyle/>
          <a:p>
            <a:endParaRPr lang="en-US" i="1" dirty="0" smtClean="0"/>
          </a:p>
          <a:p>
            <a:r>
              <a:rPr lang="en-US" dirty="0" smtClean="0"/>
              <a:t>Have participants read:                              “People of Faith Responding to Climate Change” pp. 85-87. </a:t>
            </a:r>
          </a:p>
        </p:txBody>
      </p:sp>
      <p:pic>
        <p:nvPicPr>
          <p:cNvPr id="4" name="Picture 3"/>
          <p:cNvPicPr>
            <a:picLocks noChangeAspect="1"/>
          </p:cNvPicPr>
          <p:nvPr/>
        </p:nvPicPr>
        <p:blipFill>
          <a:blip r:embed="rId2"/>
          <a:stretch>
            <a:fillRect/>
          </a:stretch>
        </p:blipFill>
        <p:spPr>
          <a:xfrm>
            <a:off x="4682599" y="3824436"/>
            <a:ext cx="3621338" cy="2743438"/>
          </a:xfrm>
          <a:prstGeom prst="rect">
            <a:avLst/>
          </a:prstGeom>
        </p:spPr>
      </p:pic>
      <p:pic>
        <p:nvPicPr>
          <p:cNvPr id="5" name="Picture 4"/>
          <p:cNvPicPr>
            <a:picLocks noChangeAspect="1"/>
          </p:cNvPicPr>
          <p:nvPr/>
        </p:nvPicPr>
        <p:blipFill>
          <a:blip r:embed="rId3"/>
          <a:stretch>
            <a:fillRect/>
          </a:stretch>
        </p:blipFill>
        <p:spPr>
          <a:xfrm>
            <a:off x="1445342" y="4985031"/>
            <a:ext cx="3237257" cy="530398"/>
          </a:xfrm>
          <a:prstGeom prst="rect">
            <a:avLst/>
          </a:prstGeom>
        </p:spPr>
      </p:pic>
    </p:spTree>
    <p:extLst>
      <p:ext uri="{BB962C8B-B14F-4D97-AF65-F5344CB8AC3E}">
        <p14:creationId xmlns:p14="http://schemas.microsoft.com/office/powerpoint/2010/main" val="63079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2</a:t>
            </a:r>
            <a:br>
              <a:rPr lang="en-US" dirty="0" smtClean="0"/>
            </a:br>
            <a:r>
              <a:rPr lang="en-US" i="1" dirty="0" smtClean="0"/>
              <a:t>Peacebuilding and the Common Good</a:t>
            </a:r>
            <a:endParaRPr lang="en-US" i="1" dirty="0"/>
          </a:p>
        </p:txBody>
      </p:sp>
      <p:sp>
        <p:nvSpPr>
          <p:cNvPr id="3" name="Content Placeholder 2"/>
          <p:cNvSpPr>
            <a:spLocks noGrp="1"/>
          </p:cNvSpPr>
          <p:nvPr>
            <p:ph idx="1"/>
          </p:nvPr>
        </p:nvSpPr>
        <p:spPr>
          <a:xfrm>
            <a:off x="612775" y="1774858"/>
            <a:ext cx="7918449" cy="4122505"/>
          </a:xfrm>
        </p:spPr>
        <p:txBody>
          <a:bodyPr>
            <a:normAutofit/>
          </a:bodyPr>
          <a:lstStyle/>
          <a:p>
            <a:r>
              <a:rPr lang="en-US" sz="3300" dirty="0" smtClean="0"/>
              <a:t>Ask participants to think of a social issue about which they feel passionate. </a:t>
            </a:r>
          </a:p>
          <a:p>
            <a:pPr lvl="1"/>
            <a:r>
              <a:rPr lang="en-US" dirty="0" smtClean="0"/>
              <a:t>Visit: </a:t>
            </a:r>
            <a:r>
              <a:rPr lang="en-US" dirty="0" smtClean="0">
                <a:hlinkClick r:id="rId2"/>
              </a:rPr>
              <a:t>http://elca.org/advocacy</a:t>
            </a:r>
            <a:r>
              <a:rPr lang="en-US" dirty="0" smtClean="0"/>
              <a:t> for ideas</a:t>
            </a:r>
          </a:p>
          <a:p>
            <a:r>
              <a:rPr lang="en-US" sz="3300" dirty="0" smtClean="0"/>
              <a:t>Explore examples of inter-religious action for the common good from your city or state.</a:t>
            </a:r>
          </a:p>
          <a:p>
            <a:pPr lvl="1"/>
            <a:r>
              <a:rPr lang="en-US" dirty="0" smtClean="0"/>
              <a:t>Visit: </a:t>
            </a:r>
            <a:r>
              <a:rPr lang="en-US" dirty="0" smtClean="0">
                <a:hlinkClick r:id="rId3"/>
              </a:rPr>
              <a:t>www.pluralism.org/interfaith</a:t>
            </a:r>
            <a:r>
              <a:rPr lang="en-US" dirty="0" smtClean="0"/>
              <a:t> </a:t>
            </a:r>
          </a:p>
          <a:p>
            <a:pPr lvl="1"/>
            <a:r>
              <a:rPr lang="en-US" dirty="0" smtClean="0"/>
              <a:t>Google “interfaith” and your city/state</a:t>
            </a:r>
          </a:p>
          <a:p>
            <a:pPr lvl="1"/>
            <a:endParaRPr lang="en-US" dirty="0" smtClean="0"/>
          </a:p>
        </p:txBody>
      </p:sp>
    </p:spTree>
    <p:extLst>
      <p:ext uri="{BB962C8B-B14F-4D97-AF65-F5344CB8AC3E}">
        <p14:creationId xmlns:p14="http://schemas.microsoft.com/office/powerpoint/2010/main" val="65359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2</a:t>
            </a:r>
            <a:br>
              <a:rPr lang="en-US" dirty="0" smtClean="0"/>
            </a:br>
            <a:r>
              <a:rPr lang="en-US" i="1" dirty="0" smtClean="0"/>
              <a:t>Peacebuilding and the Common Good</a:t>
            </a:r>
            <a:endParaRPr lang="en-US" i="1" dirty="0"/>
          </a:p>
        </p:txBody>
      </p:sp>
      <p:sp>
        <p:nvSpPr>
          <p:cNvPr id="3" name="Content Placeholder 2"/>
          <p:cNvSpPr>
            <a:spLocks noGrp="1"/>
          </p:cNvSpPr>
          <p:nvPr>
            <p:ph idx="1"/>
          </p:nvPr>
        </p:nvSpPr>
        <p:spPr>
          <a:xfrm>
            <a:off x="612775" y="1744036"/>
            <a:ext cx="7918449" cy="3915229"/>
          </a:xfrm>
        </p:spPr>
        <p:txBody>
          <a:bodyPr>
            <a:normAutofit fontScale="92500"/>
          </a:bodyPr>
          <a:lstStyle/>
          <a:p>
            <a:endParaRPr lang="en-US" sz="1200" dirty="0" smtClean="0"/>
          </a:p>
          <a:p>
            <a:r>
              <a:rPr lang="en-US" sz="3800" dirty="0" smtClean="0"/>
              <a:t>As a whole group discuss: </a:t>
            </a:r>
          </a:p>
          <a:p>
            <a:pPr lvl="1"/>
            <a:r>
              <a:rPr lang="en-US" sz="3200" dirty="0" smtClean="0"/>
              <a:t>Are there issues we are being called to engage? </a:t>
            </a:r>
          </a:p>
          <a:p>
            <a:pPr lvl="2"/>
            <a:r>
              <a:rPr lang="en-US" sz="2500" dirty="0" smtClean="0"/>
              <a:t>Who are our ecumenical and inter-religious partners?</a:t>
            </a:r>
          </a:p>
          <a:p>
            <a:pPr lvl="1"/>
            <a:r>
              <a:rPr lang="en-US" sz="3200" dirty="0" smtClean="0"/>
              <a:t>What </a:t>
            </a:r>
            <a:r>
              <a:rPr lang="en-US" sz="3200" dirty="0"/>
              <a:t>of our Lutheran tradition informs how we respond to the needs of our whole community?  </a:t>
            </a:r>
          </a:p>
          <a:p>
            <a:pPr lvl="1"/>
            <a:r>
              <a:rPr lang="en-US" sz="3200" dirty="0" smtClean="0"/>
              <a:t>Close the discussion in prayer.</a:t>
            </a:r>
          </a:p>
          <a:p>
            <a:pPr lvl="1"/>
            <a:endParaRPr lang="en-US" dirty="0" smtClean="0"/>
          </a:p>
        </p:txBody>
      </p:sp>
    </p:spTree>
    <p:extLst>
      <p:ext uri="{BB962C8B-B14F-4D97-AF65-F5344CB8AC3E}">
        <p14:creationId xmlns:p14="http://schemas.microsoft.com/office/powerpoint/2010/main" val="383675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dirty="0" smtClean="0"/>
              <a:t>An Invitation</a:t>
            </a:r>
          </a:p>
        </p:txBody>
      </p:sp>
      <p:sp>
        <p:nvSpPr>
          <p:cNvPr id="77827" name="Content Placeholder 2"/>
          <p:cNvSpPr>
            <a:spLocks noGrp="1"/>
          </p:cNvSpPr>
          <p:nvPr>
            <p:ph idx="1"/>
          </p:nvPr>
        </p:nvSpPr>
        <p:spPr/>
        <p:txBody>
          <a:bodyPr/>
          <a:lstStyle/>
          <a:p>
            <a:pPr marL="0" indent="0">
              <a:buNone/>
            </a:pPr>
            <a:r>
              <a:rPr lang="en-US" sz="2400" i="1" dirty="0" smtClean="0"/>
              <a:t>This </a:t>
            </a:r>
            <a:r>
              <a:rPr lang="en-US" sz="2400" i="1" dirty="0"/>
              <a:t>book invites us all into conversation by challenging us to reflect on our past, learn from our present, and </a:t>
            </a:r>
            <a:r>
              <a:rPr lang="en-US" sz="2400" i="1" dirty="0" smtClean="0"/>
              <a:t>envision </a:t>
            </a:r>
            <a:r>
              <a:rPr lang="en-US" sz="2400" i="1" dirty="0"/>
              <a:t>the future to which God is calling us. The heart of the book is the real-life case studies of inter-religious relations unfolding in a variety of ELCA ministry contexts. They encourage us to understand that our questions, doubts, and failures are as important as our answers, convictions, and successes. They challenge us to embrace that while there are a variety of responses to religious plurality, our common response is</a:t>
            </a:r>
            <a:r>
              <a:rPr lang="en-US" sz="2400" dirty="0"/>
              <a:t> </a:t>
            </a:r>
            <a:r>
              <a:rPr lang="en-US" sz="2400" i="1" dirty="0"/>
              <a:t>rooted in our Lutheran vocation – our response to God’s love in Jesus Christ</a:t>
            </a:r>
            <a:r>
              <a:rPr lang="en-US" sz="2400" i="1" dirty="0" smtClean="0"/>
              <a:t>.</a:t>
            </a:r>
          </a:p>
          <a:p>
            <a:pPr marL="0" indent="0">
              <a:buNone/>
            </a:pPr>
            <a:r>
              <a:rPr lang="en-US" sz="2000" dirty="0" smtClean="0"/>
              <a:t>Presiding Bishop Elizabeth A. Eaton, p. 6, Foreword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3</a:t>
            </a:r>
            <a:br>
              <a:rPr lang="en-US" dirty="0" smtClean="0"/>
            </a:br>
            <a:r>
              <a:rPr lang="en-US" i="1" dirty="0" smtClean="0"/>
              <a:t>Campus Initiatives</a:t>
            </a:r>
            <a:r>
              <a:rPr lang="en-US" dirty="0" smtClean="0"/>
              <a:t/>
            </a:r>
            <a:br>
              <a:rPr lang="en-US" dirty="0" smtClean="0"/>
            </a:br>
            <a:endParaRPr lang="en-US" i="1" dirty="0"/>
          </a:p>
        </p:txBody>
      </p:sp>
      <p:sp>
        <p:nvSpPr>
          <p:cNvPr id="3" name="Content Placeholder 2"/>
          <p:cNvSpPr>
            <a:spLocks noGrp="1"/>
          </p:cNvSpPr>
          <p:nvPr>
            <p:ph idx="1"/>
          </p:nvPr>
        </p:nvSpPr>
        <p:spPr/>
        <p:txBody>
          <a:bodyPr/>
          <a:lstStyle/>
          <a:p>
            <a:endParaRPr lang="en-US" i="1" dirty="0" smtClean="0"/>
          </a:p>
          <a:p>
            <a:r>
              <a:rPr lang="en-US" dirty="0" smtClean="0"/>
              <a:t>Have participants read:                              “Grounding Interfaith Engagement in Identity and Mission” pp. 112-113. </a:t>
            </a:r>
          </a:p>
        </p:txBody>
      </p:sp>
    </p:spTree>
    <p:extLst>
      <p:ext uri="{BB962C8B-B14F-4D97-AF65-F5344CB8AC3E}">
        <p14:creationId xmlns:p14="http://schemas.microsoft.com/office/powerpoint/2010/main" val="15134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3</a:t>
            </a:r>
            <a:br>
              <a:rPr lang="en-US" dirty="0" smtClean="0"/>
            </a:br>
            <a:r>
              <a:rPr lang="en-US" i="1" dirty="0" smtClean="0"/>
              <a:t>Campus Initiatives</a:t>
            </a:r>
            <a:endParaRPr lang="en-US" i="1" dirty="0"/>
          </a:p>
        </p:txBody>
      </p:sp>
      <p:sp>
        <p:nvSpPr>
          <p:cNvPr id="3" name="Content Placeholder 2"/>
          <p:cNvSpPr>
            <a:spLocks noGrp="1"/>
          </p:cNvSpPr>
          <p:nvPr>
            <p:ph idx="1"/>
          </p:nvPr>
        </p:nvSpPr>
        <p:spPr>
          <a:xfrm>
            <a:off x="612775" y="1774858"/>
            <a:ext cx="7918449" cy="4122505"/>
          </a:xfrm>
        </p:spPr>
        <p:txBody>
          <a:bodyPr>
            <a:normAutofit/>
          </a:bodyPr>
          <a:lstStyle/>
          <a:p>
            <a:r>
              <a:rPr lang="en-US" dirty="0" smtClean="0"/>
              <a:t>In small groups discuss:</a:t>
            </a:r>
          </a:p>
          <a:p>
            <a:pPr lvl="1"/>
            <a:r>
              <a:rPr lang="en-US" dirty="0" smtClean="0"/>
              <a:t>If you had been part of this process, would you have advocated for “guided by” or “because of”? Explain why. What do you think of the outcome?</a:t>
            </a:r>
          </a:p>
          <a:p>
            <a:pPr lvl="1"/>
            <a:r>
              <a:rPr lang="en-US" dirty="0" smtClean="0"/>
              <a:t>Think of a time when you participated in a process that was more important than the outcome. </a:t>
            </a:r>
          </a:p>
          <a:p>
            <a:pPr lvl="2"/>
            <a:r>
              <a:rPr lang="en-US" dirty="0" smtClean="0"/>
              <a:t>What did you learn? </a:t>
            </a:r>
          </a:p>
          <a:p>
            <a:pPr lvl="2"/>
            <a:r>
              <a:rPr lang="en-US" dirty="0" smtClean="0"/>
              <a:t>Why was it important? </a:t>
            </a:r>
          </a:p>
        </p:txBody>
      </p:sp>
    </p:spTree>
    <p:extLst>
      <p:ext uri="{BB962C8B-B14F-4D97-AF65-F5344CB8AC3E}">
        <p14:creationId xmlns:p14="http://schemas.microsoft.com/office/powerpoint/2010/main" val="161429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3</a:t>
            </a:r>
            <a:br>
              <a:rPr lang="en-US" dirty="0" smtClean="0"/>
            </a:br>
            <a:r>
              <a:rPr lang="en-US" i="1" dirty="0" smtClean="0"/>
              <a:t>Campus Initiatives</a:t>
            </a:r>
            <a:endParaRPr lang="en-US" i="1" dirty="0"/>
          </a:p>
        </p:txBody>
      </p:sp>
      <p:sp>
        <p:nvSpPr>
          <p:cNvPr id="3" name="Content Placeholder 2"/>
          <p:cNvSpPr>
            <a:spLocks noGrp="1"/>
          </p:cNvSpPr>
          <p:nvPr>
            <p:ph idx="1"/>
          </p:nvPr>
        </p:nvSpPr>
        <p:spPr>
          <a:xfrm>
            <a:off x="612775" y="1774858"/>
            <a:ext cx="7918449" cy="4122505"/>
          </a:xfrm>
        </p:spPr>
        <p:txBody>
          <a:bodyPr>
            <a:normAutofit/>
          </a:bodyPr>
          <a:lstStyle/>
          <a:p>
            <a:r>
              <a:rPr lang="en-US" dirty="0" smtClean="0"/>
              <a:t>As a whole group discuss:</a:t>
            </a:r>
          </a:p>
          <a:p>
            <a:pPr lvl="1"/>
            <a:r>
              <a:rPr lang="en-US" dirty="0" smtClean="0"/>
              <a:t>How has your community become more religiously diverse? Where do you encounter this diversity?</a:t>
            </a:r>
          </a:p>
          <a:p>
            <a:pPr lvl="1"/>
            <a:r>
              <a:rPr lang="en-US" dirty="0" smtClean="0"/>
              <a:t>What of our Lutheran tradition informs how we respond to this religious diversity?</a:t>
            </a:r>
          </a:p>
          <a:p>
            <a:pPr lvl="1"/>
            <a:r>
              <a:rPr lang="en-US" dirty="0" smtClean="0"/>
              <a:t>Close the discussion in prayer. </a:t>
            </a:r>
          </a:p>
        </p:txBody>
      </p:sp>
    </p:spTree>
    <p:extLst>
      <p:ext uri="{BB962C8B-B14F-4D97-AF65-F5344CB8AC3E}">
        <p14:creationId xmlns:p14="http://schemas.microsoft.com/office/powerpoint/2010/main" val="386748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4</a:t>
            </a:r>
            <a:br>
              <a:rPr lang="en-US" dirty="0" smtClean="0"/>
            </a:br>
            <a:r>
              <a:rPr lang="en-US" i="1" dirty="0" smtClean="0"/>
              <a:t>Millennial Voices</a:t>
            </a:r>
            <a:r>
              <a:rPr lang="en-US" dirty="0" smtClean="0"/>
              <a:t/>
            </a:r>
            <a:br>
              <a:rPr lang="en-US" dirty="0" smtClean="0"/>
            </a:br>
            <a:endParaRPr lang="en-US" i="1" dirty="0"/>
          </a:p>
        </p:txBody>
      </p:sp>
      <p:sp>
        <p:nvSpPr>
          <p:cNvPr id="3" name="Content Placeholder 2"/>
          <p:cNvSpPr>
            <a:spLocks noGrp="1"/>
          </p:cNvSpPr>
          <p:nvPr>
            <p:ph idx="1"/>
          </p:nvPr>
        </p:nvSpPr>
        <p:spPr/>
        <p:txBody>
          <a:bodyPr/>
          <a:lstStyle/>
          <a:p>
            <a:endParaRPr lang="en-US" dirty="0" smtClean="0"/>
          </a:p>
          <a:p>
            <a:r>
              <a:rPr lang="en-US" dirty="0"/>
              <a:t>Have participants read:                              </a:t>
            </a:r>
            <a:r>
              <a:rPr lang="en-US" dirty="0" smtClean="0"/>
              <a:t>“Conflict During Dinner” </a:t>
            </a:r>
            <a:r>
              <a:rPr lang="en-US" dirty="0"/>
              <a:t>pp. </a:t>
            </a:r>
            <a:r>
              <a:rPr lang="en-US" dirty="0" smtClean="0"/>
              <a:t>161-164. </a:t>
            </a:r>
            <a:endParaRPr lang="en-US" dirty="0"/>
          </a:p>
        </p:txBody>
      </p:sp>
      <p:pic>
        <p:nvPicPr>
          <p:cNvPr id="4" name="Picture 3"/>
          <p:cNvPicPr>
            <a:picLocks noChangeAspect="1"/>
          </p:cNvPicPr>
          <p:nvPr/>
        </p:nvPicPr>
        <p:blipFill rotWithShape="1">
          <a:blip r:embed="rId2"/>
          <a:srcRect l="5581" t="2888" r="7534" b="9258"/>
          <a:stretch/>
        </p:blipFill>
        <p:spPr>
          <a:xfrm>
            <a:off x="5127410" y="4151568"/>
            <a:ext cx="3053166" cy="2324746"/>
          </a:xfrm>
          <a:prstGeom prst="rect">
            <a:avLst/>
          </a:prstGeom>
          <a:ln w="63500">
            <a:solidFill>
              <a:schemeClr val="bg1"/>
            </a:solidFill>
            <a:miter lim="800000"/>
          </a:ln>
        </p:spPr>
      </p:pic>
      <p:sp>
        <p:nvSpPr>
          <p:cNvPr id="5" name="Rectangle 4"/>
          <p:cNvSpPr/>
          <p:nvPr/>
        </p:nvSpPr>
        <p:spPr>
          <a:xfrm>
            <a:off x="1301858" y="4852756"/>
            <a:ext cx="3748460" cy="646331"/>
          </a:xfrm>
          <a:prstGeom prst="rect">
            <a:avLst/>
          </a:prstGeom>
        </p:spPr>
        <p:txBody>
          <a:bodyPr wrap="square">
            <a:spAutoFit/>
          </a:bodyPr>
          <a:lstStyle/>
          <a:p>
            <a:pPr algn="r"/>
            <a:r>
              <a:rPr lang="en-US" sz="900" dirty="0"/>
              <a:t>California Lutheran University Interfaith Allies Jamie, </a:t>
            </a:r>
            <a:r>
              <a:rPr lang="en-US" sz="900" dirty="0" err="1"/>
              <a:t>Shireen</a:t>
            </a:r>
            <a:r>
              <a:rPr lang="en-US" sz="900" dirty="0"/>
              <a:t>, and Rebecca share a moment during the IFYC’s #</a:t>
            </a:r>
            <a:r>
              <a:rPr lang="en-US" sz="900" dirty="0" err="1"/>
              <a:t>BeBlue</a:t>
            </a:r>
            <a:r>
              <a:rPr lang="en-US" sz="900" dirty="0"/>
              <a:t> #</a:t>
            </a:r>
            <a:r>
              <a:rPr lang="en-US" sz="900" dirty="0" err="1"/>
              <a:t>BetterTogether</a:t>
            </a:r>
            <a:r>
              <a:rPr lang="en-US" sz="900" dirty="0"/>
              <a:t> day in April 2013, gaining pledges for interfaith support while raising awareness for the upcoming Water Wise/Green Week </a:t>
            </a:r>
            <a:r>
              <a:rPr lang="en-US" sz="900" dirty="0" smtClean="0"/>
              <a:t>campaign.</a:t>
            </a:r>
            <a:endParaRPr lang="en-US" sz="900" dirty="0"/>
          </a:p>
        </p:txBody>
      </p:sp>
    </p:spTree>
    <p:extLst>
      <p:ext uri="{BB962C8B-B14F-4D97-AF65-F5344CB8AC3E}">
        <p14:creationId xmlns:p14="http://schemas.microsoft.com/office/powerpoint/2010/main" val="15661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4</a:t>
            </a:r>
            <a:br>
              <a:rPr lang="en-US" dirty="0" smtClean="0"/>
            </a:br>
            <a:r>
              <a:rPr lang="en-US" i="1" dirty="0" smtClean="0"/>
              <a:t>Millennial Voices</a:t>
            </a:r>
            <a:endParaRPr lang="en-US" i="1" dirty="0"/>
          </a:p>
        </p:txBody>
      </p:sp>
      <p:sp>
        <p:nvSpPr>
          <p:cNvPr id="3" name="Content Placeholder 2"/>
          <p:cNvSpPr>
            <a:spLocks noGrp="1"/>
          </p:cNvSpPr>
          <p:nvPr>
            <p:ph idx="1"/>
          </p:nvPr>
        </p:nvSpPr>
        <p:spPr>
          <a:xfrm>
            <a:off x="612775" y="1774858"/>
            <a:ext cx="7918449" cy="4122505"/>
          </a:xfrm>
        </p:spPr>
        <p:txBody>
          <a:bodyPr>
            <a:normAutofit/>
          </a:bodyPr>
          <a:lstStyle/>
          <a:p>
            <a:r>
              <a:rPr lang="en-US" dirty="0" smtClean="0"/>
              <a:t>Many churches are concerned about how to engage youth and young adults, especially in light of recent statistics. </a:t>
            </a:r>
            <a:r>
              <a:rPr lang="en-US" sz="2400" dirty="0" smtClean="0">
                <a:hlinkClick r:id="rId2"/>
              </a:rPr>
              <a:t>http</a:t>
            </a:r>
            <a:r>
              <a:rPr lang="en-US" sz="2400" dirty="0">
                <a:hlinkClick r:id="rId2"/>
              </a:rPr>
              <a:t>://www.pewforum.org/2012/10/09/nones-on-the-rise</a:t>
            </a:r>
            <a:r>
              <a:rPr lang="en-US" sz="2400" dirty="0" smtClean="0">
                <a:hlinkClick r:id="rId2"/>
              </a:rPr>
              <a:t>/</a:t>
            </a:r>
            <a:r>
              <a:rPr lang="en-US" sz="2400" dirty="0" smtClean="0"/>
              <a:t> </a:t>
            </a:r>
          </a:p>
          <a:p>
            <a:pPr lvl="1"/>
            <a:r>
              <a:rPr lang="en-US" dirty="0" smtClean="0"/>
              <a:t>What do you think of Caleb’s explanation?           (</a:t>
            </a:r>
            <a:r>
              <a:rPr lang="en-US" i="1" dirty="0" smtClean="0"/>
              <a:t>In sharing, prioritize young adult voices</a:t>
            </a:r>
            <a:r>
              <a:rPr lang="en-US" dirty="0" smtClean="0"/>
              <a:t>.) </a:t>
            </a:r>
          </a:p>
        </p:txBody>
      </p:sp>
    </p:spTree>
    <p:extLst>
      <p:ext uri="{BB962C8B-B14F-4D97-AF65-F5344CB8AC3E}">
        <p14:creationId xmlns:p14="http://schemas.microsoft.com/office/powerpoint/2010/main" val="238685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4</a:t>
            </a:r>
            <a:br>
              <a:rPr lang="en-US" dirty="0" smtClean="0"/>
            </a:br>
            <a:r>
              <a:rPr lang="en-US" i="1" dirty="0" smtClean="0"/>
              <a:t>Millennial Voices</a:t>
            </a:r>
            <a:endParaRPr lang="en-US" i="1" dirty="0"/>
          </a:p>
        </p:txBody>
      </p:sp>
      <p:sp>
        <p:nvSpPr>
          <p:cNvPr id="3" name="Content Placeholder 2"/>
          <p:cNvSpPr>
            <a:spLocks noGrp="1"/>
          </p:cNvSpPr>
          <p:nvPr>
            <p:ph idx="1"/>
          </p:nvPr>
        </p:nvSpPr>
        <p:spPr>
          <a:xfrm>
            <a:off x="612775" y="1774858"/>
            <a:ext cx="7918449" cy="4122505"/>
          </a:xfrm>
        </p:spPr>
        <p:txBody>
          <a:bodyPr>
            <a:normAutofit lnSpcReduction="10000"/>
          </a:bodyPr>
          <a:lstStyle/>
          <a:p>
            <a:r>
              <a:rPr lang="en-US" dirty="0" smtClean="0"/>
              <a:t>Think of a time when you were in a diverse (inter-religious, cultural, racial, or ethnic) group.</a:t>
            </a:r>
          </a:p>
          <a:p>
            <a:pPr lvl="1"/>
            <a:r>
              <a:rPr lang="en-US" dirty="0" smtClean="0"/>
              <a:t>What did you learn about others?</a:t>
            </a:r>
          </a:p>
          <a:p>
            <a:pPr lvl="1"/>
            <a:r>
              <a:rPr lang="en-US" dirty="0" smtClean="0"/>
              <a:t>What did you learn about yourself?</a:t>
            </a:r>
          </a:p>
          <a:p>
            <a:pPr lvl="1"/>
            <a:r>
              <a:rPr lang="en-US" dirty="0" smtClean="0"/>
              <a:t>What changed for you?</a:t>
            </a:r>
          </a:p>
          <a:p>
            <a:r>
              <a:rPr lang="en-US" dirty="0" smtClean="0"/>
              <a:t>Do you agree that inter-religious engagement helps us to both learn about others and deepen our Lutheran faith? Why or why not?</a:t>
            </a:r>
          </a:p>
        </p:txBody>
      </p:sp>
    </p:spTree>
    <p:extLst>
      <p:ext uri="{BB962C8B-B14F-4D97-AF65-F5344CB8AC3E}">
        <p14:creationId xmlns:p14="http://schemas.microsoft.com/office/powerpoint/2010/main" val="416319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Case Study Discussion 4</a:t>
            </a:r>
            <a:br>
              <a:rPr lang="en-US" dirty="0" smtClean="0"/>
            </a:br>
            <a:r>
              <a:rPr lang="en-US" i="1" dirty="0" smtClean="0"/>
              <a:t>Millennial Voices</a:t>
            </a:r>
            <a:endParaRPr lang="en-US" i="1" dirty="0"/>
          </a:p>
        </p:txBody>
      </p:sp>
      <p:sp>
        <p:nvSpPr>
          <p:cNvPr id="3" name="Content Placeholder 2"/>
          <p:cNvSpPr>
            <a:spLocks noGrp="1"/>
          </p:cNvSpPr>
          <p:nvPr>
            <p:ph idx="1"/>
          </p:nvPr>
        </p:nvSpPr>
        <p:spPr>
          <a:xfrm>
            <a:off x="612775" y="1774858"/>
            <a:ext cx="7918449" cy="4122505"/>
          </a:xfrm>
        </p:spPr>
        <p:txBody>
          <a:bodyPr>
            <a:normAutofit/>
          </a:bodyPr>
          <a:lstStyle/>
          <a:p>
            <a:endParaRPr lang="en-US" sz="3600" dirty="0" smtClean="0"/>
          </a:p>
          <a:p>
            <a:r>
              <a:rPr lang="en-US" sz="3600" dirty="0" smtClean="0"/>
              <a:t>What </a:t>
            </a:r>
            <a:r>
              <a:rPr lang="en-US" sz="3600" dirty="0"/>
              <a:t>of our Lutheran tradition informs how we </a:t>
            </a:r>
            <a:r>
              <a:rPr lang="en-US" sz="3600" dirty="0" smtClean="0"/>
              <a:t>defend our neighbor’s faith?</a:t>
            </a:r>
            <a:endParaRPr lang="en-US" sz="3600" dirty="0"/>
          </a:p>
          <a:p>
            <a:r>
              <a:rPr lang="en-US" sz="3600" dirty="0"/>
              <a:t>Close the discussion in prayer. </a:t>
            </a:r>
          </a:p>
        </p:txBody>
      </p:sp>
    </p:spTree>
    <p:extLst>
      <p:ext uri="{BB962C8B-B14F-4D97-AF65-F5344CB8AC3E}">
        <p14:creationId xmlns:p14="http://schemas.microsoft.com/office/powerpoint/2010/main" val="200333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192088" y="1503741"/>
            <a:ext cx="8781431" cy="1371196"/>
          </a:xfrm>
        </p:spPr>
        <p:txBody>
          <a:bodyPr lIns="91440" tIns="0" rIns="91440" bIns="0" anchor="ctr" anchorCtr="0">
            <a:normAutofit/>
          </a:bodyPr>
          <a:lstStyle/>
          <a:p>
            <a:pPr algn="ctr" eaLnBrk="1" hangingPunct="1"/>
            <a:r>
              <a:rPr lang="en-US" sz="3200" dirty="0" smtClean="0">
                <a:solidFill>
                  <a:schemeClr val="bg1"/>
                </a:solidFill>
              </a:rPr>
              <a:t>QUESTIONS? IDEAS?</a:t>
            </a:r>
            <a:endParaRPr lang="en-US" sz="3200" b="0" dirty="0" smtClean="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426431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a:t>
            </a:r>
            <a:br>
              <a:rPr lang="en-US" dirty="0" smtClean="0"/>
            </a:br>
            <a:endParaRPr lang="en-US" i="1" dirty="0"/>
          </a:p>
        </p:txBody>
      </p:sp>
      <p:sp>
        <p:nvSpPr>
          <p:cNvPr id="3" name="Content Placeholder 2"/>
          <p:cNvSpPr>
            <a:spLocks noGrp="1"/>
          </p:cNvSpPr>
          <p:nvPr>
            <p:ph idx="1"/>
          </p:nvPr>
        </p:nvSpPr>
        <p:spPr/>
        <p:txBody>
          <a:bodyPr>
            <a:normAutofit/>
          </a:bodyPr>
          <a:lstStyle/>
          <a:p>
            <a:r>
              <a:rPr lang="en-US" dirty="0" smtClean="0"/>
              <a:t>We are glad to provide additional support as you consider how you and your congregation or ministry might participate in this ELCA-wide conversation about our inter-religious calling and commitments.</a:t>
            </a:r>
          </a:p>
          <a:p>
            <a:r>
              <a:rPr lang="en-US" dirty="0" smtClean="0"/>
              <a:t>Please contact me/us at: </a:t>
            </a:r>
            <a:r>
              <a:rPr lang="en-US" dirty="0" smtClean="0">
                <a:solidFill>
                  <a:srgbClr val="FF0000"/>
                </a:solidFill>
              </a:rPr>
              <a:t>[your email, phone]</a:t>
            </a:r>
          </a:p>
          <a:p>
            <a:pPr marL="0" indent="0">
              <a:buNone/>
            </a:pPr>
            <a:r>
              <a:rPr lang="en-US" dirty="0" smtClean="0"/>
              <a:t>	</a:t>
            </a:r>
            <a:endParaRPr lang="en-US" dirty="0"/>
          </a:p>
        </p:txBody>
      </p:sp>
    </p:spTree>
    <p:extLst>
      <p:ext uri="{BB962C8B-B14F-4D97-AF65-F5344CB8AC3E}">
        <p14:creationId xmlns:p14="http://schemas.microsoft.com/office/powerpoint/2010/main" val="176333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idx="4294967295"/>
          </p:nvPr>
        </p:nvSpPr>
        <p:spPr>
          <a:xfrm>
            <a:off x="722313" y="1513022"/>
            <a:ext cx="7772400" cy="1367726"/>
          </a:xfrm>
        </p:spPr>
        <p:txBody>
          <a:bodyPr anchor="ctr" anchorCtr="0">
            <a:normAutofit/>
          </a:bodyPr>
          <a:lstStyle/>
          <a:p>
            <a:pPr algn="ctr" eaLnBrk="1" hangingPunct="1"/>
            <a:r>
              <a:rPr lang="en-US" sz="3200" dirty="0" smtClean="0">
                <a:solidFill>
                  <a:schemeClr val="bg1"/>
                </a:solidFill>
              </a:rPr>
              <a:t>WHAT’S THE STORY </a:t>
            </a:r>
            <a:br>
              <a:rPr lang="en-US" sz="3200" dirty="0" smtClean="0">
                <a:solidFill>
                  <a:schemeClr val="bg1"/>
                </a:solidFill>
              </a:rPr>
            </a:br>
            <a:r>
              <a:rPr lang="en-US" sz="3200" dirty="0" smtClean="0">
                <a:solidFill>
                  <a:schemeClr val="bg1"/>
                </a:solidFill>
              </a:rPr>
              <a:t>BEHIND THE BOOK?</a:t>
            </a:r>
            <a:endParaRPr lang="en-US" sz="3200" b="0" dirty="0" smtClean="0">
              <a:solidFill>
                <a:schemeClr val="bg1"/>
              </a:solidFill>
            </a:endParaRPr>
          </a:p>
        </p:txBody>
      </p:sp>
      <p:sp>
        <p:nvSpPr>
          <p:cNvPr id="4" name="Rectangle 3"/>
          <p:cNvSpPr/>
          <p:nvPr/>
        </p:nvSpPr>
        <p:spPr>
          <a:xfrm>
            <a:off x="774916" y="4708321"/>
            <a:ext cx="3487119" cy="784830"/>
          </a:xfrm>
          <a:prstGeom prst="rect">
            <a:avLst/>
          </a:prstGeom>
        </p:spPr>
        <p:txBody>
          <a:bodyPr wrap="square">
            <a:spAutoFit/>
          </a:bodyPr>
          <a:lstStyle/>
          <a:p>
            <a:pPr algn="r"/>
            <a:r>
              <a:rPr lang="en-US" sz="900" dirty="0"/>
              <a:t>Photograph by Sarah Bromberger, </a:t>
            </a:r>
            <a:r>
              <a:rPr lang="en-US" sz="900" dirty="0" err="1"/>
              <a:t>Augustana</a:t>
            </a:r>
            <a:r>
              <a:rPr lang="en-US" sz="900" dirty="0"/>
              <a:t> College (Rock Island) class of 2016, of participants at the first Interfaith Understanding Conference, June 1-3, 2014. The mural, entitled Cadence of Diversity, was painted by more than 50 </a:t>
            </a:r>
            <a:r>
              <a:rPr lang="en-US" sz="900" dirty="0" err="1"/>
              <a:t>Augustana</a:t>
            </a:r>
            <a:r>
              <a:rPr lang="en-US" sz="900" dirty="0"/>
              <a:t> students in 2009-2010, led by art professor Peter </a:t>
            </a:r>
            <a:r>
              <a:rPr lang="en-US" sz="900" dirty="0" smtClean="0"/>
              <a:t>Xiao, cover art.</a:t>
            </a:r>
            <a:endParaRPr lang="en-US" sz="9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1802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In 2012 the ELCA Consultative Panels on Lutheran-Jewish and Lutheran-Muslim Relations met jointly to explore the theological and practical challenges of inter-religious relations across this                                 church.</a:t>
            </a:r>
            <a:endParaRPr lang="en-US" dirty="0"/>
          </a:p>
          <a:p>
            <a:endParaRPr lang="en-US" dirty="0" smtClean="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tretch/>
        </p:blipFill>
        <p:spPr>
          <a:xfrm>
            <a:off x="4446396" y="3694871"/>
            <a:ext cx="3741929" cy="2809308"/>
          </a:xfrm>
          <a:prstGeom prst="rect">
            <a:avLst/>
          </a:prstGeom>
          <a:ln w="63500">
            <a:solidFill>
              <a:schemeClr val="bg1"/>
            </a:solidFill>
            <a:miter lim="800000"/>
          </a:ln>
        </p:spPr>
      </p:pic>
      <p:sp>
        <p:nvSpPr>
          <p:cNvPr id="5" name="Rectangle 4"/>
          <p:cNvSpPr/>
          <p:nvPr/>
        </p:nvSpPr>
        <p:spPr>
          <a:xfrm>
            <a:off x="1588576" y="4997619"/>
            <a:ext cx="2770449" cy="507831"/>
          </a:xfrm>
          <a:prstGeom prst="rect">
            <a:avLst/>
          </a:prstGeom>
        </p:spPr>
        <p:txBody>
          <a:bodyPr wrap="square">
            <a:spAutoFit/>
          </a:bodyPr>
          <a:lstStyle/>
          <a:p>
            <a:pPr algn="r"/>
            <a:r>
              <a:rPr lang="en-US" sz="900" dirty="0"/>
              <a:t>ELCA Lutheran-Jewish and Lutheran-Muslim Panel members,  </a:t>
            </a:r>
            <a:r>
              <a:rPr lang="en-US" sz="900" dirty="0" smtClean="0"/>
              <a:t>who </a:t>
            </a:r>
            <a:r>
              <a:rPr lang="en-US" sz="900" dirty="0"/>
              <a:t>began planning for this book in October 2012</a:t>
            </a:r>
          </a:p>
        </p:txBody>
      </p:sp>
    </p:spTree>
    <p:extLst>
      <p:ext uri="{BB962C8B-B14F-4D97-AF65-F5344CB8AC3E}">
        <p14:creationId xmlns:p14="http://schemas.microsoft.com/office/powerpoint/2010/main" val="89502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The panelists decided to invite people in a variety of ELCA ministry settings to share their stories and reflections. </a:t>
            </a:r>
          </a:p>
          <a:p>
            <a:r>
              <a:rPr lang="en-US" dirty="0" smtClean="0"/>
              <a:t>A call for submissions went out across the church in early 2013. </a:t>
            </a:r>
          </a:p>
          <a:p>
            <a:r>
              <a:rPr lang="en-US" dirty="0" smtClean="0"/>
              <a:t>Over fifty stories, or case studies, were received, while others were solicited.</a:t>
            </a:r>
          </a:p>
        </p:txBody>
      </p:sp>
    </p:spTree>
    <p:extLst>
      <p:ext uri="{BB962C8B-B14F-4D97-AF65-F5344CB8AC3E}">
        <p14:creationId xmlns:p14="http://schemas.microsoft.com/office/powerpoint/2010/main" val="27953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The panelists determined that there was a wealth of wisdom to share with the church, along with practical tips and historical analysis.</a:t>
            </a:r>
          </a:p>
          <a:p>
            <a:r>
              <a:rPr lang="en-US" dirty="0" smtClean="0"/>
              <a:t>They set out to write a resource book. </a:t>
            </a:r>
          </a:p>
          <a:p>
            <a:r>
              <a:rPr lang="en-US" dirty="0" smtClean="0"/>
              <a:t>Presiding Bishop Elizabeth Eaton offered her strong support, and Lutheran University Press agreed to publish the project.  </a:t>
            </a:r>
          </a:p>
        </p:txBody>
      </p:sp>
    </p:spTree>
    <p:extLst>
      <p:ext uri="{BB962C8B-B14F-4D97-AF65-F5344CB8AC3E}">
        <p14:creationId xmlns:p14="http://schemas.microsoft.com/office/powerpoint/2010/main" val="149654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idx="4294967295"/>
          </p:nvPr>
        </p:nvSpPr>
        <p:spPr>
          <a:xfrm>
            <a:off x="722313" y="1513022"/>
            <a:ext cx="7772400" cy="1367726"/>
          </a:xfrm>
        </p:spPr>
        <p:txBody>
          <a:bodyPr anchor="ctr" anchorCtr="0">
            <a:normAutofit fontScale="90000"/>
          </a:bodyPr>
          <a:lstStyle/>
          <a:p>
            <a:pPr algn="ctr" eaLnBrk="1" hangingPunct="1"/>
            <a:r>
              <a:rPr lang="en-US" sz="3600" dirty="0" smtClean="0">
                <a:solidFill>
                  <a:schemeClr val="bg1"/>
                </a:solidFill>
              </a:rPr>
              <a:t/>
            </a:r>
            <a:br>
              <a:rPr lang="en-US" sz="3600" dirty="0" smtClean="0">
                <a:solidFill>
                  <a:schemeClr val="bg1"/>
                </a:solidFill>
              </a:rPr>
            </a:br>
            <a:r>
              <a:rPr lang="en-US" sz="3600" dirty="0" smtClean="0">
                <a:solidFill>
                  <a:schemeClr val="bg1"/>
                </a:solidFill>
              </a:rPr>
              <a:t>WHAT’S IN THE BOOK?</a:t>
            </a:r>
            <a:r>
              <a:rPr lang="en-US" sz="3200" dirty="0" smtClean="0">
                <a:solidFill>
                  <a:schemeClr val="bg1"/>
                </a:solidFill>
              </a:rPr>
              <a:t/>
            </a:r>
            <a:br>
              <a:rPr lang="en-US" sz="3200" dirty="0" smtClean="0">
                <a:solidFill>
                  <a:schemeClr val="bg1"/>
                </a:solidFill>
              </a:rPr>
            </a:br>
            <a:endParaRPr lang="en-US" sz="3200" b="0" dirty="0" smtClean="0">
              <a:solidFill>
                <a:schemeClr val="bg1"/>
              </a:solidFill>
            </a:endParaRPr>
          </a:p>
        </p:txBody>
      </p:sp>
      <p:sp>
        <p:nvSpPr>
          <p:cNvPr id="4" name="Rectangle 3"/>
          <p:cNvSpPr/>
          <p:nvPr/>
        </p:nvSpPr>
        <p:spPr>
          <a:xfrm>
            <a:off x="774916" y="4708321"/>
            <a:ext cx="3487119" cy="784830"/>
          </a:xfrm>
          <a:prstGeom prst="rect">
            <a:avLst/>
          </a:prstGeom>
        </p:spPr>
        <p:txBody>
          <a:bodyPr wrap="square">
            <a:spAutoFit/>
          </a:bodyPr>
          <a:lstStyle/>
          <a:p>
            <a:pPr algn="r"/>
            <a:r>
              <a:rPr lang="en-US" sz="900" dirty="0"/>
              <a:t>Photograph by Sarah Bromberger, </a:t>
            </a:r>
            <a:r>
              <a:rPr lang="en-US" sz="900" dirty="0" err="1"/>
              <a:t>Augustana</a:t>
            </a:r>
            <a:r>
              <a:rPr lang="en-US" sz="900" dirty="0"/>
              <a:t> College (Rock Island) class of 2016, of participants at the first Interfaith Understanding Conference, June 1-3, 2014. The mural, entitled Cadence of Diversity, was painted by more than 50 </a:t>
            </a:r>
            <a:r>
              <a:rPr lang="en-US" sz="900" dirty="0" err="1"/>
              <a:t>Augustana</a:t>
            </a:r>
            <a:r>
              <a:rPr lang="en-US" sz="900" dirty="0"/>
              <a:t> students in 2009-2010, led by art professor Peter </a:t>
            </a:r>
            <a:r>
              <a:rPr lang="en-US" sz="900" dirty="0" smtClean="0"/>
              <a:t>Xiao, cover art.</a:t>
            </a:r>
            <a:endParaRPr lang="en-US" sz="9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314311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Overview</a:t>
            </a:r>
            <a:endParaRPr lang="en-US" dirty="0"/>
          </a:p>
        </p:txBody>
      </p:sp>
      <p:sp>
        <p:nvSpPr>
          <p:cNvPr id="3" name="Content Placeholder 2"/>
          <p:cNvSpPr>
            <a:spLocks noGrp="1"/>
          </p:cNvSpPr>
          <p:nvPr>
            <p:ph idx="1"/>
          </p:nvPr>
        </p:nvSpPr>
        <p:spPr/>
        <p:txBody>
          <a:bodyPr>
            <a:normAutofit/>
          </a:bodyPr>
          <a:lstStyle/>
          <a:p>
            <a:r>
              <a:rPr lang="en-US" dirty="0" smtClean="0"/>
              <a:t>The book is divided into four chapters: </a:t>
            </a:r>
          </a:p>
          <a:p>
            <a:pPr lvl="1"/>
            <a:r>
              <a:rPr lang="en-US" dirty="0" smtClean="0"/>
              <a:t>New Realities, New Thinking Since 1990</a:t>
            </a:r>
          </a:p>
          <a:p>
            <a:pPr lvl="1"/>
            <a:r>
              <a:rPr lang="en-US" dirty="0" smtClean="0"/>
              <a:t>Guidelines for Interacting in the Real World</a:t>
            </a:r>
          </a:p>
          <a:p>
            <a:pPr lvl="1"/>
            <a:r>
              <a:rPr lang="en-US" dirty="0" smtClean="0"/>
              <a:t>Exploring the Uncomfortable Questions:           The Experience of Inter-Religious Work</a:t>
            </a:r>
          </a:p>
          <a:p>
            <a:pPr lvl="1"/>
            <a:r>
              <a:rPr lang="en-US" dirty="0" smtClean="0"/>
              <a:t>Our God and Their God:                                       A Relational Theology of Religious Plurality</a:t>
            </a:r>
            <a:endParaRPr lang="en-US" dirty="0"/>
          </a:p>
        </p:txBody>
      </p:sp>
    </p:spTree>
    <p:extLst>
      <p:ext uri="{BB962C8B-B14F-4D97-AF65-F5344CB8AC3E}">
        <p14:creationId xmlns:p14="http://schemas.microsoft.com/office/powerpoint/2010/main" val="403515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43b974f-4cf2-4f2b-8081-287a5ea837dc">
      <Value>50</Value>
      <Value>14</Value>
      <Value>45</Value>
      <Value>44</Value>
      <Value>41</Value>
      <Value>5</Value>
      <Value>51</Value>
    </TaxCatchAll>
    <Date xmlns="0e456244-9f82-43cd-a08b-0fc491365cef" xsi:nil="true"/>
    <lcf76f155ced4ddcb4097134ff3c332f xmlns="0e456244-9f82-43cd-a08b-0fc491365cef">
      <Terms xmlns="http://schemas.microsoft.com/office/infopath/2007/PartnerControls"/>
    </lcf76f155ced4ddcb4097134ff3c332f>
    <Used_x0020_By xmlns="0e456244-9f82-43cd-a08b-0fc491365cef">- Both</Used_x0020_By>
    <_dlc_DocId xmlns="443b974f-4cf2-4f2b-8081-287a5ea837dc">4D3JZ2TK2AEZ-1706065743-59144</_dlc_DocId>
    <_dlc_DocIdUrl xmlns="443b974f-4cf2-4f2b-8081-287a5ea837dc">
      <Url>https://elcacwo.sharepoint.com/sites/ITStaff/_layouts/15/DocIdRedir.aspx?ID=4D3JZ2TK2AEZ-1706065743-59144</Url>
      <Description>4D3JZ2TK2AEZ-1706065743-59144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34DF4E09249B449DB0A5AAD152C9A0" ma:contentTypeVersion="35" ma:contentTypeDescription="Create a new document." ma:contentTypeScope="" ma:versionID="28c0d1902085efb3afa31719779055db">
  <xsd:schema xmlns:xsd="http://www.w3.org/2001/XMLSchema" xmlns:xs="http://www.w3.org/2001/XMLSchema" xmlns:p="http://schemas.microsoft.com/office/2006/metadata/properties" xmlns:ns2="0e456244-9f82-43cd-a08b-0fc491365cef" xmlns:ns3="443b974f-4cf2-4f2b-8081-287a5ea837dc" targetNamespace="http://schemas.microsoft.com/office/2006/metadata/properties" ma:root="true" ma:fieldsID="21bdbc28fed95a90e286d1549480156c" ns2:_="" ns3:_="">
    <xsd:import namespace="0e456244-9f82-43cd-a08b-0fc491365cef"/>
    <xsd:import namespace="443b974f-4cf2-4f2b-8081-287a5ea837dc"/>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2:MediaServiceAutoTags" minOccurs="0"/>
                <xsd:element ref="ns2:Used_x0020_By" minOccurs="0"/>
                <xsd:element ref="ns2:MediaServiceOCR"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56244-9f82-43cd-a08b-0fc491365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Used_x0020_By" ma:index="14" nillable="true" ma:displayName="Used By" ma:default="- Both" ma:format="RadioButtons" ma:internalName="Used_x0020_By">
      <xsd:simpleType>
        <xsd:union memberTypes="dms:Text">
          <xsd:simpleType>
            <xsd:restriction base="dms:Choice">
              <xsd:enumeration value="- Both"/>
              <xsd:enumeration value="BAs"/>
              <xsd:enumeration value="PMs"/>
              <xsd:enumeration value="- Everyone"/>
            </xsd:restriction>
          </xsd:simpleType>
        </xsd:union>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059a39c-917c-4ba5-a340-17ecc7564604"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3b974f-4cf2-4f2b-8081-287a5ea837dc"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cd64d1a7-1d96-4342-97da-5198f00f7efe}" ma:internalName="TaxCatchAll" ma:showField="CatchAllData" ma:web="443b974f-4cf2-4f2b-8081-287a5ea83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84E1DB9-C83D-44B8-BEC4-D2070B81313C}">
  <ds:schemaRefs>
    <ds:schemaRef ds:uri="http://schemas.microsoft.com/sharepoint/v3/contenttype/forms"/>
  </ds:schemaRefs>
</ds:datastoreItem>
</file>

<file path=customXml/itemProps2.xml><?xml version="1.0" encoding="utf-8"?>
<ds:datastoreItem xmlns:ds="http://schemas.openxmlformats.org/officeDocument/2006/customXml" ds:itemID="{BE6F5FA7-0A7D-4D6D-AE0F-A816B2BFA546}"/>
</file>

<file path=customXml/itemProps3.xml><?xml version="1.0" encoding="utf-8"?>
<ds:datastoreItem xmlns:ds="http://schemas.openxmlformats.org/officeDocument/2006/customXml" ds:itemID="{FD3495DD-D0EF-4831-B3D2-B132B882D2E3}"/>
</file>

<file path=customXml/itemProps4.xml><?xml version="1.0" encoding="utf-8"?>
<ds:datastoreItem xmlns:ds="http://schemas.openxmlformats.org/officeDocument/2006/customXml" ds:itemID="{784E1DB9-C83D-44B8-BEC4-D2070B81313C}"/>
</file>

<file path=customXml/itemProps5.xml><?xml version="1.0" encoding="utf-8"?>
<ds:datastoreItem xmlns:ds="http://schemas.openxmlformats.org/officeDocument/2006/customXml" ds:itemID="{61122D69-4AD8-4033-9CD9-2237B5BAAD10}"/>
</file>

<file path=docProps/app.xml><?xml version="1.0" encoding="utf-8"?>
<Properties xmlns="http://schemas.openxmlformats.org/officeDocument/2006/extended-properties" xmlns:vt="http://schemas.openxmlformats.org/officeDocument/2006/docPropsVTypes">
  <Template/>
  <TotalTime>7751</TotalTime>
  <Words>2077</Words>
  <Application>Microsoft Macintosh PowerPoint</Application>
  <PresentationFormat>On-screen Show (4:3)</PresentationFormat>
  <Paragraphs>181</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Garamond</vt:lpstr>
      <vt:lpstr>Century Gothic</vt:lpstr>
      <vt:lpstr>Calibri</vt:lpstr>
      <vt:lpstr>Office Theme</vt:lpstr>
      <vt:lpstr>Engaging Others, Knowing Ourselves:  A Lutheran Calling in a Multi-Religious World</vt:lpstr>
      <vt:lpstr>Workshop Goals</vt:lpstr>
      <vt:lpstr>An Invitation</vt:lpstr>
      <vt:lpstr>WHAT’S THE STORY  BEHIND THE BOOK?</vt:lpstr>
      <vt:lpstr>Background</vt:lpstr>
      <vt:lpstr>Background</vt:lpstr>
      <vt:lpstr>Background</vt:lpstr>
      <vt:lpstr> WHAT’S IN THE BOOK? </vt:lpstr>
      <vt:lpstr>Content Overview</vt:lpstr>
      <vt:lpstr>Content Overview</vt:lpstr>
      <vt:lpstr> HOW CAN IT BE USED? </vt:lpstr>
      <vt:lpstr>Approaches to Using the Book</vt:lpstr>
      <vt:lpstr>Approaches to Using the Book</vt:lpstr>
      <vt:lpstr>PowerPoint Presentation</vt:lpstr>
      <vt:lpstr>Key Insights &amp; Questions</vt:lpstr>
      <vt:lpstr>Key Insights &amp; Questions</vt:lpstr>
      <vt:lpstr>Key Insights &amp; Questions</vt:lpstr>
      <vt:lpstr>Key Insights &amp; Questions</vt:lpstr>
      <vt:lpstr>Key Insights &amp; Questions</vt:lpstr>
      <vt:lpstr>ADDITIONAL IDEAS &amp; RESOURCES</vt:lpstr>
      <vt:lpstr>Additional Ideas</vt:lpstr>
      <vt:lpstr>Additional Resources</vt:lpstr>
      <vt:lpstr>LET’S TRY THIS OUT: 4 SAMPLE CASE STUDY DISCUSSIONS</vt:lpstr>
      <vt:lpstr>Sample Case Study Discussion 1 Mutual Hospitality </vt:lpstr>
      <vt:lpstr>Sample Case Study Discussion 1 Mutual Hospitality</vt:lpstr>
      <vt:lpstr>Sample Case Study Discussion 1 Mutual Hospitality</vt:lpstr>
      <vt:lpstr>Sample Case Study Discussion 2 Peacebuilding and the Common Good </vt:lpstr>
      <vt:lpstr>Sample Case Study Discussion 2 Peacebuilding and the Common Good</vt:lpstr>
      <vt:lpstr>Sample Case Study Discussion 2 Peacebuilding and the Common Good</vt:lpstr>
      <vt:lpstr>Sample Case Study Discussion 3 Campus Initiatives </vt:lpstr>
      <vt:lpstr>Sample Case Study Discussion 3 Campus Initiatives</vt:lpstr>
      <vt:lpstr>Sample Case Study Discussion 3 Campus Initiatives</vt:lpstr>
      <vt:lpstr>Sample Case Study Discussion 4 Millennial Voices </vt:lpstr>
      <vt:lpstr>Sample Case Study Discussion 4 Millennial Voices</vt:lpstr>
      <vt:lpstr>Sample Case Study Discussion 4 Millennial Voices</vt:lpstr>
      <vt:lpstr>Sample Case Study Discussion 4 Millennial Voices</vt:lpstr>
      <vt:lpstr>QUESTIONS? IDEAS?</vt:lpstr>
      <vt:lpstr>Thank you!  </vt:lpstr>
    </vt:vector>
  </TitlesOfParts>
  <Company>Evangelical Lutheran Church in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Engaging_Others_Knowing_Ourselves_Book_Introduction.pptx</dc:title>
  <cp:revision>203</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0x010100B534DF4E09249B449DB0A5AAD152C9A0</vt:lpwstr>
  </property>
  <property fmtid="{D5CDD505-2E9C-101B-9397-08002B2CF9AE}" pid="3" name="b8cf5103550044b6adff90de73dcc70d">
    <vt:lpwstr>InterReligious|337e0a55-41c0-483e-b271-001b0de8a31c</vt:lpwstr>
  </property>
  <property fmtid="{D5CDD505-2E9C-101B-9397-08002B2CF9AE}" pid="4" name="pff9ff76d6d04245968fbeacd7773757">
    <vt:lpwstr>English|2a561fb9-8cee-4c70-9ce6-5f63a2094213</vt:lpwstr>
  </property>
  <property fmtid="{D5CDD505-2E9C-101B-9397-08002B2CF9AE}" pid="5" name="p0eec0248d09446db2b674e7726de702">
    <vt:lpwstr>Interfaith|518b154a-7875-4dd1-8cce-a7147d98ac6c;Ecumenism|5b3a5c06-3d08-4c17-8196-6afc83f850d6</vt:lpwstr>
  </property>
  <property fmtid="{D5CDD505-2E9C-101B-9397-08002B2CF9AE}" pid="6" name="dbcb669f85a94c79882e4591e49db382">
    <vt:lpwstr>Ecumenical ＆ Inter-Religious Relations|9add3792-1f26-40a0-b459-c89475b0037c</vt:lpwstr>
  </property>
  <property fmtid="{D5CDD505-2E9C-101B-9397-08002B2CF9AE}" pid="7" name="f4e18a6ced514bde9eff9825603cfd24">
    <vt:lpwstr>Rostered Leader|56169c40-0831-4ea5-a38d-f239aac3518f;Lay Leader|7ef7385e-3e16-4e7c-91ad-846759dc245f</vt:lpwstr>
  </property>
  <property fmtid="{D5CDD505-2E9C-101B-9397-08002B2CF9AE}" pid="8" name="Resource Category">
    <vt:lpwstr>41;#Ecumenical ＆ Inter-Religious Relations|9add3792-1f26-40a0-b459-c89475b0037c</vt:lpwstr>
  </property>
  <property fmtid="{D5CDD505-2E9C-101B-9397-08002B2CF9AE}" pid="9" name="Resource Primary Audience">
    <vt:lpwstr>14;#Rostered Leader|56169c40-0831-4ea5-a38d-f239aac3518f;#45;#Lay Leader|7ef7385e-3e16-4e7c-91ad-846759dc245f</vt:lpwstr>
  </property>
  <property fmtid="{D5CDD505-2E9C-101B-9397-08002B2CF9AE}" pid="10" name="Resource Language">
    <vt:lpwstr>5;#English|2a561fb9-8cee-4c70-9ce6-5f63a2094213</vt:lpwstr>
  </property>
  <property fmtid="{D5CDD505-2E9C-101B-9397-08002B2CF9AE}" pid="11" name="Resource Interests">
    <vt:lpwstr>51;#Interfaith|518b154a-7875-4dd1-8cce-a7147d98ac6c;#44;#Ecumenism|5b3a5c06-3d08-4c17-8196-6afc83f850d6</vt:lpwstr>
  </property>
  <property fmtid="{D5CDD505-2E9C-101B-9397-08002B2CF9AE}" pid="12" name="Resource Subcategory">
    <vt:lpwstr>50;#InterReligious|337e0a55-41c0-483e-b271-001b0de8a31c</vt:lpwstr>
  </property>
  <property fmtid="{D5CDD505-2E9C-101B-9397-08002B2CF9AE}" pid="13" name="_dlc_policyId">
    <vt:lpwstr/>
  </property>
  <property fmtid="{D5CDD505-2E9C-101B-9397-08002B2CF9AE}" pid="14" name="ItemRetentionFormula">
    <vt:lpwstr/>
  </property>
  <property fmtid="{D5CDD505-2E9C-101B-9397-08002B2CF9AE}" pid="15" name="WorkflowChangePath">
    <vt:lpwstr>32a077e0-ba6a-407a-9a7a-918258ea8736,4;32a077e0-ba6a-407a-9a7a-918258ea8736,2;</vt:lpwstr>
  </property>
  <property fmtid="{D5CDD505-2E9C-101B-9397-08002B2CF9AE}" pid="16" name="Metrics File with Extension">
    <vt:lpwstr>7084</vt:lpwstr>
  </property>
  <property fmtid="{D5CDD505-2E9C-101B-9397-08002B2CF9AE}" pid="17" name="_dlc_DocIdItemGuid">
    <vt:lpwstr>add00251-c14b-43c7-8775-50786a7dd190</vt:lpwstr>
  </property>
</Properties>
</file>