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9" r:id="rId1"/>
  </p:sldMasterIdLst>
  <p:notesMasterIdLst>
    <p:notesMasterId r:id="rId22"/>
  </p:notesMasterIdLst>
  <p:handoutMasterIdLst>
    <p:handoutMasterId r:id="rId23"/>
  </p:handoutMasterIdLst>
  <p:sldIdLst>
    <p:sldId id="256" r:id="rId2"/>
    <p:sldId id="258" r:id="rId3"/>
    <p:sldId id="293" r:id="rId4"/>
    <p:sldId id="294" r:id="rId5"/>
    <p:sldId id="295" r:id="rId6"/>
    <p:sldId id="296" r:id="rId7"/>
    <p:sldId id="305" r:id="rId8"/>
    <p:sldId id="306" r:id="rId9"/>
    <p:sldId id="307" r:id="rId10"/>
    <p:sldId id="297" r:id="rId11"/>
    <p:sldId id="310" r:id="rId12"/>
    <p:sldId id="311" r:id="rId13"/>
    <p:sldId id="308" r:id="rId14"/>
    <p:sldId id="309" r:id="rId15"/>
    <p:sldId id="313" r:id="rId16"/>
    <p:sldId id="299" r:id="rId17"/>
    <p:sldId id="300" r:id="rId18"/>
    <p:sldId id="301" r:id="rId19"/>
    <p:sldId id="302" r:id="rId20"/>
    <p:sldId id="303" r:id="rId21"/>
  </p:sldIdLst>
  <p:sldSz cx="9144000" cy="6858000" type="screen4x3"/>
  <p:notesSz cx="7315200" cy="9601200"/>
  <p:embeddedFontLst>
    <p:embeddedFont>
      <p:font typeface="ＭＳ Ｐゴシック" panose="020B0600070205080204" pitchFamily="34" charset="-128"/>
      <p:regular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9BBE"/>
    <a:srgbClr val="F8F2E2"/>
    <a:srgbClr val="5261AC"/>
    <a:srgbClr val="A8B6D9"/>
    <a:srgbClr val="CCDEEB"/>
    <a:srgbClr val="0069AA"/>
    <a:srgbClr val="A3C5DB"/>
    <a:srgbClr val="585250"/>
    <a:srgbClr val="5E99AA"/>
    <a:srgbClr val="787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0151" autoAdjust="0"/>
  </p:normalViewPr>
  <p:slideViewPr>
    <p:cSldViewPr snapToGrid="0" showGuides="1">
      <p:cViewPr>
        <p:scale>
          <a:sx n="100" d="100"/>
          <a:sy n="100" d="100"/>
        </p:scale>
        <p:origin x="-72" y="654"/>
      </p:cViewPr>
      <p:guideLst>
        <p:guide orient="horz" pos="932"/>
        <p:guide pos="73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ustomXml" Target="../customXml/item1.xml"/><Relationship Id="rId40"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1/29/2014</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428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62E0082-2A50-4FD5-9D69-0D1C7E2FDB5F}" type="datetimeFigureOut">
              <a:rPr lang="en-US" smtClean="0"/>
              <a:t>1/29/2014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039620C-60DC-4E99-A6FA-F07E910C4574}" type="slidenum">
              <a:rPr lang="en-US" smtClean="0"/>
              <a:t>‹#›</a:t>
            </a:fld>
            <a:endParaRPr lang="en-US"/>
          </a:p>
        </p:txBody>
      </p:sp>
    </p:spTree>
    <p:extLst>
      <p:ext uri="{BB962C8B-B14F-4D97-AF65-F5344CB8AC3E}">
        <p14:creationId xmlns:p14="http://schemas.microsoft.com/office/powerpoint/2010/main" val="41549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Supplemental Nutrition Assistance Program- SNAP</a:t>
            </a:r>
          </a:p>
          <a:p>
            <a:r>
              <a:rPr lang="en-US" dirty="0" smtClean="0"/>
              <a:t>Women, Infants, and Children (WIC)</a:t>
            </a:r>
          </a:p>
          <a:p>
            <a:r>
              <a:rPr lang="en-US" dirty="0" smtClean="0"/>
              <a:t>School and Summer Food Service Programs</a:t>
            </a:r>
          </a:p>
          <a:p>
            <a:r>
              <a:rPr lang="en-US" dirty="0" smtClean="0"/>
              <a:t>The Emergency Food Assistance Program (TEFAP)</a:t>
            </a:r>
          </a:p>
          <a:p>
            <a:r>
              <a:rPr lang="en-US" dirty="0" smtClean="0"/>
              <a:t>Community and Nutrition Program</a:t>
            </a:r>
          </a:p>
          <a:p>
            <a:r>
              <a:rPr lang="en-US" dirty="0" smtClean="0"/>
              <a:t>Temporary Assistance for Needy Families (TANF)</a:t>
            </a:r>
          </a:p>
          <a:p>
            <a:endParaRPr lang="en-US" dirty="0"/>
          </a:p>
        </p:txBody>
      </p:sp>
      <p:sp>
        <p:nvSpPr>
          <p:cNvPr id="4" name="Slide Number Placeholder 3"/>
          <p:cNvSpPr>
            <a:spLocks noGrp="1"/>
          </p:cNvSpPr>
          <p:nvPr>
            <p:ph type="sldNum" sz="quarter" idx="10"/>
          </p:nvPr>
        </p:nvSpPr>
        <p:spPr/>
        <p:txBody>
          <a:bodyPr/>
          <a:lstStyle/>
          <a:p>
            <a:fld id="{1039620C-60DC-4E99-A6FA-F07E910C4574}" type="slidenum">
              <a:rPr lang="en-US" smtClean="0"/>
              <a:t>16</a:t>
            </a:fld>
            <a:endParaRPr lang="en-US"/>
          </a:p>
        </p:txBody>
      </p:sp>
    </p:spTree>
    <p:extLst>
      <p:ext uri="{BB962C8B-B14F-4D97-AF65-F5344CB8AC3E}">
        <p14:creationId xmlns:p14="http://schemas.microsoft.com/office/powerpoint/2010/main" val="21405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5589" y="2130425"/>
            <a:ext cx="6094412" cy="1470025"/>
          </a:xfrm>
        </p:spPr>
        <p:txBody>
          <a:bodyPr lIns="91440" rIns="91440"/>
          <a:lstStyle>
            <a:lvl1pPr>
              <a:defRPr sz="3600"/>
            </a:lvl1pPr>
          </a:lstStyle>
          <a:p>
            <a:r>
              <a:rPr lang="en-US" dirty="0" smtClean="0"/>
              <a:t>Click to edit Master title style</a:t>
            </a:r>
            <a:endParaRPr lang="en-US" dirty="0"/>
          </a:p>
        </p:txBody>
      </p:sp>
      <p:sp>
        <p:nvSpPr>
          <p:cNvPr id="5" name="Rectangle 4"/>
          <p:cNvSpPr>
            <a:spLocks noChangeArrowheads="1"/>
          </p:cNvSpPr>
          <p:nvPr userDrawn="1"/>
        </p:nvSpPr>
        <p:spPr bwMode="auto">
          <a:xfrm>
            <a:off x="4616343" y="5267325"/>
            <a:ext cx="4502257" cy="1108076"/>
          </a:xfrm>
          <a:prstGeom prst="rect">
            <a:avLst/>
          </a:prstGeom>
          <a:solidFill>
            <a:schemeClr val="bg1"/>
          </a:solidFill>
          <a:ln w="9525">
            <a:noFill/>
            <a:miter lim="800000"/>
            <a:headEnd/>
            <a:tailEnd/>
          </a:ln>
          <a:effectLst/>
        </p:spPr>
        <p:txBody>
          <a:bodyPr wrap="none" anchor="ct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3871" y="5471887"/>
            <a:ext cx="3979394" cy="801477"/>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5589" y="2147888"/>
            <a:ext cx="6094412" cy="2003198"/>
          </a:xfrm>
        </p:spPr>
        <p:txBody>
          <a:bodyPr lIns="91440" rIns="91440"/>
          <a:lstStyle>
            <a:lvl1pPr>
              <a:defRPr sz="3200" b="1"/>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98488"/>
            <a:ext cx="7424737" cy="787400"/>
          </a:xfrm>
        </p:spPr>
        <p:txBody>
          <a:bodyPr/>
          <a:lstStyle>
            <a:lvl1pPr>
              <a:defRPr lang="en-US" sz="3600" dirty="0"/>
            </a:lvl1pPr>
          </a:lstStyle>
          <a:p>
            <a:r>
              <a:rPr lang="en-US" dirty="0" smtClean="0"/>
              <a:t>Click to edit Master title style</a:t>
            </a:r>
            <a:endParaRPr lang="en-US" dirty="0"/>
          </a:p>
        </p:txBody>
      </p:sp>
      <p:sp>
        <p:nvSpPr>
          <p:cNvPr id="3" name="Content Placeholder 2"/>
          <p:cNvSpPr>
            <a:spLocks noGrp="1"/>
          </p:cNvSpPr>
          <p:nvPr>
            <p:ph idx="1"/>
          </p:nvPr>
        </p:nvSpPr>
        <p:spPr>
          <a:xfrm>
            <a:off x="1153886" y="1479550"/>
            <a:ext cx="6858000" cy="45005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69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569200" cy="1500187"/>
          </a:xfrm>
        </p:spPr>
        <p:txBody>
          <a:bodyPr lIns="91440" rIns="9144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98488"/>
            <a:ext cx="7424738" cy="104775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163638" y="1782763"/>
            <a:ext cx="3332162" cy="384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1" y="1782763"/>
            <a:ext cx="3399970" cy="384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774" y="598489"/>
            <a:ext cx="7439025" cy="104774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63638" y="1784350"/>
            <a:ext cx="33337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63638" y="2424112"/>
            <a:ext cx="3333750"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7" y="1784350"/>
            <a:ext cx="34249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4112"/>
            <a:ext cx="3432173" cy="3814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775" y="598488"/>
            <a:ext cx="7424738" cy="1047750"/>
          </a:xfrm>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lIns="0" rIns="0"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12726" y="200025"/>
            <a:ext cx="8723312" cy="6457950"/>
          </a:xfrm>
          <a:prstGeom prst="rect">
            <a:avLst/>
          </a:prstGeom>
          <a:solidFill>
            <a:srgbClr val="F8F2E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866774" y="598489"/>
            <a:ext cx="7439025" cy="780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146629" y="1480457"/>
            <a:ext cx="6858000" cy="4499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a:spLocks noChangeArrowheads="1"/>
          </p:cNvSpPr>
          <p:nvPr userDrawn="1"/>
        </p:nvSpPr>
        <p:spPr bwMode="auto">
          <a:xfrm>
            <a:off x="5918200" y="5586413"/>
            <a:ext cx="3200400" cy="788987"/>
          </a:xfrm>
          <a:prstGeom prst="rect">
            <a:avLst/>
          </a:prstGeom>
          <a:solidFill>
            <a:schemeClr val="bg1"/>
          </a:solidFill>
          <a:ln w="9525">
            <a:noFill/>
            <a:miter lim="800000"/>
            <a:headEnd/>
            <a:tailEnd/>
          </a:ln>
          <a:effectLst/>
        </p:spPr>
        <p:txBody>
          <a:bodyPr wrap="none" anchor="ctr"/>
          <a:lstStyle/>
          <a:p>
            <a:endParaRPr lang="en-US"/>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60065" y="5720865"/>
            <a:ext cx="2743200" cy="552499"/>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9" r:id="rId2"/>
    <p:sldLayoutId id="2147483741" r:id="rId3"/>
    <p:sldLayoutId id="2147483742" r:id="rId4"/>
    <p:sldLayoutId id="2147483743" r:id="rId5"/>
    <p:sldLayoutId id="2147483744" r:id="rId6"/>
    <p:sldLayoutId id="2147483745" r:id="rId7"/>
    <p:sldLayoutId id="2147483747" r:id="rId8"/>
    <p:sldLayoutId id="2147483746" r:id="rId9"/>
  </p:sldLayoutIdLst>
  <p:transition spd="med">
    <p:fade/>
  </p:transition>
  <p:txStyles>
    <p:titleStyle>
      <a:lvl1pPr algn="l" rtl="0" eaLnBrk="0" fontAlgn="base" hangingPunct="0">
        <a:spcBef>
          <a:spcPct val="0"/>
        </a:spcBef>
        <a:spcAft>
          <a:spcPct val="0"/>
        </a:spcAft>
        <a:defRPr sz="3600" b="1" kern="1200">
          <a:solidFill>
            <a:srgbClr val="569BBE"/>
          </a:solidFill>
          <a:latin typeface="Century Gothic" panose="020B0502020202020204" pitchFamily="34" charset="0"/>
          <a:ea typeface="+mj-ea"/>
          <a:cs typeface="+mj-cs"/>
        </a:defRPr>
      </a:lvl1pPr>
      <a:lvl2pPr algn="ctr" rtl="0" eaLnBrk="0" fontAlgn="base" hangingPunct="0">
        <a:spcBef>
          <a:spcPct val="0"/>
        </a:spcBef>
        <a:spcAft>
          <a:spcPct val="0"/>
        </a:spcAft>
        <a:defRPr sz="4000" b="1">
          <a:solidFill>
            <a:srgbClr val="5261AC"/>
          </a:solidFill>
          <a:latin typeface="ChelthmITC Bk BT" pitchFamily="18" charset="0"/>
        </a:defRPr>
      </a:lvl2pPr>
      <a:lvl3pPr algn="ctr" rtl="0" eaLnBrk="0" fontAlgn="base" hangingPunct="0">
        <a:spcBef>
          <a:spcPct val="0"/>
        </a:spcBef>
        <a:spcAft>
          <a:spcPct val="0"/>
        </a:spcAft>
        <a:defRPr sz="4000" b="1">
          <a:solidFill>
            <a:srgbClr val="5261AC"/>
          </a:solidFill>
          <a:latin typeface="ChelthmITC Bk BT" pitchFamily="18" charset="0"/>
        </a:defRPr>
      </a:lvl3pPr>
      <a:lvl4pPr algn="ctr" rtl="0" eaLnBrk="0" fontAlgn="base" hangingPunct="0">
        <a:spcBef>
          <a:spcPct val="0"/>
        </a:spcBef>
        <a:spcAft>
          <a:spcPct val="0"/>
        </a:spcAft>
        <a:defRPr sz="4000" b="1">
          <a:solidFill>
            <a:srgbClr val="5261AC"/>
          </a:solidFill>
          <a:latin typeface="ChelthmITC Bk BT" pitchFamily="18" charset="0"/>
        </a:defRPr>
      </a:lvl4pPr>
      <a:lvl5pPr algn="ctr" rtl="0" eaLnBrk="0" fontAlgn="base" hangingPunct="0">
        <a:spcBef>
          <a:spcPct val="0"/>
        </a:spcBef>
        <a:spcAft>
          <a:spcPct val="0"/>
        </a:spcAft>
        <a:defRPr sz="4000" b="1">
          <a:solidFill>
            <a:srgbClr val="5261AC"/>
          </a:solidFill>
          <a:latin typeface="ChelthmITC Bk BT" pitchFamily="18" charset="0"/>
        </a:defRPr>
      </a:lvl5pPr>
      <a:lvl6pPr marL="457200" algn="ctr" rtl="0" fontAlgn="base">
        <a:spcBef>
          <a:spcPct val="0"/>
        </a:spcBef>
        <a:spcAft>
          <a:spcPct val="0"/>
        </a:spcAft>
        <a:defRPr sz="4000" b="1">
          <a:solidFill>
            <a:srgbClr val="5261AC"/>
          </a:solidFill>
          <a:latin typeface="ChelthmITC Bk BT" pitchFamily="18" charset="0"/>
        </a:defRPr>
      </a:lvl6pPr>
      <a:lvl7pPr marL="914400" algn="ctr" rtl="0" fontAlgn="base">
        <a:spcBef>
          <a:spcPct val="0"/>
        </a:spcBef>
        <a:spcAft>
          <a:spcPct val="0"/>
        </a:spcAft>
        <a:defRPr sz="4000" b="1">
          <a:solidFill>
            <a:srgbClr val="5261AC"/>
          </a:solidFill>
          <a:latin typeface="ChelthmITC Bk BT" pitchFamily="18" charset="0"/>
        </a:defRPr>
      </a:lvl7pPr>
      <a:lvl8pPr marL="1371600" algn="ctr" rtl="0" fontAlgn="base">
        <a:spcBef>
          <a:spcPct val="0"/>
        </a:spcBef>
        <a:spcAft>
          <a:spcPct val="0"/>
        </a:spcAft>
        <a:defRPr sz="4000" b="1">
          <a:solidFill>
            <a:srgbClr val="5261AC"/>
          </a:solidFill>
          <a:latin typeface="ChelthmITC Bk BT" pitchFamily="18" charset="0"/>
        </a:defRPr>
      </a:lvl8pPr>
      <a:lvl9pPr marL="1828800" algn="ctr" rtl="0" fontAlgn="base">
        <a:spcBef>
          <a:spcPct val="0"/>
        </a:spcBef>
        <a:spcAft>
          <a:spcPct val="0"/>
        </a:spcAft>
        <a:defRPr sz="4000" b="1">
          <a:solidFill>
            <a:srgbClr val="5261AC"/>
          </a:solidFill>
          <a:latin typeface="ChelthmITC Bk BT" pitchFamily="18"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569BBE"/>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569BBE"/>
          </a:solidFill>
          <a:latin typeface="Century Gothic" panose="020B0502020202020204"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569BBE"/>
          </a:solidFill>
          <a:latin typeface="Century Gothic" panose="020B0502020202020204"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69AA"/>
          </a:solidFill>
          <a:latin typeface="Deca Serif"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69AA"/>
          </a:solidFill>
          <a:latin typeface="Deca Serif"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slate.com/articles/news_and_politics/map_of_the_week/2013/04/food_stamp_recipients_by_county_an_interactive_tool_showing_local_snap_data.htm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feedingamerica.org/hunger-in-america/hunger-studies/map-the-meal-gap.asp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feedingamerica.org/hunger-in-america/hunger-studies/map-the-meal-gap.asp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sz="4400" dirty="0" smtClean="0"/>
              <a:t>Food for a Week</a:t>
            </a:r>
            <a:r>
              <a:rPr lang="en-US" sz="3600" dirty="0" smtClean="0"/>
              <a:t/>
            </a:r>
            <a:br>
              <a:rPr lang="en-US" sz="3600" dirty="0" smtClean="0"/>
            </a:br>
            <a:r>
              <a:rPr lang="en-US" sz="2800" b="0" dirty="0" smtClean="0"/>
              <a:t>An Interactive Simulation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lang="en-US" dirty="0"/>
              <a:t>Simulation!</a:t>
            </a:r>
            <a:endParaRPr dirty="0"/>
          </a:p>
        </p:txBody>
      </p:sp>
      <p:sp>
        <p:nvSpPr>
          <p:cNvPr id="77827" name="Content Placeholder 2"/>
          <p:cNvSpPr>
            <a:spLocks noGrp="1"/>
          </p:cNvSpPr>
          <p:nvPr>
            <p:ph idx="1"/>
          </p:nvPr>
        </p:nvSpPr>
        <p:spPr/>
        <p:txBody>
          <a:bodyPr/>
          <a:lstStyle/>
          <a:p>
            <a:pPr marL="0" indent="0">
              <a:spcAft>
                <a:spcPts val="600"/>
              </a:spcAft>
              <a:buNone/>
            </a:pPr>
            <a:r>
              <a:rPr lang="en-US" b="1" dirty="0"/>
              <a:t>The Goal: </a:t>
            </a:r>
          </a:p>
          <a:p>
            <a:pPr marL="0" indent="0">
              <a:spcAft>
                <a:spcPts val="600"/>
              </a:spcAft>
              <a:buNone/>
            </a:pPr>
            <a:r>
              <a:rPr lang="en-US" dirty="0"/>
              <a:t>Feed your household for one week, staying within your budget, and making sure all of the members of your home have enough calories to meet their needs. </a:t>
            </a:r>
          </a:p>
          <a:p>
            <a:pPr marL="0" indent="0">
              <a:spcAft>
                <a:spcPts val="600"/>
              </a:spcAft>
              <a:buNone/>
            </a:pPr>
            <a:endParaRPr lang="en-US" sz="3200" dirty="0">
              <a:latin typeface="Deca Serif Bold"/>
            </a:endParaRPr>
          </a:p>
        </p:txBody>
      </p:sp>
    </p:spTree>
    <p:extLst>
      <p:ext uri="{BB962C8B-B14F-4D97-AF65-F5344CB8AC3E}">
        <p14:creationId xmlns:p14="http://schemas.microsoft.com/office/powerpoint/2010/main" val="215812982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sp>
        <p:nvSpPr>
          <p:cNvPr id="3" name="Content Placeholder 2"/>
          <p:cNvSpPr>
            <a:spLocks noGrp="1"/>
          </p:cNvSpPr>
          <p:nvPr>
            <p:ph idx="1"/>
          </p:nvPr>
        </p:nvSpPr>
        <p:spPr/>
        <p:txBody>
          <a:bodyPr/>
          <a:lstStyle/>
          <a:p>
            <a:r>
              <a:rPr lang="en-US" b="1" dirty="0" smtClean="0"/>
              <a:t>Time: </a:t>
            </a:r>
            <a:r>
              <a:rPr lang="en-US" dirty="0" smtClean="0">
                <a:solidFill>
                  <a:srgbClr val="FF0000"/>
                </a:solidFill>
              </a:rPr>
              <a:t>Insert time allotted for simulation</a:t>
            </a:r>
            <a:endParaRPr lang="en-US" dirty="0" smtClean="0"/>
          </a:p>
          <a:p>
            <a:r>
              <a:rPr lang="en-US" b="1" dirty="0" smtClean="0"/>
              <a:t>3 Stations:</a:t>
            </a:r>
          </a:p>
          <a:p>
            <a:pPr lvl="1"/>
            <a:r>
              <a:rPr lang="en-US" dirty="0" smtClean="0"/>
              <a:t>Grocery store</a:t>
            </a:r>
          </a:p>
          <a:p>
            <a:pPr lvl="1"/>
            <a:r>
              <a:rPr lang="en-US" dirty="0" smtClean="0"/>
              <a:t>Food pantry</a:t>
            </a:r>
          </a:p>
          <a:p>
            <a:pPr lvl="1"/>
            <a:r>
              <a:rPr lang="en-US" dirty="0" smtClean="0"/>
              <a:t>Human services office</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69239664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p:txBody>
          <a:bodyPr/>
          <a:lstStyle/>
          <a:p>
            <a:r>
              <a:rPr lang="en-US" dirty="0" smtClean="0"/>
              <a:t>During the simulation time you will acquire as much food as you can using your allotted income, and any assistance you are able to receive to meet your family’s caloric needs</a:t>
            </a:r>
            <a:br>
              <a:rPr lang="en-US" dirty="0" smtClean="0"/>
            </a:br>
            <a:endParaRPr lang="en-US" dirty="0" smtClean="0"/>
          </a:p>
          <a:p>
            <a:r>
              <a:rPr lang="en-US" dirty="0" smtClean="0"/>
              <a:t>Once you have completed this task, come back here and plan your meals for the week. </a:t>
            </a:r>
          </a:p>
          <a:p>
            <a:endParaRPr lang="en-US" dirty="0" smtClean="0"/>
          </a:p>
          <a:p>
            <a:endParaRPr lang="en-US" dirty="0" smtClean="0"/>
          </a:p>
          <a:p>
            <a:pPr marL="457200" lvl="1" indent="0">
              <a:buNone/>
            </a:pPr>
            <a:endParaRPr lang="en-US" dirty="0" smtClean="0"/>
          </a:p>
        </p:txBody>
      </p:sp>
    </p:spTree>
    <p:extLst>
      <p:ext uri="{BB962C8B-B14F-4D97-AF65-F5344CB8AC3E}">
        <p14:creationId xmlns:p14="http://schemas.microsoft.com/office/powerpoint/2010/main" val="321010876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542" y="1882479"/>
            <a:ext cx="3638550" cy="2352675"/>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6923867" y="3177678"/>
            <a:ext cx="426204" cy="366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515756" y="3177678"/>
            <a:ext cx="1062558" cy="36671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24" y="1863429"/>
            <a:ext cx="3762375" cy="2371725"/>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smtClean="0"/>
              <a:t>Debit cards</a:t>
            </a:r>
            <a:endParaRPr lang="en-US" dirty="0"/>
          </a:p>
        </p:txBody>
      </p:sp>
      <p:sp>
        <p:nvSpPr>
          <p:cNvPr id="6" name="TextBox 5"/>
          <p:cNvSpPr txBox="1"/>
          <p:nvPr/>
        </p:nvSpPr>
        <p:spPr>
          <a:xfrm>
            <a:off x="883403" y="4325770"/>
            <a:ext cx="3456122" cy="369332"/>
          </a:xfrm>
          <a:prstGeom prst="rect">
            <a:avLst/>
          </a:prstGeom>
          <a:noFill/>
        </p:spPr>
        <p:txBody>
          <a:bodyPr wrap="square" rtlCol="0">
            <a:spAutoFit/>
          </a:bodyPr>
          <a:lstStyle/>
          <a:p>
            <a:pPr algn="ctr"/>
            <a:r>
              <a:rPr lang="en-US" dirty="0" smtClean="0">
                <a:solidFill>
                  <a:srgbClr val="569BBE"/>
                </a:solidFill>
                <a:latin typeface="Century Gothic" panose="020B0502020202020204" pitchFamily="34" charset="0"/>
              </a:rPr>
              <a:t>front of card</a:t>
            </a:r>
            <a:endParaRPr lang="en-US" dirty="0">
              <a:solidFill>
                <a:srgbClr val="569BBE"/>
              </a:solidFill>
              <a:latin typeface="Century Gothic" panose="020B0502020202020204" pitchFamily="34" charset="0"/>
            </a:endParaRPr>
          </a:p>
        </p:txBody>
      </p:sp>
      <p:sp>
        <p:nvSpPr>
          <p:cNvPr id="12" name="TextBox 11"/>
          <p:cNvSpPr txBox="1"/>
          <p:nvPr/>
        </p:nvSpPr>
        <p:spPr>
          <a:xfrm>
            <a:off x="4862756" y="4325770"/>
            <a:ext cx="3456122" cy="369332"/>
          </a:xfrm>
          <a:prstGeom prst="rect">
            <a:avLst/>
          </a:prstGeom>
          <a:noFill/>
        </p:spPr>
        <p:txBody>
          <a:bodyPr wrap="square" rtlCol="0">
            <a:spAutoFit/>
          </a:bodyPr>
          <a:lstStyle/>
          <a:p>
            <a:pPr algn="ctr"/>
            <a:r>
              <a:rPr lang="en-US" dirty="0" smtClean="0">
                <a:solidFill>
                  <a:srgbClr val="569BBE"/>
                </a:solidFill>
                <a:latin typeface="Century Gothic" panose="020B0502020202020204" pitchFamily="34" charset="0"/>
              </a:rPr>
              <a:t>back of card</a:t>
            </a:r>
            <a:endParaRPr lang="en-US" dirty="0">
              <a:solidFill>
                <a:srgbClr val="569BBE"/>
              </a:solidFill>
              <a:latin typeface="Century Gothic" panose="020B0502020202020204" pitchFamily="34" charset="0"/>
            </a:endParaRPr>
          </a:p>
        </p:txBody>
      </p:sp>
    </p:spTree>
    <p:extLst>
      <p:ext uri="{BB962C8B-B14F-4D97-AF65-F5344CB8AC3E}">
        <p14:creationId xmlns:p14="http://schemas.microsoft.com/office/powerpoint/2010/main" val="271823448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Discussion</a:t>
            </a:r>
          </a:p>
        </p:txBody>
      </p:sp>
      <p:sp>
        <p:nvSpPr>
          <p:cNvPr id="77827" name="Content Placeholder 2"/>
          <p:cNvSpPr>
            <a:spLocks noGrp="1"/>
          </p:cNvSpPr>
          <p:nvPr>
            <p:ph idx="1"/>
          </p:nvPr>
        </p:nvSpPr>
        <p:spPr/>
        <p:txBody>
          <a:bodyPr/>
          <a:lstStyle/>
          <a:p>
            <a:pPr>
              <a:spcAft>
                <a:spcPts val="600"/>
              </a:spcAft>
            </a:pPr>
            <a:r>
              <a:rPr lang="en-US" dirty="0"/>
              <a:t>How did it go? Were you able to feed your family on just your income?</a:t>
            </a:r>
          </a:p>
          <a:p>
            <a:pPr>
              <a:spcAft>
                <a:spcPts val="600"/>
              </a:spcAft>
            </a:pPr>
            <a:r>
              <a:rPr lang="en-US" dirty="0"/>
              <a:t>What challenges did you face? </a:t>
            </a:r>
          </a:p>
          <a:p>
            <a:pPr>
              <a:spcAft>
                <a:spcPts val="600"/>
              </a:spcAft>
            </a:pPr>
            <a:r>
              <a:rPr lang="en-US" dirty="0"/>
              <a:t>Were the SNAP and Food Pantry benefits helpful?</a:t>
            </a:r>
          </a:p>
          <a:p>
            <a:pPr>
              <a:spcAft>
                <a:spcPts val="600"/>
              </a:spcAft>
            </a:pPr>
            <a:r>
              <a:rPr lang="en-US" dirty="0"/>
              <a:t>Do you think this was realistic? What other challenges might people face?</a:t>
            </a:r>
          </a:p>
        </p:txBody>
      </p:sp>
    </p:spTree>
    <p:extLst>
      <p:ext uri="{BB962C8B-B14F-4D97-AF65-F5344CB8AC3E}">
        <p14:creationId xmlns:p14="http://schemas.microsoft.com/office/powerpoint/2010/main" val="219228837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The actual processing period for SNAP benefits is two to four weeks or more. How would that change the situation you were in tonight</a:t>
            </a:r>
            <a:r>
              <a:rPr lang="en-US" dirty="0" smtClean="0"/>
              <a:t>?</a:t>
            </a:r>
            <a:endParaRPr lang="en-US" dirty="0"/>
          </a:p>
          <a:p>
            <a:r>
              <a:rPr lang="en-US" dirty="0"/>
              <a:t>What did you learn that you would want others to know</a:t>
            </a:r>
            <a:r>
              <a:rPr lang="en-US" dirty="0" smtClean="0"/>
              <a:t>?</a:t>
            </a:r>
            <a:endParaRPr lang="en-US" dirty="0"/>
          </a:p>
          <a:p>
            <a:r>
              <a:rPr lang="en-US" dirty="0"/>
              <a:t>What can you do now?</a:t>
            </a:r>
          </a:p>
        </p:txBody>
      </p:sp>
    </p:spTree>
    <p:extLst>
      <p:ext uri="{BB962C8B-B14F-4D97-AF65-F5344CB8AC3E}">
        <p14:creationId xmlns:p14="http://schemas.microsoft.com/office/powerpoint/2010/main" val="365549107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64977" y="1792288"/>
            <a:ext cx="3166980" cy="1567198"/>
          </a:xfrm>
          <a:prstGeom prst="rect">
            <a:avLst/>
          </a:prstGeom>
          <a:solidFill>
            <a:schemeClr val="bg1"/>
          </a:solidFill>
          <a:ln w="12700">
            <a:solidFill>
              <a:srgbClr val="569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Title 1"/>
          <p:cNvSpPr>
            <a:spLocks noGrp="1"/>
          </p:cNvSpPr>
          <p:nvPr>
            <p:ph type="title"/>
          </p:nvPr>
        </p:nvSpPr>
        <p:spPr>
          <a:xfrm>
            <a:off x="866774" y="598488"/>
            <a:ext cx="7684101" cy="1047750"/>
          </a:xfrm>
        </p:spPr>
        <p:txBody>
          <a:bodyPr/>
          <a:lstStyle/>
          <a:p>
            <a:pPr algn="l" eaLnBrk="1" hangingPunct="1"/>
            <a:r>
              <a:rPr dirty="0"/>
              <a:t>Government responses to hunger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302" y="1824292"/>
            <a:ext cx="2436812" cy="15187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606" y="3632437"/>
            <a:ext cx="1256574" cy="1717318"/>
          </a:xfrm>
          <a:prstGeom prst="rect">
            <a:avLst/>
          </a:prstGeom>
          <a:ln w="12700">
            <a:solidFill>
              <a:srgbClr val="569BBE"/>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811" r="6040"/>
          <a:stretch/>
        </p:blipFill>
        <p:spPr>
          <a:xfrm>
            <a:off x="6095288" y="3632437"/>
            <a:ext cx="1260389" cy="1717318"/>
          </a:xfrm>
          <a:prstGeom prst="rect">
            <a:avLst/>
          </a:prstGeom>
          <a:ln w="12700">
            <a:solidFill>
              <a:srgbClr val="569BBE"/>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252" y="3770503"/>
            <a:ext cx="1429838" cy="144118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976" y="1792288"/>
            <a:ext cx="3046789" cy="1567198"/>
          </a:xfrm>
          <a:prstGeom prst="rect">
            <a:avLst/>
          </a:prstGeom>
          <a:ln w="12700">
            <a:solidFill>
              <a:srgbClr val="569BBE"/>
            </a:solidFill>
          </a:ln>
        </p:spPr>
      </p:pic>
    </p:spTree>
    <p:extLst>
      <p:ext uri="{BB962C8B-B14F-4D97-AF65-F5344CB8AC3E}">
        <p14:creationId xmlns:p14="http://schemas.microsoft.com/office/powerpoint/2010/main" val="3894530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Community Responses</a:t>
            </a:r>
          </a:p>
        </p:txBody>
      </p:sp>
      <p:sp>
        <p:nvSpPr>
          <p:cNvPr id="77827" name="Content Placeholder 2"/>
          <p:cNvSpPr>
            <a:spLocks noGrp="1"/>
          </p:cNvSpPr>
          <p:nvPr>
            <p:ph idx="1"/>
          </p:nvPr>
        </p:nvSpPr>
        <p:spPr/>
        <p:txBody>
          <a:bodyPr/>
          <a:lstStyle/>
          <a:p>
            <a:pPr>
              <a:spcAft>
                <a:spcPts val="600"/>
              </a:spcAft>
            </a:pPr>
            <a:r>
              <a:rPr lang="en-US" dirty="0"/>
              <a:t>Food depository</a:t>
            </a:r>
          </a:p>
          <a:p>
            <a:pPr>
              <a:spcAft>
                <a:spcPts val="600"/>
              </a:spcAft>
            </a:pPr>
            <a:r>
              <a:rPr lang="en-US" dirty="0"/>
              <a:t>Food pantry</a:t>
            </a:r>
          </a:p>
          <a:p>
            <a:pPr>
              <a:spcAft>
                <a:spcPts val="600"/>
              </a:spcAft>
            </a:pPr>
            <a:r>
              <a:rPr lang="en-US" dirty="0"/>
              <a:t>Meals on Wheels</a:t>
            </a:r>
          </a:p>
          <a:p>
            <a:pPr>
              <a:spcAft>
                <a:spcPts val="600"/>
              </a:spcAft>
            </a:pPr>
            <a:r>
              <a:rPr lang="en-US" dirty="0"/>
              <a:t>Food recovery programs</a:t>
            </a:r>
          </a:p>
          <a:p>
            <a:pPr>
              <a:spcAft>
                <a:spcPts val="600"/>
              </a:spcAft>
            </a:pPr>
            <a:r>
              <a:rPr lang="en-US" dirty="0"/>
              <a:t>Community kitchens</a:t>
            </a:r>
          </a:p>
          <a:p>
            <a:pPr>
              <a:spcAft>
                <a:spcPts val="600"/>
              </a:spcAft>
            </a:pPr>
            <a:r>
              <a:rPr lang="en-US" dirty="0"/>
              <a:t>Food drives</a:t>
            </a:r>
          </a:p>
          <a:p>
            <a:pPr>
              <a:spcAft>
                <a:spcPts val="600"/>
              </a:spcAft>
            </a:pPr>
            <a:r>
              <a:rPr lang="en-US" dirty="0"/>
              <a:t>Etc…</a:t>
            </a:r>
          </a:p>
        </p:txBody>
      </p:sp>
    </p:spTree>
    <p:extLst>
      <p:ext uri="{BB962C8B-B14F-4D97-AF65-F5344CB8AC3E}">
        <p14:creationId xmlns:p14="http://schemas.microsoft.com/office/powerpoint/2010/main" val="130230507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Get Involved</a:t>
            </a:r>
          </a:p>
        </p:txBody>
      </p:sp>
      <p:sp>
        <p:nvSpPr>
          <p:cNvPr id="77827" name="Content Placeholder 2"/>
          <p:cNvSpPr>
            <a:spLocks noGrp="1"/>
          </p:cNvSpPr>
          <p:nvPr>
            <p:ph idx="1"/>
          </p:nvPr>
        </p:nvSpPr>
        <p:spPr/>
        <p:txBody>
          <a:bodyPr/>
          <a:lstStyle/>
          <a:p>
            <a:pPr>
              <a:spcAft>
                <a:spcPts val="600"/>
              </a:spcAft>
            </a:pPr>
            <a:r>
              <a:rPr lang="en-US" dirty="0"/>
              <a:t>Tell other congregations </a:t>
            </a:r>
            <a:r>
              <a:rPr lang="en-US" dirty="0" smtClean="0"/>
              <a:t>about</a:t>
            </a:r>
            <a:br>
              <a:rPr lang="en-US" dirty="0" smtClean="0"/>
            </a:br>
            <a:r>
              <a:rPr lang="en-US" dirty="0" smtClean="0"/>
              <a:t>“</a:t>
            </a:r>
            <a:r>
              <a:rPr lang="en-US" dirty="0"/>
              <a:t>Food for a Week” </a:t>
            </a:r>
          </a:p>
          <a:p>
            <a:pPr>
              <a:spcAft>
                <a:spcPts val="600"/>
              </a:spcAft>
            </a:pPr>
            <a:r>
              <a:rPr lang="en-US" dirty="0"/>
              <a:t>Educate yourself and </a:t>
            </a:r>
            <a:r>
              <a:rPr lang="en-US" dirty="0" smtClean="0"/>
              <a:t>others</a:t>
            </a:r>
            <a:r>
              <a:rPr lang="en-US" b="1" dirty="0"/>
              <a:t> </a:t>
            </a:r>
            <a:r>
              <a:rPr lang="en-US" dirty="0"/>
              <a:t>— </a:t>
            </a:r>
            <a:r>
              <a:rPr lang="en-US" dirty="0" smtClean="0"/>
              <a:t>Food </a:t>
            </a:r>
            <a:r>
              <a:rPr lang="en-US" dirty="0"/>
              <a:t>Stamp Challenge</a:t>
            </a:r>
          </a:p>
          <a:p>
            <a:pPr>
              <a:spcAft>
                <a:spcPts val="600"/>
              </a:spcAft>
            </a:pPr>
            <a:r>
              <a:rPr lang="en-US" dirty="0"/>
              <a:t>Advocate</a:t>
            </a:r>
          </a:p>
          <a:p>
            <a:pPr>
              <a:spcAft>
                <a:spcPts val="600"/>
              </a:spcAft>
            </a:pPr>
            <a:r>
              <a:rPr lang="en-US" dirty="0"/>
              <a:t>Volunteer</a:t>
            </a:r>
          </a:p>
          <a:p>
            <a:pPr>
              <a:spcAft>
                <a:spcPts val="600"/>
              </a:spcAft>
            </a:pPr>
            <a:r>
              <a:rPr lang="en-US" dirty="0"/>
              <a:t>Raise money for ELCA World Hunger </a:t>
            </a:r>
          </a:p>
        </p:txBody>
      </p:sp>
    </p:spTree>
    <p:extLst>
      <p:ext uri="{BB962C8B-B14F-4D97-AF65-F5344CB8AC3E}">
        <p14:creationId xmlns:p14="http://schemas.microsoft.com/office/powerpoint/2010/main" val="203756934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Luke 14:15-24</a:t>
            </a:r>
            <a:r>
              <a:rPr lang="en-US" dirty="0"/>
              <a:t>–</a:t>
            </a:r>
            <a:r>
              <a:rPr dirty="0"/>
              <a:t>  A Great Dinner</a:t>
            </a:r>
          </a:p>
        </p:txBody>
      </p:sp>
      <p:sp>
        <p:nvSpPr>
          <p:cNvPr id="77827" name="Content Placeholder 2"/>
          <p:cNvSpPr>
            <a:spLocks noGrp="1"/>
          </p:cNvSpPr>
          <p:nvPr>
            <p:ph idx="1"/>
          </p:nvPr>
        </p:nvSpPr>
        <p:spPr/>
        <p:txBody>
          <a:bodyPr/>
          <a:lstStyle/>
          <a:p>
            <a:pPr marL="0" indent="0">
              <a:spcAft>
                <a:spcPts val="600"/>
              </a:spcAft>
              <a:buNone/>
            </a:pPr>
            <a:r>
              <a:rPr lang="en-US" sz="2000" baseline="30000" dirty="0"/>
              <a:t>16</a:t>
            </a:r>
            <a:r>
              <a:rPr lang="en-US" sz="2000" dirty="0"/>
              <a:t>Then Jesus said to him, “Someone gave a great dinner and invited many. At the time for dinner he sent his servant to say to those who had been invited, ‘Come; for everything is ready now.’ But they all alike began to make excuses…</a:t>
            </a:r>
          </a:p>
          <a:p>
            <a:pPr marL="0" indent="0">
              <a:spcAft>
                <a:spcPts val="600"/>
              </a:spcAft>
              <a:buNone/>
            </a:pPr>
            <a:r>
              <a:rPr lang="en-US" sz="2000" baseline="30000" dirty="0"/>
              <a:t>21</a:t>
            </a:r>
            <a:r>
              <a:rPr lang="en-US" sz="2000" dirty="0"/>
              <a:t> Then the owner of the house became angry and said to his servant, ‘Go out at once into the streets and alleys of the town and bring in the poor, the crippled, the blind, and the lame.’ And the servant said, ‘Sir, what you ordered has been done, and there is still room.’</a:t>
            </a:r>
          </a:p>
        </p:txBody>
      </p:sp>
    </p:spTree>
    <p:extLst>
      <p:ext uri="{BB962C8B-B14F-4D97-AF65-F5344CB8AC3E}">
        <p14:creationId xmlns:p14="http://schemas.microsoft.com/office/powerpoint/2010/main" val="330016083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ja-JP" sz="4000" b="1" dirty="0"/>
              <a:t>What is </a:t>
            </a:r>
            <a:r>
              <a:rPr lang="en-US" altLang="ja-JP" sz="4000" b="1" dirty="0" smtClean="0"/>
              <a:t>hunger</a:t>
            </a:r>
            <a:r>
              <a:rPr lang="en-US" altLang="ja-JP" sz="4000" b="1" dirty="0"/>
              <a:t>? </a:t>
            </a:r>
            <a:br>
              <a:rPr lang="en-US" altLang="ja-JP" sz="4000" b="1" dirty="0"/>
            </a:br>
            <a:r>
              <a:rPr lang="en-US" altLang="ja-JP" sz="4000" b="1" dirty="0"/>
              <a:t/>
            </a:r>
            <a:br>
              <a:rPr lang="en-US" altLang="ja-JP" sz="4000" b="1" dirty="0"/>
            </a:br>
            <a:r>
              <a:rPr lang="en-US" altLang="ja-JP" sz="4000" b="1" dirty="0"/>
              <a:t>How do you </a:t>
            </a:r>
            <a:r>
              <a:rPr lang="en-US" altLang="ja-JP" sz="4000" b="1" dirty="0" smtClean="0"/>
              <a:t>feel</a:t>
            </a:r>
            <a:br>
              <a:rPr lang="en-US" altLang="ja-JP" sz="4000" b="1" dirty="0" smtClean="0"/>
            </a:br>
            <a:r>
              <a:rPr lang="en-US" altLang="ja-JP" sz="4000" b="1" dirty="0" smtClean="0"/>
              <a:t>when </a:t>
            </a:r>
            <a:r>
              <a:rPr lang="en-US" altLang="ja-JP" sz="4000" b="1" dirty="0"/>
              <a:t>you are hungry?</a:t>
            </a:r>
          </a:p>
        </p:txBody>
      </p:sp>
      <p:pic>
        <p:nvPicPr>
          <p:cNvPr id="3" name="Picture 2"/>
          <p:cNvPicPr>
            <a:picLocks noChangeAspect="1"/>
          </p:cNvPicPr>
          <p:nvPr/>
        </p:nvPicPr>
        <p:blipFill>
          <a:blip r:embed="rId2" cstate="print">
            <a:clrChange>
              <a:clrFrom>
                <a:srgbClr val="F9F2E2"/>
              </a:clrFrom>
              <a:clrTo>
                <a:srgbClr val="F9F2E2">
                  <a:alpha val="0"/>
                </a:srgbClr>
              </a:clrTo>
            </a:clrChange>
            <a:extLst>
              <a:ext uri="{28A0092B-C50C-407E-A947-70E740481C1C}">
                <a14:useLocalDpi xmlns:a14="http://schemas.microsoft.com/office/drawing/2010/main" val="0"/>
              </a:ext>
            </a:extLst>
          </a:blip>
          <a:stretch>
            <a:fillRect/>
          </a:stretch>
        </p:blipFill>
        <p:spPr>
          <a:xfrm>
            <a:off x="5490053" y="317157"/>
            <a:ext cx="3143200" cy="3628685"/>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Discussion</a:t>
            </a:r>
          </a:p>
        </p:txBody>
      </p:sp>
      <p:sp>
        <p:nvSpPr>
          <p:cNvPr id="77827" name="Content Placeholder 2"/>
          <p:cNvSpPr>
            <a:spLocks noGrp="1"/>
          </p:cNvSpPr>
          <p:nvPr>
            <p:ph idx="1"/>
          </p:nvPr>
        </p:nvSpPr>
        <p:spPr/>
        <p:txBody>
          <a:bodyPr/>
          <a:lstStyle/>
          <a:p>
            <a:pPr>
              <a:spcAft>
                <a:spcPts val="600"/>
              </a:spcAft>
            </a:pPr>
            <a:r>
              <a:rPr lang="en-US" sz="2400" dirty="0"/>
              <a:t>What behavior in this story would be considered unusual in our context? </a:t>
            </a:r>
          </a:p>
          <a:p>
            <a:pPr>
              <a:spcAft>
                <a:spcPts val="600"/>
              </a:spcAft>
            </a:pPr>
            <a:r>
              <a:rPr lang="en-US" sz="2400" dirty="0"/>
              <a:t>What does this passage teach about hospitality?</a:t>
            </a:r>
          </a:p>
          <a:p>
            <a:pPr>
              <a:spcAft>
                <a:spcPts val="600"/>
              </a:spcAft>
            </a:pPr>
            <a:r>
              <a:rPr lang="en-US" sz="2400" dirty="0"/>
              <a:t>How should we (and our congregations) understand what Jesus is saying about there being room at the table, and what does this have to do with hunger?</a:t>
            </a:r>
          </a:p>
          <a:p>
            <a:pPr>
              <a:spcAft>
                <a:spcPts val="600"/>
              </a:spcAft>
            </a:pPr>
            <a:endParaRPr lang="en-US" sz="3200" dirty="0">
              <a:latin typeface="Deca Serif Bold"/>
            </a:endParaRPr>
          </a:p>
        </p:txBody>
      </p:sp>
    </p:spTree>
    <p:extLst>
      <p:ext uri="{BB962C8B-B14F-4D97-AF65-F5344CB8AC3E}">
        <p14:creationId xmlns:p14="http://schemas.microsoft.com/office/powerpoint/2010/main" val="360015555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Hunger</a:t>
            </a:r>
          </a:p>
        </p:txBody>
      </p:sp>
      <p:sp>
        <p:nvSpPr>
          <p:cNvPr id="77827" name="Content Placeholder 2"/>
          <p:cNvSpPr>
            <a:spLocks noGrp="1"/>
          </p:cNvSpPr>
          <p:nvPr>
            <p:ph idx="1"/>
          </p:nvPr>
        </p:nvSpPr>
        <p:spPr/>
        <p:txBody>
          <a:bodyPr/>
          <a:lstStyle/>
          <a:p>
            <a:r>
              <a:rPr lang="en-US" dirty="0"/>
              <a:t>a compelling need or desire for food</a:t>
            </a:r>
          </a:p>
          <a:p>
            <a:r>
              <a:rPr lang="en-US" dirty="0"/>
              <a:t>painful sensation caused by lack of food </a:t>
            </a:r>
          </a:p>
          <a:p>
            <a:r>
              <a:rPr lang="en-US" dirty="0"/>
              <a:t>a shortage of food; famine</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Food Security</a:t>
            </a:r>
          </a:p>
        </p:txBody>
      </p:sp>
      <p:sp>
        <p:nvSpPr>
          <p:cNvPr id="77827" name="Content Placeholder 2"/>
          <p:cNvSpPr>
            <a:spLocks noGrp="1"/>
          </p:cNvSpPr>
          <p:nvPr>
            <p:ph idx="1"/>
          </p:nvPr>
        </p:nvSpPr>
        <p:spPr/>
        <p:txBody>
          <a:bodyPr/>
          <a:lstStyle/>
          <a:p>
            <a:r>
              <a:rPr lang="en-US" dirty="0"/>
              <a:t>exists when all people, at all times, have physical, social and economic access to sufficient, safe and nutritious food that meets their dietary needs and food preferences for an active and healthy life</a:t>
            </a:r>
          </a:p>
          <a:p>
            <a:pPr marL="0" indent="0">
              <a:buNone/>
            </a:pPr>
            <a:endParaRPr lang="en-US" sz="2000" dirty="0" smtClean="0"/>
          </a:p>
          <a:p>
            <a:pPr marL="346075" indent="0">
              <a:buNone/>
            </a:pPr>
            <a:r>
              <a:rPr lang="en-US" sz="1800" dirty="0" smtClean="0"/>
              <a:t>Food </a:t>
            </a:r>
            <a:r>
              <a:rPr lang="en-US" sz="1800" dirty="0"/>
              <a:t>and Agriculture Organization (United Nations)</a:t>
            </a:r>
            <a:endParaRPr lang="en-US" dirty="0"/>
          </a:p>
        </p:txBody>
      </p:sp>
    </p:spTree>
    <p:extLst>
      <p:ext uri="{BB962C8B-B14F-4D97-AF65-F5344CB8AC3E}">
        <p14:creationId xmlns:p14="http://schemas.microsoft.com/office/powerpoint/2010/main" val="191119620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Food Security</a:t>
            </a:r>
          </a:p>
        </p:txBody>
      </p:sp>
      <p:sp>
        <p:nvSpPr>
          <p:cNvPr id="77827" name="Content Placeholder 2"/>
          <p:cNvSpPr>
            <a:spLocks noGrp="1"/>
          </p:cNvSpPr>
          <p:nvPr>
            <p:ph idx="1"/>
          </p:nvPr>
        </p:nvSpPr>
        <p:spPr>
          <a:xfrm>
            <a:off x="1153885" y="1479550"/>
            <a:ext cx="7026287" cy="4500563"/>
          </a:xfrm>
        </p:spPr>
        <p:txBody>
          <a:bodyPr/>
          <a:lstStyle/>
          <a:p>
            <a:r>
              <a:rPr lang="en-US" sz="2400" dirty="0"/>
              <a:t>for a household means access by all members at all times to enough food for an active, healthy life; includes at a minimum:</a:t>
            </a:r>
          </a:p>
          <a:p>
            <a:pPr marL="891540" lvl="2" indent="-342900">
              <a:spcAft>
                <a:spcPts val="1200"/>
              </a:spcAft>
            </a:pPr>
            <a:r>
              <a:rPr lang="en-US" sz="2000" dirty="0"/>
              <a:t>The ready availability of nutritionally adequate and safe </a:t>
            </a:r>
            <a:r>
              <a:rPr lang="en-US" sz="2000" dirty="0" smtClean="0"/>
              <a:t>foods.</a:t>
            </a:r>
          </a:p>
          <a:p>
            <a:pPr marL="891540" lvl="2" indent="-342900">
              <a:spcAft>
                <a:spcPts val="1200"/>
              </a:spcAft>
            </a:pPr>
            <a:r>
              <a:rPr lang="en-US" sz="2000" dirty="0" smtClean="0"/>
              <a:t>Assured </a:t>
            </a:r>
            <a:r>
              <a:rPr lang="en-US" sz="2000" dirty="0"/>
              <a:t>ability to acquire acceptable foods in socially acceptable ways (that is, without resorting to emergency food supplies, scavenging, stealing, or other </a:t>
            </a:r>
            <a:r>
              <a:rPr lang="en-US" sz="2000" dirty="0" smtClean="0"/>
              <a:t>coping strategies</a:t>
            </a:r>
            <a:endParaRPr lang="en-US" sz="2000" dirty="0"/>
          </a:p>
          <a:p>
            <a:pPr marL="0" indent="346075">
              <a:buNone/>
            </a:pPr>
            <a:r>
              <a:rPr lang="en-US" sz="1800" dirty="0"/>
              <a:t>United States Department of Agriculture (USDA)</a:t>
            </a:r>
          </a:p>
        </p:txBody>
      </p:sp>
    </p:spTree>
    <p:extLst>
      <p:ext uri="{BB962C8B-B14F-4D97-AF65-F5344CB8AC3E}">
        <p14:creationId xmlns:p14="http://schemas.microsoft.com/office/powerpoint/2010/main" val="367102493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l" eaLnBrk="1" hangingPunct="1"/>
            <a:r>
              <a:rPr dirty="0"/>
              <a:t>Food Security Levels</a:t>
            </a:r>
          </a:p>
        </p:txBody>
      </p:sp>
      <p:sp>
        <p:nvSpPr>
          <p:cNvPr id="77827" name="Content Placeholder 2"/>
          <p:cNvSpPr>
            <a:spLocks noGrp="1"/>
          </p:cNvSpPr>
          <p:nvPr>
            <p:ph idx="1"/>
          </p:nvPr>
        </p:nvSpPr>
        <p:spPr/>
        <p:txBody>
          <a:bodyPr/>
          <a:lstStyle/>
          <a:p>
            <a:pPr>
              <a:spcAft>
                <a:spcPts val="600"/>
              </a:spcAft>
            </a:pPr>
            <a:r>
              <a:rPr lang="en-US" sz="1800" b="1" dirty="0"/>
              <a:t>High food </a:t>
            </a:r>
            <a:r>
              <a:rPr lang="en-US" sz="1800" b="1" dirty="0" smtClean="0"/>
              <a:t>security </a:t>
            </a:r>
            <a:r>
              <a:rPr lang="en-US" sz="1800" dirty="0" smtClean="0"/>
              <a:t>— no </a:t>
            </a:r>
            <a:r>
              <a:rPr lang="en-US" sz="1800" dirty="0"/>
              <a:t>problems, or anxiety about consistently accessing adequate food </a:t>
            </a:r>
          </a:p>
          <a:p>
            <a:pPr>
              <a:spcAft>
                <a:spcPts val="600"/>
              </a:spcAft>
            </a:pPr>
            <a:r>
              <a:rPr lang="en-US" sz="1800" b="1" dirty="0"/>
              <a:t>Marginal food </a:t>
            </a:r>
            <a:r>
              <a:rPr lang="en-US" sz="1800" b="1" dirty="0" smtClean="0"/>
              <a:t>security </a:t>
            </a:r>
            <a:r>
              <a:rPr lang="en-US" sz="1800" dirty="0" smtClean="0"/>
              <a:t>— problems </a:t>
            </a:r>
            <a:r>
              <a:rPr lang="en-US" sz="1800" dirty="0"/>
              <a:t>at times, or anxiety about, accessing adequate food, but the quality, variety, and quantity of food intake is not substantially reduced </a:t>
            </a:r>
          </a:p>
          <a:p>
            <a:pPr>
              <a:spcAft>
                <a:spcPts val="600"/>
              </a:spcAft>
            </a:pPr>
            <a:r>
              <a:rPr lang="en-US" sz="1800" b="1" dirty="0"/>
              <a:t>Low food </a:t>
            </a:r>
            <a:r>
              <a:rPr lang="en-US" sz="1800" b="1" dirty="0" smtClean="0"/>
              <a:t>security </a:t>
            </a:r>
            <a:r>
              <a:rPr lang="en-US" sz="1800" dirty="0" smtClean="0"/>
              <a:t>— quality</a:t>
            </a:r>
            <a:r>
              <a:rPr lang="en-US" sz="1800" dirty="0"/>
              <a:t>, variety, and desirability of diet is reduced, but the quantity of food intake and normal eating patterns are not substantially disrupted </a:t>
            </a:r>
          </a:p>
          <a:p>
            <a:pPr>
              <a:spcAft>
                <a:spcPts val="600"/>
              </a:spcAft>
            </a:pPr>
            <a:r>
              <a:rPr lang="en-US" sz="1800" b="1" dirty="0"/>
              <a:t>Very low food </a:t>
            </a:r>
            <a:r>
              <a:rPr lang="en-US" sz="1800" b="1" dirty="0" smtClean="0"/>
              <a:t>security </a:t>
            </a:r>
            <a:r>
              <a:rPr lang="en-US" sz="1800" dirty="0" smtClean="0"/>
              <a:t>— At </a:t>
            </a:r>
            <a:r>
              <a:rPr lang="en-US" sz="1800" dirty="0"/>
              <a:t>times during the year, eating patterns of one or more household members is disrupted and food intake reduced because the household lacks money and other resources for food. </a:t>
            </a:r>
          </a:p>
        </p:txBody>
      </p:sp>
    </p:spTree>
    <p:extLst>
      <p:ext uri="{BB962C8B-B14F-4D97-AF65-F5344CB8AC3E}">
        <p14:creationId xmlns:p14="http://schemas.microsoft.com/office/powerpoint/2010/main" val="174662031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food insecurity look like here?</a:t>
            </a:r>
          </a:p>
        </p:txBody>
      </p:sp>
      <p:sp>
        <p:nvSpPr>
          <p:cNvPr id="3" name="Content Placeholder 2"/>
          <p:cNvSpPr>
            <a:spLocks noGrp="1"/>
          </p:cNvSpPr>
          <p:nvPr>
            <p:ph sz="half" idx="1"/>
          </p:nvPr>
        </p:nvSpPr>
        <p:spPr>
          <a:xfrm>
            <a:off x="1163637" y="1782763"/>
            <a:ext cx="3886157" cy="3841525"/>
          </a:xfrm>
        </p:spPr>
        <p:txBody>
          <a:bodyPr/>
          <a:lstStyle/>
          <a:p>
            <a:r>
              <a:rPr lang="en-US" dirty="0" smtClean="0">
                <a:solidFill>
                  <a:srgbClr val="FF0000"/>
                </a:solidFill>
              </a:rPr>
              <a:t>Name of County</a:t>
            </a:r>
          </a:p>
          <a:p>
            <a:pPr lvl="1"/>
            <a:r>
              <a:rPr lang="en-US" sz="2000" dirty="0" smtClean="0">
                <a:solidFill>
                  <a:srgbClr val="FF0000"/>
                </a:solidFill>
              </a:rPr>
              <a:t>Number</a:t>
            </a:r>
            <a:r>
              <a:rPr lang="en-US" sz="2000" dirty="0" smtClean="0"/>
              <a:t> people in the SNAP program (</a:t>
            </a:r>
            <a:r>
              <a:rPr lang="en-US" sz="2000" dirty="0" smtClean="0">
                <a:solidFill>
                  <a:srgbClr val="FF0000"/>
                </a:solidFill>
              </a:rPr>
              <a:t>Percentage of total population</a:t>
            </a:r>
            <a:r>
              <a:rPr lang="en-US" sz="2000" dirty="0" smtClean="0"/>
              <a:t>)</a:t>
            </a:r>
          </a:p>
          <a:p>
            <a:pPr lvl="1"/>
            <a:r>
              <a:rPr lang="en-US" sz="2000" dirty="0" smtClean="0">
                <a:solidFill>
                  <a:srgbClr val="FF0000"/>
                </a:solidFill>
              </a:rPr>
              <a:t>% trend (up or down) </a:t>
            </a:r>
            <a:r>
              <a:rPr lang="en-US" sz="2000" dirty="0" smtClean="0"/>
              <a:t>since 2000</a:t>
            </a:r>
          </a:p>
          <a:p>
            <a:pPr lvl="1"/>
            <a:r>
              <a:rPr lang="en-US" sz="2000" dirty="0" smtClean="0"/>
              <a:t>Average monthly benefit: </a:t>
            </a:r>
            <a:r>
              <a:rPr lang="en-US" sz="2000" dirty="0" smtClean="0">
                <a:solidFill>
                  <a:srgbClr val="FF0000"/>
                </a:solidFill>
              </a:rPr>
              <a:t>$ </a:t>
            </a:r>
            <a:r>
              <a:rPr lang="en-US" sz="2000" dirty="0" smtClean="0"/>
              <a:t>per person</a:t>
            </a:r>
          </a:p>
        </p:txBody>
      </p:sp>
      <p:sp>
        <p:nvSpPr>
          <p:cNvPr id="6" name="TextBox 5"/>
          <p:cNvSpPr txBox="1"/>
          <p:nvPr/>
        </p:nvSpPr>
        <p:spPr>
          <a:xfrm>
            <a:off x="5524448" y="1803749"/>
            <a:ext cx="2935811" cy="3170099"/>
          </a:xfrm>
          <a:prstGeom prst="rect">
            <a:avLst/>
          </a:prstGeom>
          <a:noFill/>
        </p:spPr>
        <p:txBody>
          <a:bodyPr wrap="square" rtlCol="0">
            <a:spAutoFit/>
          </a:bodyPr>
          <a:lstStyle/>
          <a:p>
            <a:r>
              <a:rPr lang="en-US" sz="2000" dirty="0" smtClean="0">
                <a:solidFill>
                  <a:srgbClr val="FF0000"/>
                </a:solidFill>
                <a:latin typeface="Century Gothic" panose="020B0502020202020204" pitchFamily="34" charset="0"/>
              </a:rPr>
              <a:t>Find data/screenshot for this slide at:</a:t>
            </a:r>
          </a:p>
          <a:p>
            <a:endParaRPr lang="en-US" sz="1600" dirty="0">
              <a:latin typeface="Century Gothic" panose="020B0502020202020204" pitchFamily="34" charset="0"/>
            </a:endParaRPr>
          </a:p>
          <a:p>
            <a:r>
              <a:rPr lang="en-US" sz="1600" dirty="0" smtClean="0">
                <a:latin typeface="Century Gothic" panose="020B0502020202020204" pitchFamily="34" charset="0"/>
                <a:hlinkClick r:id="rId2"/>
              </a:rPr>
              <a:t>www.slate.com/articles/news_and_politics/map_of_the_week/2013/04/food_stamp_recipients_by_county_an_interactive_tool_showing_local_snap_data.html</a:t>
            </a:r>
            <a:endParaRPr lang="en-US" sz="1600" dirty="0">
              <a:latin typeface="Century Gothic" panose="020B0502020202020204" pitchFamily="34" charset="0"/>
            </a:endParaRPr>
          </a:p>
          <a:p>
            <a:endParaRPr lang="en-US" sz="1600" dirty="0" smtClean="0">
              <a:latin typeface="Deca Serif Bold"/>
            </a:endParaRPr>
          </a:p>
          <a:p>
            <a:endParaRPr lang="en-US" sz="1600" dirty="0">
              <a:latin typeface="Deca Serif Bold"/>
            </a:endParaRPr>
          </a:p>
          <a:p>
            <a:endParaRPr lang="en-US" sz="1600" dirty="0">
              <a:latin typeface="Deca Serif Bold"/>
            </a:endParaRPr>
          </a:p>
        </p:txBody>
      </p:sp>
      <p:cxnSp>
        <p:nvCxnSpPr>
          <p:cNvPr id="5" name="Straight Connector 4"/>
          <p:cNvCxnSpPr/>
          <p:nvPr/>
        </p:nvCxnSpPr>
        <p:spPr>
          <a:xfrm>
            <a:off x="5106412" y="1803749"/>
            <a:ext cx="0" cy="3163667"/>
          </a:xfrm>
          <a:prstGeom prst="line">
            <a:avLst/>
          </a:prstGeom>
          <a:ln w="25400">
            <a:solidFill>
              <a:srgbClr val="569B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93617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Rates of Food Insecurity</a:t>
            </a:r>
          </a:p>
        </p:txBody>
      </p:sp>
      <p:sp>
        <p:nvSpPr>
          <p:cNvPr id="3" name="Content Placeholder 2"/>
          <p:cNvSpPr>
            <a:spLocks noGrp="1"/>
          </p:cNvSpPr>
          <p:nvPr>
            <p:ph idx="1"/>
          </p:nvPr>
        </p:nvSpPr>
        <p:spPr>
          <a:xfrm>
            <a:off x="1153886" y="1479550"/>
            <a:ext cx="7092190" cy="4500563"/>
          </a:xfrm>
        </p:spPr>
        <p:txBody>
          <a:bodyPr/>
          <a:lstStyle/>
          <a:p>
            <a:r>
              <a:rPr lang="en-US" dirty="0">
                <a:solidFill>
                  <a:srgbClr val="FF0000"/>
                </a:solidFill>
              </a:rPr>
              <a:t>State data/screenshot for this slide at:</a:t>
            </a:r>
          </a:p>
          <a:p>
            <a:pPr marL="341313" indent="0">
              <a:buNone/>
            </a:pPr>
            <a:r>
              <a:rPr lang="en-US" dirty="0">
                <a:hlinkClick r:id="rId2"/>
              </a:rPr>
              <a:t>http://</a:t>
            </a:r>
            <a:r>
              <a:rPr lang="en-US" dirty="0" smtClean="0">
                <a:hlinkClick r:id="rId2"/>
              </a:rPr>
              <a:t>feedingamerica.org/hunger-in-america/hunger-studies/map-the-meal-gap.aspx</a:t>
            </a:r>
            <a:endParaRPr lang="en-US" dirty="0"/>
          </a:p>
        </p:txBody>
      </p:sp>
    </p:spTree>
    <p:extLst>
      <p:ext uri="{BB962C8B-B14F-4D97-AF65-F5344CB8AC3E}">
        <p14:creationId xmlns:p14="http://schemas.microsoft.com/office/powerpoint/2010/main" val="5346122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Insecurity Among Children</a:t>
            </a:r>
            <a:endParaRPr lang="en-US" dirty="0"/>
          </a:p>
        </p:txBody>
      </p:sp>
      <p:sp>
        <p:nvSpPr>
          <p:cNvPr id="3" name="Content Placeholder 2"/>
          <p:cNvSpPr>
            <a:spLocks noGrp="1"/>
          </p:cNvSpPr>
          <p:nvPr>
            <p:ph idx="1"/>
          </p:nvPr>
        </p:nvSpPr>
        <p:spPr>
          <a:xfrm>
            <a:off x="1153886" y="1479550"/>
            <a:ext cx="7191044" cy="4500563"/>
          </a:xfrm>
        </p:spPr>
        <p:txBody>
          <a:bodyPr/>
          <a:lstStyle/>
          <a:p>
            <a:r>
              <a:rPr lang="en-US" dirty="0">
                <a:solidFill>
                  <a:srgbClr val="FF0000"/>
                </a:solidFill>
              </a:rPr>
              <a:t>State data/screenshot for this slide at:</a:t>
            </a:r>
          </a:p>
          <a:p>
            <a:pPr marL="341313" indent="0">
              <a:buNone/>
            </a:pPr>
            <a:r>
              <a:rPr lang="en-US" dirty="0">
                <a:hlinkClick r:id="rId2"/>
              </a:rPr>
              <a:t>http://feedingamerica.org/hunger-in-america/hunger-studies/map-the-meal-gap.aspx</a:t>
            </a:r>
            <a:r>
              <a:rPr lang="en-US" dirty="0"/>
              <a:t> </a:t>
            </a:r>
          </a:p>
          <a:p>
            <a:pPr marL="0" indent="0">
              <a:buNone/>
            </a:pPr>
            <a:endParaRPr lang="en-US" dirty="0"/>
          </a:p>
          <a:p>
            <a:pPr marL="341313" indent="0">
              <a:buNone/>
            </a:pPr>
            <a:r>
              <a:rPr lang="en-US" dirty="0">
                <a:solidFill>
                  <a:srgbClr val="FF0000"/>
                </a:solidFill>
              </a:rPr>
              <a:t>(click the “Child” tab to show the child food insecurity rates)</a:t>
            </a:r>
          </a:p>
        </p:txBody>
      </p:sp>
    </p:spTree>
    <p:extLst>
      <p:ext uri="{BB962C8B-B14F-4D97-AF65-F5344CB8AC3E}">
        <p14:creationId xmlns:p14="http://schemas.microsoft.com/office/powerpoint/2010/main" val="35144823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Mai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43b974f-4cf2-4f2b-8081-287a5ea837dc">
      <Value>104</Value>
      <Value>57</Value>
      <Value>5</Value>
      <Value>106</Value>
      <Value>108</Value>
      <Value>19</Value>
    </TaxCatchAll>
    <Date xmlns="0e456244-9f82-43cd-a08b-0fc491365cef" xsi:nil="true"/>
    <lcf76f155ced4ddcb4097134ff3c332f xmlns="0e456244-9f82-43cd-a08b-0fc491365cef">
      <Terms xmlns="http://schemas.microsoft.com/office/infopath/2007/PartnerControls"/>
    </lcf76f155ced4ddcb4097134ff3c332f>
    <Used_x0020_By xmlns="0e456244-9f82-43cd-a08b-0fc491365cef">- Both</Used_x0020_By>
    <_dlc_DocId xmlns="443b974f-4cf2-4f2b-8081-287a5ea837dc">4D3JZ2TK2AEZ-1706065743-59129</_dlc_DocId>
    <_dlc_DocIdUrl xmlns="443b974f-4cf2-4f2b-8081-287a5ea837dc">
      <Url>https://elcacwo.sharepoint.com/sites/ITStaff/_layouts/15/DocIdRedir.aspx?ID=4D3JZ2TK2AEZ-1706065743-59129</Url>
      <Description>4D3JZ2TK2AEZ-1706065743-59129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olicyDirtyBag xmlns="microsoft.office.server.policy.changes">
  <Microsoft.Office.RecordsManagement.PolicyFeatures.Expiration op="Delete"/>
</PolicyDirtyBag>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13A3AA-4C9D-4C2F-A2A6-EEF8D26E1E47}"/>
</file>

<file path=customXml/itemProps2.xml><?xml version="1.0" encoding="utf-8"?>
<ds:datastoreItem xmlns:ds="http://schemas.openxmlformats.org/officeDocument/2006/customXml" ds:itemID="{2FBC9B56-1364-413E-85B8-3970D1D779E1}"/>
</file>

<file path=customXml/itemProps3.xml><?xml version="1.0" encoding="utf-8"?>
<ds:datastoreItem xmlns:ds="http://schemas.openxmlformats.org/officeDocument/2006/customXml" ds:itemID="{EC9F6AB8-76B0-4454-A55F-9DCC45CDB0F6}"/>
</file>

<file path=customXml/itemProps4.xml><?xml version="1.0" encoding="utf-8"?>
<ds:datastoreItem xmlns:ds="http://schemas.openxmlformats.org/officeDocument/2006/customXml" ds:itemID="{6C9F35D3-CA3D-4146-A896-65E0F31BC5E3}"/>
</file>

<file path=customXml/itemProps5.xml><?xml version="1.0" encoding="utf-8"?>
<ds:datastoreItem xmlns:ds="http://schemas.openxmlformats.org/officeDocument/2006/customXml" ds:itemID="{6113FAE6-851D-49B3-9101-AECAE31B6DC6}"/>
</file>

<file path=docProps/app.xml><?xml version="1.0" encoding="utf-8"?>
<Properties xmlns="http://schemas.openxmlformats.org/officeDocument/2006/extended-properties" xmlns:vt="http://schemas.openxmlformats.org/officeDocument/2006/docPropsVTypes">
  <Template/>
  <TotalTime>7680</TotalTime>
  <Words>792</Words>
  <Application>Microsoft Office PowerPoint</Application>
  <PresentationFormat>On-screen Show (4:3)</PresentationFormat>
  <Paragraphs>91</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ＭＳ Ｐゴシック</vt:lpstr>
      <vt:lpstr>Deca Serif</vt:lpstr>
      <vt:lpstr>Deca Serif Bold</vt:lpstr>
      <vt:lpstr>Calibri</vt:lpstr>
      <vt:lpstr>Century Gothic</vt:lpstr>
      <vt:lpstr>ChelthmITC Bk BT</vt:lpstr>
      <vt:lpstr>1_Main Template</vt:lpstr>
      <vt:lpstr>Food for a Week An Interactive Simulation</vt:lpstr>
      <vt:lpstr>What is hunger?   How do you feel when you are hungry?</vt:lpstr>
      <vt:lpstr>Hunger</vt:lpstr>
      <vt:lpstr>Food Security</vt:lpstr>
      <vt:lpstr>Food Security</vt:lpstr>
      <vt:lpstr>Food Security Levels</vt:lpstr>
      <vt:lpstr>What does food insecurity look like here?</vt:lpstr>
      <vt:lpstr>Overall Rates of Food Insecurity</vt:lpstr>
      <vt:lpstr>Food Insecurity Among Children</vt:lpstr>
      <vt:lpstr>Simulation!</vt:lpstr>
      <vt:lpstr>How it works:</vt:lpstr>
      <vt:lpstr>How it works:</vt:lpstr>
      <vt:lpstr>Debit cards</vt:lpstr>
      <vt:lpstr>Discussion</vt:lpstr>
      <vt:lpstr>Discussion</vt:lpstr>
      <vt:lpstr>Government responses to hunger</vt:lpstr>
      <vt:lpstr>Community Responses</vt:lpstr>
      <vt:lpstr>Get Involved</vt:lpstr>
      <vt:lpstr>Luke 14:15-24–  A Great Dinner</vt:lpstr>
      <vt:lpstr>Discussion</vt:lpstr>
    </vt:vector>
  </TitlesOfParts>
  <Company>Evangelical Lutheran Church in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Customizable_Food_For_A_Week_PPT.pptx</dc:title>
  <cp:revision>167</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0x010100B534DF4E09249B449DB0A5AAD152C9A0</vt:lpwstr>
  </property>
  <property fmtid="{D5CDD505-2E9C-101B-9397-08002B2CF9AE}" pid="3" name="b8cf5103550044b6adff90de73dcc70d">
    <vt:lpwstr>Hunger Education|7b10d33d-3d84-4c60-afe0-eb365e90bc93</vt:lpwstr>
  </property>
  <property fmtid="{D5CDD505-2E9C-101B-9397-08002B2CF9AE}" pid="4" name="pff9ff76d6d04245968fbeacd7773757">
    <vt:lpwstr>English|2a561fb9-8cee-4c70-9ce6-5f63a2094213</vt:lpwstr>
  </property>
  <property fmtid="{D5CDD505-2E9C-101B-9397-08002B2CF9AE}" pid="5" name="p0eec0248d09446db2b674e7726de702">
    <vt:lpwstr>Hunger|1563463c-91d9-424f-a32f-3f2154f7c23f;Education|77c559e5-657a-4f37-be76-421ea1cb9097</vt:lpwstr>
  </property>
  <property fmtid="{D5CDD505-2E9C-101B-9397-08002B2CF9AE}" pid="6" name="dbcb669f85a94c79882e4591e49db382">
    <vt:lpwstr>ELCA World Hunger|05934ef5-5f43-44eb-b213-eaf0666608c9</vt:lpwstr>
  </property>
  <property fmtid="{D5CDD505-2E9C-101B-9397-08002B2CF9AE}" pid="7" name="f4e18a6ced514bde9eff9825603cfd24">
    <vt:lpwstr>Member|a0e929f6-0728-46ab-beb4-b4e20508ce60</vt:lpwstr>
  </property>
  <property fmtid="{D5CDD505-2E9C-101B-9397-08002B2CF9AE}" pid="8" name="Resource Category">
    <vt:lpwstr>104;#ELCA World Hunger|05934ef5-5f43-44eb-b213-eaf0666608c9</vt:lpwstr>
  </property>
  <property fmtid="{D5CDD505-2E9C-101B-9397-08002B2CF9AE}" pid="9" name="Resource Primary Audience">
    <vt:lpwstr>19;#Member|a0e929f6-0728-46ab-beb4-b4e20508ce60</vt:lpwstr>
  </property>
  <property fmtid="{D5CDD505-2E9C-101B-9397-08002B2CF9AE}" pid="10" name="Resource Language">
    <vt:lpwstr>5;#English|2a561fb9-8cee-4c70-9ce6-5f63a2094213</vt:lpwstr>
  </property>
  <property fmtid="{D5CDD505-2E9C-101B-9397-08002B2CF9AE}" pid="11" name="Resource Interests">
    <vt:lpwstr>106;#Hunger|1563463c-91d9-424f-a32f-3f2154f7c23f;#57;#Education|77c559e5-657a-4f37-be76-421ea1cb9097</vt:lpwstr>
  </property>
  <property fmtid="{D5CDD505-2E9C-101B-9397-08002B2CF9AE}" pid="12" name="Resource Subcategory">
    <vt:lpwstr>108;#Hunger Education|7b10d33d-3d84-4c60-afe0-eb365e90bc93</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e3ef69b2-e679-4790-b439-7098d68d73eb,6;</vt:lpwstr>
  </property>
  <property fmtid="{D5CDD505-2E9C-101B-9397-08002B2CF9AE}" pid="16" name="Metrics File with Extension">
    <vt:lpwstr>1821</vt:lpwstr>
  </property>
  <property fmtid="{D5CDD505-2E9C-101B-9397-08002B2CF9AE}" pid="17" name="_dlc_DocIdItemGuid">
    <vt:lpwstr>463ea4e5-93d2-4190-8b8b-8bf309071c11</vt:lpwstr>
  </property>
</Properties>
</file>