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80" d="100"/>
          <a:sy n="8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438400"/>
            <a:ext cx="3276600" cy="1219200"/>
          </a:xfrm>
        </p:spPr>
        <p:txBody>
          <a:bodyPr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3810000"/>
            <a:ext cx="3200400" cy="685800"/>
          </a:xfrm>
        </p:spPr>
        <p:txBody>
          <a:bodyPr/>
          <a:lstStyle>
            <a:lvl1pPr marL="0" indent="0" algn="r">
              <a:buFontTx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Accompaniment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404937"/>
            <a:ext cx="3200400" cy="1090863"/>
          </a:xfrm>
        </p:spPr>
        <p:txBody>
          <a:bodyPr/>
          <a:lstStyle/>
          <a:p>
            <a:r>
              <a:rPr lang="en-US" dirty="0" smtClean="0"/>
              <a:t>A Lens &amp; Methodology</a:t>
            </a:r>
            <a:br>
              <a:rPr lang="en-US" dirty="0" smtClean="0"/>
            </a:br>
            <a:r>
              <a:rPr lang="en-US" dirty="0" smtClean="0"/>
              <a:t>for Mission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Two-movement symphony</a:t>
            </a:r>
          </a:p>
          <a:p>
            <a:pPr lvl="1"/>
            <a:r>
              <a:rPr lang="en-US" dirty="0" smtClean="0"/>
              <a:t>Justification – God’s </a:t>
            </a:r>
            <a:r>
              <a:rPr lang="en-US" dirty="0"/>
              <a:t>m</a:t>
            </a:r>
            <a:r>
              <a:rPr lang="en-US" dirty="0" smtClean="0"/>
              <a:t>ovement toward us</a:t>
            </a:r>
          </a:p>
          <a:p>
            <a:pPr lvl="1"/>
            <a:r>
              <a:rPr lang="en-US" dirty="0" smtClean="0"/>
              <a:t>Sanctification – God reconciles us in community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Justification</a:t>
            </a:r>
          </a:p>
          <a:p>
            <a:pPr lvl="1"/>
            <a:r>
              <a:rPr lang="en-US" dirty="0" smtClean="0"/>
              <a:t>Done through Christ</a:t>
            </a:r>
          </a:p>
          <a:p>
            <a:pPr lvl="1"/>
            <a:r>
              <a:rPr lang="en-US" dirty="0" smtClean="0"/>
              <a:t>Frees us from ourselves</a:t>
            </a:r>
          </a:p>
          <a:p>
            <a:pPr lvl="1"/>
            <a:r>
              <a:rPr lang="en-US" dirty="0" smtClean="0"/>
              <a:t>Frees us from the guilt or consequence of sin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Two-movement symphony</a:t>
            </a:r>
          </a:p>
          <a:p>
            <a:pPr lvl="1"/>
            <a:r>
              <a:rPr lang="en-US" dirty="0" smtClean="0"/>
              <a:t>Justification – God’s </a:t>
            </a:r>
            <a:r>
              <a:rPr lang="en-US" dirty="0"/>
              <a:t>m</a:t>
            </a:r>
            <a:r>
              <a:rPr lang="en-US" dirty="0" smtClean="0"/>
              <a:t>ovement toward us</a:t>
            </a:r>
          </a:p>
          <a:p>
            <a:pPr lvl="1"/>
            <a:r>
              <a:rPr lang="en-US" dirty="0" smtClean="0"/>
              <a:t>Sanctification – God reconciles us in community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Sanctification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  <a:p>
            <a:pPr lvl="1"/>
            <a:r>
              <a:rPr lang="en-US" dirty="0" smtClean="0"/>
              <a:t>Move from Self to Other</a:t>
            </a:r>
          </a:p>
          <a:p>
            <a:pPr lvl="1"/>
            <a:r>
              <a:rPr lang="en-US" dirty="0" smtClean="0"/>
              <a:t>Holy Spirit empowers us for the work of reconciliation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015" y="379023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875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2397880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890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310" y="451866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accent6"/>
                </a:solidFill>
                <a:latin typeface="+mj-lt"/>
              </a:rPr>
              <a:t>Individual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08229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accent6"/>
                </a:solidFill>
                <a:latin typeface="+mj-lt"/>
              </a:rPr>
              <a:t>Other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307223" y="3476892"/>
            <a:ext cx="2054959" cy="285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48990" y="3348990"/>
            <a:ext cx="2800350" cy="1143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10" idx="2"/>
          </p:cNvCxnSpPr>
          <p:nvPr/>
        </p:nvCxnSpPr>
        <p:spPr>
          <a:xfrm flipV="1">
            <a:off x="4279630" y="3543955"/>
            <a:ext cx="2422160" cy="1180088"/>
          </a:xfrm>
          <a:prstGeom prst="straightConnector1">
            <a:avLst/>
          </a:prstGeom>
          <a:ln w="57150" cap="rnd">
            <a:prstDash val="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8620" y="320040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latin typeface="+mj-lt"/>
              </a:rPr>
              <a:t>Justification</a:t>
            </a:r>
            <a:endParaRPr lang="en-US" sz="2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50723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accent6"/>
                </a:solidFill>
                <a:latin typeface="+mj-lt"/>
              </a:rPr>
              <a:t>Sanctification</a:t>
            </a:r>
            <a:endParaRPr lang="en-US" sz="20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31136" y="487680"/>
            <a:ext cx="4754880" cy="475488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11000" r="-15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18688" y="1463040"/>
            <a:ext cx="2779776" cy="27797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040" y="4279392"/>
            <a:ext cx="324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Mission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0" y="2883408"/>
            <a:ext cx="265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Reconciliation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Accompaniment as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The Lost Sheep (Luke 15:1-7)</a:t>
            </a:r>
          </a:p>
          <a:p>
            <a:pPr lvl="1"/>
            <a:r>
              <a:rPr lang="en-ZA" dirty="0" smtClean="0"/>
              <a:t>Two groups*</a:t>
            </a:r>
          </a:p>
          <a:p>
            <a:pPr lvl="2"/>
            <a:r>
              <a:rPr lang="en-ZA" dirty="0" smtClean="0"/>
              <a:t>99 sheep</a:t>
            </a:r>
          </a:p>
          <a:p>
            <a:pPr lvl="2"/>
            <a:r>
              <a:rPr lang="en-ZA" dirty="0" smtClean="0"/>
              <a:t>1 “lost” sheep</a:t>
            </a:r>
          </a:p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Where is the emphasis?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Accompaniment as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Emphasis on the 1</a:t>
            </a:r>
          </a:p>
          <a:p>
            <a:pPr lvl="1"/>
            <a:r>
              <a:rPr lang="en-ZA" dirty="0" smtClean="0"/>
              <a:t>Problem: Sheep is lost</a:t>
            </a:r>
          </a:p>
          <a:p>
            <a:pPr lvl="1"/>
            <a:r>
              <a:rPr lang="en-ZA" dirty="0" smtClean="0"/>
              <a:t>Solution: Determine lost sheep’s needs</a:t>
            </a:r>
            <a:br>
              <a:rPr lang="en-ZA" dirty="0" smtClean="0"/>
            </a:br>
            <a:r>
              <a:rPr lang="en-ZA" dirty="0" smtClean="0"/>
              <a:t>and find sheep</a:t>
            </a:r>
          </a:p>
          <a:p>
            <a:pPr lvl="1"/>
            <a:r>
              <a:rPr lang="en-ZA" dirty="0" smtClean="0"/>
              <a:t>When Found: Lost sheep should be thankful</a:t>
            </a:r>
          </a:p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Emphasis on the 99</a:t>
            </a:r>
          </a:p>
          <a:p>
            <a:pPr lvl="1"/>
            <a:r>
              <a:rPr lang="en-ZA" dirty="0" smtClean="0"/>
              <a:t>Problem: 99 are incomplete</a:t>
            </a:r>
          </a:p>
          <a:p>
            <a:pPr lvl="1"/>
            <a:r>
              <a:rPr lang="en-ZA" dirty="0" smtClean="0"/>
              <a:t>Solution: Find lost sheep</a:t>
            </a:r>
          </a:p>
          <a:p>
            <a:pPr lvl="1"/>
            <a:r>
              <a:rPr lang="en-ZA" dirty="0" smtClean="0"/>
              <a:t>When Found: 99 should be thankful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3 Stories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260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Imperial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260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Cultural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326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Romantic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V="1">
            <a:off x="7514955" y="3011387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endParaRPr lang="en-US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59" y="817944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endParaRPr lang="en-US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2714"/>
          </a:xfrm>
        </p:spPr>
        <p:txBody>
          <a:bodyPr/>
          <a:lstStyle/>
          <a:p>
            <a:pPr algn="ctr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Walking together in solidarity, that practices interdependence and mutuality.</a:t>
            </a:r>
            <a:br>
              <a:rPr lang="en-US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In this walk, gifts, resources and experiences are shared with mutual advice and admonition to deepen and expand</a:t>
            </a:r>
            <a:br>
              <a:rPr lang="en-US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our work within God’s mission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b="1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6" y="5189517"/>
            <a:ext cx="4714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Ecclesiastical Colonialism Motive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6" y="4821383"/>
            <a:ext cx="546261" cy="5835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1 in 3 Stories</a:t>
            </a:r>
            <a:endParaRPr lang="en-US" dirty="0"/>
          </a:p>
        </p:txBody>
      </p:sp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1887E-6 L -0.00122 0.168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6679E-6 L 3.33333E-6 0.161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2544E-6 L 0.16684 2.525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94E-6 L 0.16562 2.5439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2544E-6 L -0.16944 2.525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8668E-6 L -0.17187 -2.3866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Perception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02001"/>
          <a:ext cx="6096000" cy="422002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048000"/>
                <a:gridCol w="3048000"/>
              </a:tblGrid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From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Colonial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Egalitarian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Short-term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Sustainable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Charity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Justice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Talking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Active Listening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Teacher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Active Learner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Suggesting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Comprehending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Perception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02001"/>
          <a:ext cx="6096000" cy="42200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From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Establishing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Accompanying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Dependent Church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Four Selves Church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My &amp; God’s Story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Our Story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Pearl Merchant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Treasure Hunter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 There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Everywhere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Ecosystems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60 GME 2008 Sat - GF - Faces &amp; 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034" y="461055"/>
            <a:ext cx="2921330" cy="1940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Accompaniment is a Lens</a:t>
            </a:r>
          </a:p>
          <a:p>
            <a:pPr lvl="1"/>
            <a:r>
              <a:rPr lang="en-US" dirty="0" smtClean="0"/>
              <a:t>For interpreting Scripture</a:t>
            </a:r>
          </a:p>
          <a:p>
            <a:pPr lvl="1"/>
            <a:r>
              <a:rPr lang="en-US" dirty="0" smtClean="0"/>
              <a:t>For reading the history </a:t>
            </a:r>
            <a:r>
              <a:rPr lang="en-US" smtClean="0"/>
              <a:t>of mission</a:t>
            </a:r>
            <a:endParaRPr lang="en-US" dirty="0" smtClean="0"/>
          </a:p>
          <a:p>
            <a:pPr lvl="2"/>
            <a:r>
              <a:rPr lang="en-US" dirty="0" smtClean="0"/>
              <a:t>Where we were driven by “impure motives”</a:t>
            </a:r>
          </a:p>
          <a:p>
            <a:pPr lvl="2"/>
            <a:r>
              <a:rPr lang="en-US" dirty="0" smtClean="0"/>
              <a:t>Where we developed “best practices”</a:t>
            </a:r>
          </a:p>
          <a:p>
            <a:r>
              <a:rPr lang="en-US" dirty="0" smtClean="0"/>
              <a:t>Each church is responsible for ministry</a:t>
            </a:r>
          </a:p>
          <a:p>
            <a:pPr lvl="1"/>
            <a:r>
              <a:rPr lang="en-US" dirty="0" smtClean="0"/>
              <a:t>In their context</a:t>
            </a:r>
          </a:p>
          <a:p>
            <a:pPr lvl="1"/>
            <a:r>
              <a:rPr lang="en-US" dirty="0" smtClean="0"/>
              <a:t>Role of other churches is to accompany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Began as a conversation amongst</a:t>
            </a:r>
          </a:p>
          <a:p>
            <a:pPr lvl="1"/>
            <a:r>
              <a:rPr lang="en-US" dirty="0" smtClean="0"/>
              <a:t>Lutheran churches in Latin America</a:t>
            </a:r>
          </a:p>
          <a:p>
            <a:pPr lvl="1"/>
            <a:r>
              <a:rPr lang="en-ZA" dirty="0" smtClean="0"/>
              <a:t>Latin America and Caribbean Desk within ELCA Global Mission (GM) 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Captured 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in 1995 Strategy document</a:t>
            </a:r>
          </a:p>
          <a:p>
            <a:pPr lvl="1"/>
            <a:r>
              <a:rPr lang="en-US" dirty="0" smtClean="0"/>
              <a:t>Strategy for Latin America and Caribbean</a:t>
            </a:r>
          </a:p>
          <a:p>
            <a:pPr lvl="1"/>
            <a:r>
              <a:rPr lang="en-US" dirty="0" smtClean="0"/>
              <a:t>Drafted in Spanish (first non-English policy document)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Strategy presented to GM Board</a:t>
            </a:r>
          </a:p>
          <a:p>
            <a:pPr lvl="1"/>
            <a:r>
              <a:rPr lang="en-US" dirty="0" smtClean="0"/>
              <a:t>Presented by the President of </a:t>
            </a:r>
            <a:r>
              <a:rPr lang="en-US" dirty="0" err="1" smtClean="0"/>
              <a:t>Iglesia</a:t>
            </a:r>
            <a:r>
              <a:rPr lang="en-US" dirty="0" smtClean="0"/>
              <a:t> </a:t>
            </a:r>
            <a:r>
              <a:rPr lang="en-US" dirty="0" err="1" smtClean="0"/>
              <a:t>Luterana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"Fe y Esperanza", Nicaragua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Creation of GM Mission Strategy</a:t>
            </a:r>
          </a:p>
          <a:p>
            <a:pPr lvl="1"/>
            <a:r>
              <a:rPr lang="en-US" dirty="0" smtClean="0"/>
              <a:t>Adopted in 1999</a:t>
            </a:r>
          </a:p>
          <a:p>
            <a:pPr lvl="1"/>
            <a:r>
              <a:rPr lang="en-US" dirty="0" smtClean="0"/>
              <a:t>In “Global Mission in the Twenty-First Century: A Vision of Evangelical Faithfulness in God’s Mission”</a:t>
            </a:r>
          </a:p>
          <a:p>
            <a:pPr lvl="1"/>
            <a:r>
              <a:rPr lang="en-US" dirty="0" smtClean="0"/>
              <a:t>Guides ELCA Global Mission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Acknowledge Positives</a:t>
            </a:r>
          </a:p>
          <a:p>
            <a:pPr lvl="1"/>
            <a:r>
              <a:rPr lang="en-US" dirty="0" smtClean="0"/>
              <a:t>Churches have been started</a:t>
            </a:r>
          </a:p>
          <a:p>
            <a:pPr lvl="1"/>
            <a:r>
              <a:rPr lang="en-US" dirty="0" smtClean="0"/>
              <a:t>Education and healthcare provided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Acknowledge Negatives</a:t>
            </a:r>
          </a:p>
          <a:p>
            <a:pPr lvl="1"/>
            <a:r>
              <a:rPr lang="en-US" dirty="0" smtClean="0"/>
              <a:t>Local culture often denied or ignored</a:t>
            </a:r>
          </a:p>
          <a:p>
            <a:pPr lvl="1"/>
            <a:r>
              <a:rPr lang="en-US" dirty="0" smtClean="0"/>
              <a:t>Local people excluded from decision-making</a:t>
            </a:r>
          </a:p>
          <a:p>
            <a:pPr lvl="1"/>
            <a:r>
              <a:rPr lang="en-US" dirty="0" smtClean="0"/>
              <a:t>Local churches experienced dependency rather</a:t>
            </a:r>
            <a:br>
              <a:rPr lang="en-US" dirty="0" smtClean="0"/>
            </a:br>
            <a:r>
              <a:rPr lang="en-US" dirty="0" smtClean="0"/>
              <a:t>than autonomy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Current Example</a:t>
            </a:r>
          </a:p>
          <a:p>
            <a:pPr lvl="1"/>
            <a:r>
              <a:rPr lang="en-US" dirty="0" smtClean="0"/>
              <a:t>Christians in Africa</a:t>
            </a:r>
          </a:p>
          <a:p>
            <a:pPr lvl="2"/>
            <a:r>
              <a:rPr lang="en-US" dirty="0" smtClean="0"/>
              <a:t>Since 1900 increased 4,400%</a:t>
            </a:r>
          </a:p>
          <a:p>
            <a:pPr lvl="2"/>
            <a:r>
              <a:rPr lang="en-US" dirty="0" smtClean="0"/>
              <a:t>By 2025, will be almost</a:t>
            </a:r>
            <a:br>
              <a:rPr lang="en-US" dirty="0" smtClean="0"/>
            </a:br>
            <a:r>
              <a:rPr lang="en-US" dirty="0" smtClean="0"/>
              <a:t>600 million</a:t>
            </a:r>
          </a:p>
          <a:p>
            <a:pPr lvl="1"/>
            <a:r>
              <a:rPr lang="en-US" dirty="0" smtClean="0"/>
              <a:t>Christians in Europe</a:t>
            </a:r>
          </a:p>
          <a:p>
            <a:pPr lvl="2"/>
            <a:r>
              <a:rPr lang="en-US" dirty="0" smtClean="0"/>
              <a:t>By 2025 total number will drop by</a:t>
            </a:r>
            <a:br>
              <a:rPr lang="en-US" dirty="0" smtClean="0"/>
            </a:br>
            <a:r>
              <a:rPr lang="en-US" dirty="0" smtClean="0"/>
              <a:t>18 million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Accompaniment?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Not a new theology</a:t>
            </a:r>
          </a:p>
          <a:p>
            <a:pPr lvl="1"/>
            <a:r>
              <a:rPr lang="en-US" dirty="0" smtClean="0"/>
              <a:t>A new </a:t>
            </a:r>
            <a:r>
              <a:rPr lang="en-US" b="1" dirty="0" smtClean="0">
                <a:solidFill>
                  <a:schemeClr val="accent6"/>
                </a:solidFill>
              </a:rPr>
              <a:t>understanding</a:t>
            </a:r>
            <a:r>
              <a:rPr lang="en-US" dirty="0" smtClean="0"/>
              <a:t> of mission theology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A living concept</a:t>
            </a:r>
          </a:p>
          <a:p>
            <a:pPr lvl="1"/>
            <a:r>
              <a:rPr lang="en-US" dirty="0" smtClean="0"/>
              <a:t>Continues to be articulated and contextualized</a:t>
            </a:r>
          </a:p>
          <a:p>
            <a:pPr lvl="1"/>
            <a:r>
              <a:rPr lang="en-US" dirty="0" smtClean="0"/>
              <a:t>Grows in relationship with companion churches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Butter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072" y="0"/>
            <a:ext cx="4181296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a Sending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  <a:latin typeface="+mj-lt"/>
              </a:rPr>
              <a:t>Missio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 Dei – “Mission of God”</a:t>
            </a:r>
          </a:p>
          <a:p>
            <a:pPr lvl="1"/>
            <a:r>
              <a:rPr lang="en-US" dirty="0" smtClean="0"/>
              <a:t>Describes activity within divine Trinity</a:t>
            </a:r>
          </a:p>
          <a:p>
            <a:pPr lvl="1"/>
            <a:r>
              <a:rPr lang="en-US" dirty="0" smtClean="0"/>
              <a:t>Prepares the way for mission</a:t>
            </a:r>
          </a:p>
          <a:p>
            <a:pPr lvl="1"/>
            <a:r>
              <a:rPr lang="en-US" dirty="0" smtClean="0"/>
              <a:t>Flows from God’s nature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What is God’s nature?</a:t>
            </a:r>
          </a:p>
          <a:p>
            <a:pPr lvl="1"/>
            <a:r>
              <a:rPr lang="en-US" dirty="0" smtClean="0"/>
              <a:t>Process for creation</a:t>
            </a:r>
          </a:p>
          <a:p>
            <a:pPr lvl="2"/>
            <a:r>
              <a:rPr lang="en-US" dirty="0" smtClean="0"/>
              <a:t>Creating</a:t>
            </a:r>
          </a:p>
          <a:p>
            <a:pPr lvl="2"/>
            <a:r>
              <a:rPr lang="en-US" dirty="0" smtClean="0"/>
              <a:t>Redeeming</a:t>
            </a:r>
          </a:p>
          <a:p>
            <a:pPr lvl="2"/>
            <a:r>
              <a:rPr lang="en-US" dirty="0" smtClean="0"/>
              <a:t>Sustaining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a Sending God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795370" cy="40386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What is our role?</a:t>
            </a:r>
          </a:p>
          <a:p>
            <a:pPr lvl="1"/>
            <a:r>
              <a:rPr lang="en-US" dirty="0" smtClean="0"/>
              <a:t>We are the salt and the light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ELCA’s 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mission statement</a:t>
            </a:r>
          </a:p>
          <a:p>
            <a:pPr lvl="1"/>
            <a:r>
              <a:rPr lang="en-US" dirty="0" smtClean="0"/>
              <a:t>“Marked with the cross of Christ forever, we are claimed, gathered and sent for the sake of the world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God’s work. Our </a:t>
            </a:r>
            <a:r>
              <a:rPr lang="en-US" smtClean="0"/>
              <a:t>hands</a:t>
            </a:r>
            <a:r>
              <a:rPr lang="en-US" smtClean="0"/>
              <a:t>.</a:t>
            </a:r>
            <a:endParaRPr lang="en-US" smtClean="0"/>
          </a:p>
        </p:txBody>
      </p:sp>
      <p:pic>
        <p:nvPicPr>
          <p:cNvPr id="6" name="Picture 5" descr="Rope Cr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326" y="225468"/>
            <a:ext cx="2557041" cy="360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ping Hands Template">
  <a:themeElements>
    <a:clrScheme name="Office Theme 1">
      <a:dk1>
        <a:srgbClr val="000000"/>
      </a:dk1>
      <a:lt1>
        <a:srgbClr val="FFFFFF"/>
      </a:lt1>
      <a:dk2>
        <a:srgbClr val="00789E"/>
      </a:dk2>
      <a:lt2>
        <a:srgbClr val="808080"/>
      </a:lt2>
      <a:accent1>
        <a:srgbClr val="4CC7E6"/>
      </a:accent1>
      <a:accent2>
        <a:srgbClr val="487568"/>
      </a:accent2>
      <a:accent3>
        <a:srgbClr val="FFFFFF"/>
      </a:accent3>
      <a:accent4>
        <a:srgbClr val="000000"/>
      </a:accent4>
      <a:accent5>
        <a:srgbClr val="B2E0F0"/>
      </a:accent5>
      <a:accent6>
        <a:srgbClr val="40695E"/>
      </a:accent6>
      <a:hlink>
        <a:srgbClr val="EFB51D"/>
      </a:hlink>
      <a:folHlink>
        <a:srgbClr val="98CF91"/>
      </a:folHlink>
    </a:clrScheme>
    <a:fontScheme name="Office Them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789E"/>
        </a:dk2>
        <a:lt2>
          <a:srgbClr val="808080"/>
        </a:lt2>
        <a:accent1>
          <a:srgbClr val="4CC7E6"/>
        </a:accent1>
        <a:accent2>
          <a:srgbClr val="487568"/>
        </a:accent2>
        <a:accent3>
          <a:srgbClr val="FFFFFF"/>
        </a:accent3>
        <a:accent4>
          <a:srgbClr val="000000"/>
        </a:accent4>
        <a:accent5>
          <a:srgbClr val="B2E0F0"/>
        </a:accent5>
        <a:accent6>
          <a:srgbClr val="40695E"/>
        </a:accent6>
        <a:hlink>
          <a:srgbClr val="EFB51D"/>
        </a:hlink>
        <a:folHlink>
          <a:srgbClr val="98CF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olicyDirtyBag xmlns="microsoft.office.server.policy.changes">
  <Microsoft.Office.RecordsManagement.PolicyFeatures.Expiration op="Delete"/>
</PolicyDirtyBag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19</Value>
      <Value>430</Value>
      <Value>79</Value>
      <Value>78</Value>
      <Value>5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4D3JZ2TK2AEZ-1706065743-59116</_dlc_DocId>
    <_dlc_DocIdUrl xmlns="443b974f-4cf2-4f2b-8081-287a5ea837dc">
      <Url>https://elcacwo.sharepoint.com/sites/ITStaff/_layouts/15/DocIdRedir.aspx?ID=4D3JZ2TK2AEZ-1706065743-59116</Url>
      <Description>4D3JZ2TK2AEZ-1706065743-59116</Description>
    </_dlc_DocIdUrl>
  </documentManagement>
</p:properties>
</file>

<file path=customXml/item5.xml><?xml version="1.0" encoding="utf-8"?>
<?mso-contentType ?>
<PolicyDirtyBag xmlns="microsoft.office.server.policy.changes">
  <Microsoft.Office.RecordsManagement.PolicyFeatures.Expiration op="Change"/>
</PolicyDirtyBag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AB9058-9D2A-4894-8B2A-7E4E00FD4640}"/>
</file>

<file path=customXml/itemProps2.xml><?xml version="1.0" encoding="utf-8"?>
<ds:datastoreItem xmlns:ds="http://schemas.openxmlformats.org/officeDocument/2006/customXml" ds:itemID="{35B608E7-E414-4EFE-B373-3F9E4D2A4949}"/>
</file>

<file path=customXml/itemProps3.xml><?xml version="1.0" encoding="utf-8"?>
<ds:datastoreItem xmlns:ds="http://schemas.openxmlformats.org/officeDocument/2006/customXml" ds:itemID="{3B80C330-8F6E-48BA-9B45-12423547F210}"/>
</file>

<file path=customXml/itemProps4.xml><?xml version="1.0" encoding="utf-8"?>
<ds:datastoreItem xmlns:ds="http://schemas.openxmlformats.org/officeDocument/2006/customXml" ds:itemID="{594BEC10-AA5A-4380-BD75-1E35E37A8DD7}"/>
</file>

<file path=customXml/itemProps5.xml><?xml version="1.0" encoding="utf-8"?>
<ds:datastoreItem xmlns:ds="http://schemas.openxmlformats.org/officeDocument/2006/customXml" ds:itemID="{0A7AA3E1-22CB-41CB-B060-FA00778D08D1}"/>
</file>

<file path=customXml/itemProps6.xml><?xml version="1.0" encoding="utf-8"?>
<ds:datastoreItem xmlns:ds="http://schemas.openxmlformats.org/officeDocument/2006/customXml" ds:itemID="{B4E693A9-6A59-4E70-BA93-B45A992CFB8D}"/>
</file>

<file path=docProps/app.xml><?xml version="1.0" encoding="utf-8"?>
<Properties xmlns="http://schemas.openxmlformats.org/officeDocument/2006/extended-properties" xmlns:vt="http://schemas.openxmlformats.org/officeDocument/2006/docPropsVTypes">
  <Template>Helping Hands Template</Template>
  <TotalTime>341</TotalTime>
  <Words>512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Helping Hands Template</vt:lpstr>
      <vt:lpstr>Accompaniment</vt:lpstr>
      <vt:lpstr>Slide 2</vt:lpstr>
      <vt:lpstr>Context of Accompaniment</vt:lpstr>
      <vt:lpstr>Context of Accompaniment</vt:lpstr>
      <vt:lpstr>Context of Accompaniment</vt:lpstr>
      <vt:lpstr>Context of Accompaniment</vt:lpstr>
      <vt:lpstr>What is Accompaniment?</vt:lpstr>
      <vt:lpstr>God is a Sending God</vt:lpstr>
      <vt:lpstr>God is a Sending God</vt:lpstr>
      <vt:lpstr>Justification &amp; Sanctification</vt:lpstr>
      <vt:lpstr>Justification &amp; Sanctification</vt:lpstr>
      <vt:lpstr>Justification &amp; Sanctification</vt:lpstr>
      <vt:lpstr>Slide 13</vt:lpstr>
      <vt:lpstr>Accompaniment as Lens</vt:lpstr>
      <vt:lpstr>Accompaniment as Lens</vt:lpstr>
      <vt:lpstr>Implications: 3 Stories</vt:lpstr>
      <vt:lpstr>Impure Motives</vt:lpstr>
      <vt:lpstr>Impure Motives</vt:lpstr>
      <vt:lpstr>Impure Motives</vt:lpstr>
      <vt:lpstr>Impure Motives</vt:lpstr>
      <vt:lpstr>Implications: 1 in 3 Stories</vt:lpstr>
      <vt:lpstr>Change of Perception</vt:lpstr>
      <vt:lpstr>Change of Perception</vt:lpstr>
      <vt:lpstr>Summary</vt:lpstr>
      <vt:lpstr>Thank You</vt:lpstr>
    </vt:vector>
  </TitlesOfParts>
  <Company>Creative Minds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Accompaniment_ Presentation.pptx</dc:title>
  <cp:revision>28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_dlc_DocIdItemGuid">
    <vt:lpwstr>c90b8e7b-a876-4b2d-b05b-e5b86c63aa81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b8cf5103550044b6adff90de73dcc70d">
    <vt:lpwstr>Accompaniment|b6566827-47a5-4e3d-be89-02678cd49072</vt:lpwstr>
  </property>
  <property fmtid="{D5CDD505-2E9C-101B-9397-08002B2CF9AE}" pid="7" name="pff9ff76d6d04245968fbeacd7773757">
    <vt:lpwstr>English|2a561fb9-8cee-4c70-9ce6-5f63a2094213</vt:lpwstr>
  </property>
  <property fmtid="{D5CDD505-2E9C-101B-9397-08002B2CF9AE}" pid="8" name="p0eec0248d09446db2b674e7726de702">
    <vt:lpwstr>Mission|34ee18bb-8701-4875-b6e2-da1d311b72a7</vt:lpwstr>
  </property>
  <property fmtid="{D5CDD505-2E9C-101B-9397-08002B2CF9AE}" pid="9" name="Resource_x0020_Subcategory">
    <vt:lpwstr>79;#Accompaniment|b6566827-47a5-4e3d-be89-02678cd49072</vt:lpwstr>
  </property>
  <property fmtid="{D5CDD505-2E9C-101B-9397-08002B2CF9AE}" pid="10" name="dbcb669f85a94c79882e4591e49db382">
    <vt:lpwstr>Global Mission|24c7696a-937e-494c-88f8-95fd717c5232</vt:lpwstr>
  </property>
  <property fmtid="{D5CDD505-2E9C-101B-9397-08002B2CF9AE}" pid="11" name="f4e18a6ced514bde9eff9825603cfd24">
    <vt:lpwstr>Member|a0e929f6-0728-46ab-beb4-b4e20508ce60</vt:lpwstr>
  </property>
  <property fmtid="{D5CDD505-2E9C-101B-9397-08002B2CF9AE}" pid="12" name="Resource_x0020_Language">
    <vt:lpwstr>5;#English|2a561fb9-8cee-4c70-9ce6-5f63a2094213</vt:lpwstr>
  </property>
  <property fmtid="{D5CDD505-2E9C-101B-9397-08002B2CF9AE}" pid="13" name="TaxCatchAll">
    <vt:lpwstr>79;#Accompaniment|b6566827-47a5-4e3d-be89-02678cd49072;#78;#Global Mission|24c7696a-937e-494c-88f8-95fd717c5232;#40;#Mission|a042cb57-7a60-4d8f-8208-83fada79f36d;#5;#English|2a561fb9-8cee-4c70-9ce6-5f63a2094213;#36;# Society|2057669f-64a1-43c4-ad7a-79aa3f497b59;#18;#Congregation|4eb4e82e-3e3a-459a-8b43-b0bc3e3f7a61</vt:lpwstr>
  </property>
  <property fmtid="{D5CDD505-2E9C-101B-9397-08002B2CF9AE}" pid="14" name="Resource Category">
    <vt:lpwstr>78;#Global Mission|24c7696a-937e-494c-88f8-95fd717c5232</vt:lpwstr>
  </property>
  <property fmtid="{D5CDD505-2E9C-101B-9397-08002B2CF9AE}" pid="15" name="Resource Primary Audience">
    <vt:lpwstr>19;#Member|a0e929f6-0728-46ab-beb4-b4e20508ce60</vt:lpwstr>
  </property>
  <property fmtid="{D5CDD505-2E9C-101B-9397-08002B2CF9AE}" pid="17" name="Resource Interests">
    <vt:lpwstr>430;#Mission|34ee18bb-8701-4875-b6e2-da1d311b72a7</vt:lpwstr>
  </property>
  <property fmtid="{D5CDD505-2E9C-101B-9397-08002B2CF9AE}" pid="19" name="Resource Subcategory">
    <vt:lpwstr>79;#Accompaniment|b6566827-47a5-4e3d-be89-02678cd49072</vt:lpwstr>
  </property>
  <property fmtid="{D5CDD505-2E9C-101B-9397-08002B2CF9AE}" pid="20" name="Resource Language">
    <vt:lpwstr>5;#English|2a561fb9-8cee-4c70-9ce6-5f63a2094213</vt:lpwstr>
  </property>
  <property fmtid="{D5CDD505-2E9C-101B-9397-08002B2CF9AE}" pid="21" name="WorkflowChangePath">
    <vt:lpwstr>e3ef69b2-e679-4790-b439-7098d68d73eb,9;</vt:lpwstr>
  </property>
  <property fmtid="{D5CDD505-2E9C-101B-9397-08002B2CF9AE}" pid="22" name="Resource Title Metrics">
    <vt:lpwstr>1300</vt:lpwstr>
  </property>
  <property fmtid="{D5CDD505-2E9C-101B-9397-08002B2CF9AE}" pid="23" name="Metrics File with Extension">
    <vt:lpwstr>1300</vt:lpwstr>
  </property>
</Properties>
</file>