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84" r:id="rId6"/>
    <p:sldId id="258" r:id="rId7"/>
    <p:sldId id="261" r:id="rId8"/>
    <p:sldId id="262" r:id="rId9"/>
    <p:sldId id="263" r:id="rId10"/>
    <p:sldId id="265" r:id="rId11"/>
    <p:sldId id="269" r:id="rId12"/>
    <p:sldId id="285" r:id="rId13"/>
    <p:sldId id="266" r:id="rId14"/>
    <p:sldId id="271" r:id="rId15"/>
    <p:sldId id="273" r:id="rId16"/>
    <p:sldId id="282" r:id="rId17"/>
    <p:sldId id="283" r:id="rId18"/>
    <p:sldId id="289" r:id="rId19"/>
    <p:sldId id="286" r:id="rId20"/>
    <p:sldId id="277" r:id="rId21"/>
    <p:sldId id="281" r:id="rId22"/>
    <p:sldId id="287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32C"/>
    <a:srgbClr val="B66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>
        <p:guide orient="horz" pos="2160"/>
        <p:guide pos="23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0468" y="5713172"/>
            <a:ext cx="3985717" cy="696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" y="5857749"/>
            <a:ext cx="3383280" cy="44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46088" y="2670048"/>
            <a:ext cx="4096512" cy="3136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0047"/>
            <a:ext cx="4096512" cy="313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12" y="1521562"/>
            <a:ext cx="8302891" cy="877824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88" y="2523744"/>
            <a:ext cx="8280946" cy="348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" y="6225236"/>
            <a:ext cx="3383280" cy="442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086246"/>
            <a:ext cx="9144000" cy="0"/>
          </a:xfrm>
          <a:prstGeom prst="line">
            <a:avLst/>
          </a:prstGeom>
          <a:ln w="12700">
            <a:solidFill>
              <a:srgbClr val="B66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B6661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34290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08660" indent="-34290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34290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1862" indent="-28575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6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/>
          <a:stretch/>
        </p:blipFill>
        <p:spPr>
          <a:xfrm>
            <a:off x="0" y="1419151"/>
            <a:ext cx="9144000" cy="5979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0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 err="1"/>
              <a:t>Cifras</a:t>
            </a:r>
            <a:r>
              <a:rPr lang="en-US" sz="3600" b="1" dirty="0"/>
              <a:t> </a:t>
            </a:r>
            <a:r>
              <a:rPr lang="en-US" sz="3600" b="1" dirty="0" err="1"/>
              <a:t>actualizadas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000" b="1" dirty="0"/>
              <a:t>de la </a:t>
            </a:r>
            <a:r>
              <a:rPr lang="en-US" sz="3000" b="1" dirty="0" err="1"/>
              <a:t>Oficina</a:t>
            </a:r>
            <a:r>
              <a:rPr lang="en-US" sz="3000" b="1" dirty="0"/>
              <a:t> de </a:t>
            </a:r>
            <a:r>
              <a:rPr lang="en-US" sz="3000" b="1" dirty="0" err="1"/>
              <a:t>Aduanas</a:t>
            </a:r>
            <a:r>
              <a:rPr lang="en-US" sz="3000" b="1" dirty="0"/>
              <a:t> y </a:t>
            </a:r>
            <a:r>
              <a:rPr lang="en-US" sz="3000" b="1" dirty="0" err="1"/>
              <a:t>Protección</a:t>
            </a:r>
            <a:r>
              <a:rPr lang="en-US" sz="3000" b="1" dirty="0"/>
              <a:t> </a:t>
            </a:r>
            <a:r>
              <a:rPr lang="en-US" sz="3000" b="1" dirty="0" err="1"/>
              <a:t>Fronteriza</a:t>
            </a:r>
            <a:r>
              <a:rPr lang="en-US" sz="3000" b="1" dirty="0"/>
              <a:t> de </a:t>
            </a:r>
            <a:r>
              <a:rPr lang="en-US" sz="3000" b="1" dirty="0" err="1"/>
              <a:t>los</a:t>
            </a:r>
            <a:r>
              <a:rPr lang="en-US" sz="3000" b="1" dirty="0"/>
              <a:t> </a:t>
            </a:r>
            <a:r>
              <a:rPr lang="en-US" sz="3000" b="1" dirty="0" err="1"/>
              <a:t>Estados</a:t>
            </a:r>
            <a:r>
              <a:rPr lang="en-US" sz="3000" b="1" dirty="0"/>
              <a:t> </a:t>
            </a:r>
            <a:r>
              <a:rPr lang="en-US" sz="3000" b="1" dirty="0" err="1"/>
              <a:t>Unidos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2000" dirty="0" err="1"/>
              <a:t>Comparaciones</a:t>
            </a:r>
            <a:r>
              <a:rPr lang="en-US" sz="2000" dirty="0"/>
              <a:t> para el 1 de </a:t>
            </a:r>
            <a:r>
              <a:rPr lang="en-US" sz="2000" dirty="0" err="1"/>
              <a:t>octubre</a:t>
            </a:r>
            <a:r>
              <a:rPr lang="en-US" sz="2000" dirty="0"/>
              <a:t> al 30 de </a:t>
            </a:r>
            <a:r>
              <a:rPr lang="en-US" sz="2000" dirty="0" err="1"/>
              <a:t>septiembre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Total del </a:t>
            </a:r>
            <a:r>
              <a:rPr lang="en-US" sz="2000" dirty="0" err="1"/>
              <a:t>suroeste</a:t>
            </a:r>
            <a:r>
              <a:rPr lang="en-US" sz="2000" dirty="0"/>
              <a:t> de la </a:t>
            </a:r>
            <a:r>
              <a:rPr lang="en-US" sz="2000" dirty="0" err="1"/>
              <a:t>frontera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 err="1"/>
              <a:t>Niños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dirty="0" err="1"/>
              <a:t>Año</a:t>
            </a:r>
            <a:r>
              <a:rPr lang="en-US" sz="2000" dirty="0"/>
              <a:t> fiscal 2014		</a:t>
            </a:r>
            <a:r>
              <a:rPr lang="en-US" sz="2000" dirty="0" err="1"/>
              <a:t>Año</a:t>
            </a:r>
            <a:r>
              <a:rPr lang="en-US" sz="2000" dirty="0"/>
              <a:t> Fiscal 2015		 </a:t>
            </a:r>
            <a:r>
              <a:rPr lang="en-US" sz="2000" dirty="0" err="1"/>
              <a:t>Año</a:t>
            </a:r>
            <a:r>
              <a:rPr lang="en-US" sz="2000" dirty="0"/>
              <a:t> Fiscal 2016</a:t>
            </a:r>
          </a:p>
          <a:p>
            <a:pPr marL="0" indent="0" algn="ctr">
              <a:buNone/>
            </a:pPr>
            <a:r>
              <a:rPr lang="en-US" sz="2000" dirty="0"/>
              <a:t>  68,571			   39,970			   59,692	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 err="1"/>
              <a:t>Familias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dirty="0"/>
              <a:t>68,445			 39,838			</a:t>
            </a:r>
            <a:r>
              <a:rPr lang="en-US" dirty="0"/>
              <a:t> </a:t>
            </a:r>
            <a:r>
              <a:rPr lang="en-US" sz="2100" dirty="0"/>
              <a:t>77,674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83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8"/>
          <a:stretch/>
        </p:blipFill>
        <p:spPr>
          <a:xfrm>
            <a:off x="570446" y="2062886"/>
            <a:ext cx="5635725" cy="3964839"/>
          </a:xfrm>
        </p:spPr>
      </p:pic>
      <p:sp>
        <p:nvSpPr>
          <p:cNvPr id="5" name="TextBox 4"/>
          <p:cNvSpPr txBox="1"/>
          <p:nvPr/>
        </p:nvSpPr>
        <p:spPr>
          <a:xfrm>
            <a:off x="6367105" y="2923822"/>
            <a:ext cx="2615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Desde</a:t>
            </a:r>
            <a:r>
              <a:rPr lang="en-US" sz="1200" dirty="0"/>
              <a:t> el 1 de </a:t>
            </a:r>
            <a:r>
              <a:rPr lang="en-US" sz="1200" dirty="0" err="1"/>
              <a:t>enero</a:t>
            </a:r>
            <a:r>
              <a:rPr lang="en-US" sz="1200" dirty="0"/>
              <a:t>, </a:t>
            </a:r>
            <a:r>
              <a:rPr lang="en-US" sz="1200" dirty="0" err="1"/>
              <a:t>más</a:t>
            </a:r>
            <a:r>
              <a:rPr lang="en-US" sz="1200" dirty="0"/>
              <a:t> de 30,000 </a:t>
            </a:r>
            <a:r>
              <a:rPr lang="en-US" sz="1200" dirty="0" err="1"/>
              <a:t>menores</a:t>
            </a:r>
            <a:r>
              <a:rPr lang="en-US" sz="1200" dirty="0"/>
              <a:t> no </a:t>
            </a:r>
            <a:r>
              <a:rPr lang="en-US" sz="1200" dirty="0" err="1"/>
              <a:t>acompañados</a:t>
            </a:r>
            <a:r>
              <a:rPr lang="en-US" sz="1200" dirty="0"/>
              <a:t>/as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sido</a:t>
            </a:r>
            <a:r>
              <a:rPr lang="en-US" sz="1200" dirty="0"/>
              <a:t> </a:t>
            </a:r>
            <a:r>
              <a:rPr lang="en-US" sz="1200" dirty="0" err="1"/>
              <a:t>puestos</a:t>
            </a:r>
            <a:r>
              <a:rPr lang="en-US" sz="1200" dirty="0"/>
              <a:t> con </a:t>
            </a:r>
            <a:r>
              <a:rPr lang="en-US" sz="1200" dirty="0" err="1"/>
              <a:t>patrocinadores</a:t>
            </a:r>
            <a:r>
              <a:rPr lang="en-US" sz="1200" dirty="0"/>
              <a:t>, </a:t>
            </a:r>
            <a:r>
              <a:rPr lang="en-US" sz="1200" dirty="0" err="1"/>
              <a:t>usualmente</a:t>
            </a:r>
            <a:r>
              <a:rPr lang="en-US" sz="1200" dirty="0"/>
              <a:t> padres o </a:t>
            </a:r>
            <a:r>
              <a:rPr lang="en-US" sz="1200" dirty="0" err="1"/>
              <a:t>familiares</a:t>
            </a:r>
            <a:r>
              <a:rPr lang="en-US" sz="1200" dirty="0"/>
              <a:t>. </a:t>
            </a:r>
            <a:r>
              <a:rPr lang="en-US" sz="1200" dirty="0" err="1"/>
              <a:t>Aquéllos</a:t>
            </a:r>
            <a:r>
              <a:rPr lang="en-US" sz="1200" dirty="0"/>
              <a:t> </a:t>
            </a:r>
            <a:r>
              <a:rPr lang="en-US" sz="1200" dirty="0" err="1"/>
              <a:t>permanecen</a:t>
            </a:r>
            <a:r>
              <a:rPr lang="en-US" sz="1200" dirty="0"/>
              <a:t> con </a:t>
            </a:r>
            <a:r>
              <a:rPr lang="en-US" sz="1200" dirty="0" err="1"/>
              <a:t>éstos</a:t>
            </a:r>
            <a:r>
              <a:rPr lang="en-US" sz="1200" dirty="0"/>
              <a:t> </a:t>
            </a:r>
            <a:r>
              <a:rPr lang="en-US" sz="1200" dirty="0" err="1"/>
              <a:t>mientras</a:t>
            </a:r>
            <a:r>
              <a:rPr lang="en-US" sz="1200" dirty="0"/>
              <a:t> </a:t>
            </a:r>
            <a:r>
              <a:rPr lang="en-US" sz="1200" dirty="0" err="1"/>
              <a:t>sus</a:t>
            </a:r>
            <a:r>
              <a:rPr lang="en-US" sz="1200" dirty="0"/>
              <a:t> </a:t>
            </a:r>
            <a:r>
              <a:rPr lang="en-US" sz="1200" dirty="0" err="1"/>
              <a:t>casos</a:t>
            </a:r>
            <a:r>
              <a:rPr lang="en-US" sz="1200" dirty="0"/>
              <a:t> son </a:t>
            </a:r>
            <a:r>
              <a:rPr lang="en-US" sz="1200" dirty="0" err="1"/>
              <a:t>procesados</a:t>
            </a:r>
            <a:r>
              <a:rPr lang="en-US" sz="1200" dirty="0"/>
              <a:t>. La </a:t>
            </a:r>
            <a:r>
              <a:rPr lang="en-US" sz="1200" dirty="0" err="1"/>
              <a:t>mayoría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se </a:t>
            </a:r>
            <a:r>
              <a:rPr lang="en-US" sz="1200" dirty="0" err="1"/>
              <a:t>encuentran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aquellos</a:t>
            </a:r>
            <a:r>
              <a:rPr lang="en-US" sz="1200" dirty="0"/>
              <a:t> </a:t>
            </a:r>
            <a:r>
              <a:rPr lang="en-US" sz="1200" dirty="0" err="1"/>
              <a:t>estados</a:t>
            </a:r>
            <a:r>
              <a:rPr lang="en-US" sz="1200" dirty="0"/>
              <a:t> </a:t>
            </a:r>
            <a:r>
              <a:rPr lang="en-US" sz="1200" dirty="0" err="1"/>
              <a:t>donde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inmigrantes</a:t>
            </a:r>
            <a:r>
              <a:rPr lang="en-US" sz="1200" dirty="0"/>
              <a:t> se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establecido</a:t>
            </a:r>
            <a:r>
              <a:rPr lang="en-US" sz="1200" dirty="0"/>
              <a:t> </a:t>
            </a:r>
            <a:r>
              <a:rPr lang="en-US" sz="1200" dirty="0" err="1"/>
              <a:t>tradicionalmente</a:t>
            </a:r>
            <a:r>
              <a:rPr lang="en-US" sz="1200" dirty="0"/>
              <a:t>, </a:t>
            </a:r>
            <a:r>
              <a:rPr lang="en-US" sz="1200" dirty="0" err="1"/>
              <a:t>como</a:t>
            </a:r>
            <a:r>
              <a:rPr lang="en-US" sz="1200" dirty="0"/>
              <a:t> Texas, New York, California y Florida. </a:t>
            </a:r>
            <a:r>
              <a:rPr lang="en-US" sz="1200" dirty="0" err="1"/>
              <a:t>Muchos</a:t>
            </a:r>
            <a:r>
              <a:rPr lang="en-US" sz="1200" dirty="0"/>
              <a:t> de </a:t>
            </a:r>
            <a:r>
              <a:rPr lang="en-US" sz="1200" dirty="0" err="1"/>
              <a:t>ellos</a:t>
            </a:r>
            <a:r>
              <a:rPr lang="en-US" sz="1200" dirty="0"/>
              <a:t> </a:t>
            </a:r>
            <a:r>
              <a:rPr lang="en-US" sz="1200" dirty="0" err="1"/>
              <a:t>también</a:t>
            </a:r>
            <a:r>
              <a:rPr lang="en-US" sz="1200" dirty="0"/>
              <a:t>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sido</a:t>
            </a:r>
            <a:r>
              <a:rPr lang="en-US" sz="1200" dirty="0"/>
              <a:t> </a:t>
            </a:r>
            <a:r>
              <a:rPr lang="en-US" sz="1200" dirty="0" err="1"/>
              <a:t>enviados</a:t>
            </a:r>
            <a:r>
              <a:rPr lang="en-US" sz="1200" dirty="0"/>
              <a:t> a Maryland, Virginia, Georgia y Louisiana.</a:t>
            </a:r>
          </a:p>
        </p:txBody>
      </p:sp>
    </p:spTree>
    <p:extLst>
      <p:ext uri="{BB962C8B-B14F-4D97-AF65-F5344CB8AC3E}">
        <p14:creationId xmlns:p14="http://schemas.microsoft.com/office/powerpoint/2010/main" val="22859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Compromisos</a:t>
            </a:r>
            <a:r>
              <a:rPr lang="en-US" dirty="0"/>
              <a:t> de AMMPARO</a:t>
            </a:r>
            <a:br>
              <a:rPr lang="en-US" dirty="0"/>
            </a:br>
            <a:r>
              <a:rPr lang="en-US" sz="2700" dirty="0"/>
              <a:t>Dios </a:t>
            </a:r>
            <a:r>
              <a:rPr lang="en-US" sz="2700" dirty="0" err="1"/>
              <a:t>es</a:t>
            </a:r>
            <a:r>
              <a:rPr lang="en-US" sz="2700" dirty="0"/>
              <a:t> </a:t>
            </a:r>
            <a:r>
              <a:rPr lang="en-US" sz="2700" dirty="0" err="1"/>
              <a:t>nuestro</a:t>
            </a:r>
            <a:r>
              <a:rPr lang="en-US" sz="2700" dirty="0"/>
              <a:t> </a:t>
            </a:r>
            <a:r>
              <a:rPr lang="en-US" sz="2700" dirty="0" err="1"/>
              <a:t>amparo</a:t>
            </a:r>
            <a:r>
              <a:rPr lang="en-US" sz="2700" dirty="0"/>
              <a:t> y </a:t>
            </a:r>
            <a:r>
              <a:rPr lang="en-US" sz="2700" dirty="0" err="1"/>
              <a:t>fortaleza</a:t>
            </a:r>
            <a:r>
              <a:rPr lang="en-US" sz="2700" dirty="0"/>
              <a:t>, </a:t>
            </a:r>
            <a:r>
              <a:rPr lang="en-US" sz="2700" dirty="0" err="1"/>
              <a:t>nuestro</a:t>
            </a:r>
            <a:r>
              <a:rPr lang="en-US" sz="2700" dirty="0"/>
              <a:t> pronto </a:t>
            </a:r>
            <a:r>
              <a:rPr lang="en-US" sz="2700" dirty="0" err="1"/>
              <a:t>auxilio</a:t>
            </a:r>
            <a:r>
              <a:rPr lang="en-US" sz="2700" dirty="0"/>
              <a:t> </a:t>
            </a: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tiempo</a:t>
            </a:r>
            <a:r>
              <a:rPr lang="en-US" sz="2700" dirty="0"/>
              <a:t> de </a:t>
            </a:r>
            <a:r>
              <a:rPr lang="en-US" sz="2700" dirty="0" err="1"/>
              <a:t>tribulación</a:t>
            </a:r>
            <a:endParaRPr lang="es-CL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922422"/>
            <a:ext cx="8280946" cy="302483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/>
              <a:t> </a:t>
            </a:r>
            <a:endParaRPr lang="es-CL" dirty="0"/>
          </a:p>
          <a:p>
            <a:pPr lvl="0"/>
            <a:r>
              <a:rPr lang="en-US" sz="2300" dirty="0" err="1"/>
              <a:t>Mantendremos</a:t>
            </a:r>
            <a:r>
              <a:rPr lang="en-US" sz="2300" dirty="0"/>
              <a:t> y </a:t>
            </a:r>
            <a:r>
              <a:rPr lang="en-US" sz="2300" dirty="0" err="1"/>
              <a:t>garantizaremos</a:t>
            </a:r>
            <a:r>
              <a:rPr lang="en-US" sz="2300" dirty="0"/>
              <a:t> </a:t>
            </a:r>
            <a:r>
              <a:rPr lang="en-US" sz="2300" dirty="0" err="1"/>
              <a:t>los</a:t>
            </a:r>
            <a:r>
              <a:rPr lang="en-US" sz="2300" dirty="0"/>
              <a:t> derechos </a:t>
            </a:r>
            <a:r>
              <a:rPr lang="en-US" sz="2300" dirty="0" err="1"/>
              <a:t>humanos</a:t>
            </a:r>
            <a:r>
              <a:rPr lang="en-US" sz="2300" dirty="0"/>
              <a:t> </a:t>
            </a:r>
            <a:r>
              <a:rPr lang="en-US" sz="2300" dirty="0" err="1"/>
              <a:t>básicos</a:t>
            </a:r>
            <a:r>
              <a:rPr lang="en-US" sz="2300" dirty="0"/>
              <a:t> y la </a:t>
            </a:r>
            <a:r>
              <a:rPr lang="en-US" sz="2300" dirty="0" err="1"/>
              <a:t>seguridad</a:t>
            </a:r>
            <a:r>
              <a:rPr lang="en-US" sz="2300" dirty="0"/>
              <a:t> de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niños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y </a:t>
            </a:r>
            <a:r>
              <a:rPr lang="en-US" sz="2300" dirty="0" err="1"/>
              <a:t>sus</a:t>
            </a:r>
            <a:r>
              <a:rPr lang="en-US" sz="2300" dirty="0"/>
              <a:t> </a:t>
            </a:r>
            <a:r>
              <a:rPr lang="en-US" sz="2300" dirty="0" err="1"/>
              <a:t>familias</a:t>
            </a:r>
            <a:r>
              <a:rPr lang="en-US" sz="2300" dirty="0"/>
              <a:t>,</a:t>
            </a:r>
            <a:endParaRPr lang="es-CL" sz="2300" dirty="0"/>
          </a:p>
          <a:p>
            <a:pPr lvl="0"/>
            <a:r>
              <a:rPr lang="en-US" sz="2300" dirty="0" err="1"/>
              <a:t>Abordaremos</a:t>
            </a:r>
            <a:r>
              <a:rPr lang="en-US" sz="2300" dirty="0"/>
              <a:t> las </a:t>
            </a:r>
            <a:r>
              <a:rPr lang="en-US" sz="2300" dirty="0" err="1"/>
              <a:t>causas</a:t>
            </a:r>
            <a:r>
              <a:rPr lang="en-US" sz="2300" dirty="0"/>
              <a:t> </a:t>
            </a:r>
            <a:r>
              <a:rPr lang="en-US" sz="2300" dirty="0" err="1"/>
              <a:t>principales</a:t>
            </a:r>
            <a:r>
              <a:rPr lang="en-US" sz="2300" dirty="0"/>
              <a:t> de la </a:t>
            </a:r>
            <a:r>
              <a:rPr lang="en-US" sz="2300" dirty="0" err="1"/>
              <a:t>migración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el </a:t>
            </a:r>
            <a:r>
              <a:rPr lang="en-US" sz="2300" dirty="0" err="1"/>
              <a:t>triángulo</a:t>
            </a:r>
            <a:r>
              <a:rPr lang="en-US" sz="2300" dirty="0"/>
              <a:t> </a:t>
            </a:r>
            <a:r>
              <a:rPr lang="en-US" sz="2300" dirty="0" err="1"/>
              <a:t>norte</a:t>
            </a:r>
            <a:r>
              <a:rPr lang="en-US" sz="2300" dirty="0"/>
              <a:t> de </a:t>
            </a:r>
            <a:r>
              <a:rPr lang="en-US" sz="2300" dirty="0" err="1"/>
              <a:t>Centroamérica</a:t>
            </a:r>
            <a:r>
              <a:rPr lang="en-US" sz="2300" dirty="0"/>
              <a:t> y México y el </a:t>
            </a:r>
            <a:r>
              <a:rPr lang="en-US" sz="2300" dirty="0" err="1"/>
              <a:t>trato</a:t>
            </a:r>
            <a:r>
              <a:rPr lang="en-US" sz="2300" dirty="0"/>
              <a:t> de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</a:t>
            </a:r>
            <a:r>
              <a:rPr lang="en-US" sz="2300" dirty="0" err="1"/>
              <a:t>tránsito</a:t>
            </a:r>
            <a:r>
              <a:rPr lang="en-US" sz="2300" dirty="0"/>
              <a:t>, </a:t>
            </a:r>
            <a:endParaRPr lang="es-CL" sz="2300" dirty="0"/>
          </a:p>
          <a:p>
            <a:pPr lvl="0"/>
            <a:r>
              <a:rPr lang="en-US" sz="2300" dirty="0" err="1"/>
              <a:t>Trabajaremos</a:t>
            </a:r>
            <a:r>
              <a:rPr lang="en-US" sz="2300" dirty="0"/>
              <a:t> para que las </a:t>
            </a:r>
            <a:r>
              <a:rPr lang="en-US" sz="2300" dirty="0" err="1"/>
              <a:t>políticas</a:t>
            </a:r>
            <a:r>
              <a:rPr lang="en-US" sz="2300" dirty="0"/>
              <a:t> que </a:t>
            </a:r>
            <a:r>
              <a:rPr lang="en-US" sz="2300" dirty="0" err="1"/>
              <a:t>afectan</a:t>
            </a:r>
            <a:r>
              <a:rPr lang="en-US" sz="2300" dirty="0"/>
              <a:t> a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</a:t>
            </a:r>
            <a:r>
              <a:rPr lang="en-US" sz="2300" dirty="0" err="1"/>
              <a:t>fuera</a:t>
            </a:r>
            <a:r>
              <a:rPr lang="en-US" sz="2300" dirty="0"/>
              <a:t> y </a:t>
            </a:r>
            <a:r>
              <a:rPr lang="en-US" sz="2300" dirty="0" err="1"/>
              <a:t>dentro</a:t>
            </a:r>
            <a:r>
              <a:rPr lang="en-US" sz="2300" dirty="0"/>
              <a:t> de EE.UU </a:t>
            </a:r>
            <a:r>
              <a:rPr lang="en-US" sz="2300" dirty="0" err="1"/>
              <a:t>sean</a:t>
            </a:r>
            <a:r>
              <a:rPr lang="en-US" sz="2300" dirty="0"/>
              <a:t> </a:t>
            </a:r>
            <a:r>
              <a:rPr lang="en-US" sz="2300" dirty="0" err="1"/>
              <a:t>justas</a:t>
            </a:r>
            <a:r>
              <a:rPr lang="en-US" sz="2300" dirty="0"/>
              <a:t> y </a:t>
            </a:r>
            <a:r>
              <a:rPr lang="en-US" sz="2300" dirty="0" err="1"/>
              <a:t>humanas</a:t>
            </a:r>
            <a:r>
              <a:rPr lang="en-US" sz="2300" dirty="0"/>
              <a:t> y</a:t>
            </a:r>
            <a:endParaRPr lang="es-CL" sz="2300" dirty="0"/>
          </a:p>
          <a:p>
            <a:pPr lvl="0"/>
            <a:r>
              <a:rPr lang="en-US" sz="2300" dirty="0" err="1"/>
              <a:t>Participaremos</a:t>
            </a:r>
            <a:r>
              <a:rPr lang="en-US" sz="2300" dirty="0"/>
              <a:t> </a:t>
            </a:r>
            <a:r>
              <a:rPr lang="en-US" sz="2300" dirty="0" err="1"/>
              <a:t>como</a:t>
            </a:r>
            <a:r>
              <a:rPr lang="en-US" sz="2300" dirty="0"/>
              <a:t> el </a:t>
            </a:r>
            <a:r>
              <a:rPr lang="en-US" sz="2300" dirty="0" err="1"/>
              <a:t>cuerpo</a:t>
            </a:r>
            <a:r>
              <a:rPr lang="en-US" sz="2300" dirty="0"/>
              <a:t> de la </a:t>
            </a:r>
            <a:r>
              <a:rPr lang="en-US" sz="2300" dirty="0" err="1"/>
              <a:t>iglesia</a:t>
            </a:r>
            <a:r>
              <a:rPr lang="en-US" sz="2300" dirty="0"/>
              <a:t>, con </a:t>
            </a:r>
            <a:r>
              <a:rPr lang="en-US" sz="2300" dirty="0" err="1"/>
              <a:t>todos</a:t>
            </a:r>
            <a:r>
              <a:rPr lang="en-US" sz="2300" dirty="0"/>
              <a:t> </a:t>
            </a:r>
            <a:r>
              <a:rPr lang="en-US" sz="2300" dirty="0" err="1"/>
              <a:t>sus</a:t>
            </a:r>
            <a:r>
              <a:rPr lang="en-US" sz="2300" dirty="0"/>
              <a:t> </a:t>
            </a:r>
            <a:r>
              <a:rPr lang="en-US" sz="2300" dirty="0" err="1"/>
              <a:t>compañeros</a:t>
            </a:r>
            <a:r>
              <a:rPr lang="en-US" sz="2300" dirty="0"/>
              <a:t>, </a:t>
            </a:r>
            <a:r>
              <a:rPr lang="en-US" sz="2300" dirty="0" err="1"/>
              <a:t>afiliados</a:t>
            </a:r>
            <a:r>
              <a:rPr lang="en-US" sz="2300" dirty="0"/>
              <a:t> y </a:t>
            </a:r>
            <a:r>
              <a:rPr lang="en-US" sz="2300" dirty="0" err="1"/>
              <a:t>socios</a:t>
            </a:r>
            <a:r>
              <a:rPr lang="en-US" sz="2300" dirty="0"/>
              <a:t>, </a:t>
            </a:r>
            <a:r>
              <a:rPr lang="en-US" sz="2300" dirty="0" err="1"/>
              <a:t>en</a:t>
            </a:r>
            <a:r>
              <a:rPr lang="en-US" sz="2300" dirty="0"/>
              <a:t> la </a:t>
            </a:r>
            <a:r>
              <a:rPr lang="en-US" sz="2300" dirty="0" err="1"/>
              <a:t>respuesta</a:t>
            </a:r>
            <a:r>
              <a:rPr lang="en-US" sz="2300" dirty="0"/>
              <a:t> a la </a:t>
            </a:r>
            <a:r>
              <a:rPr lang="en-US" sz="2300" dirty="0" err="1"/>
              <a:t>situación</a:t>
            </a:r>
            <a:r>
              <a:rPr lang="en-US" sz="2300" dirty="0"/>
              <a:t> </a:t>
            </a:r>
            <a:r>
              <a:rPr lang="en-US" sz="2300" dirty="0" err="1"/>
              <a:t>migratoria</a:t>
            </a:r>
            <a:r>
              <a:rPr lang="en-US" sz="2300" dirty="0"/>
              <a:t> </a:t>
            </a:r>
            <a:r>
              <a:rPr lang="en-US" sz="2300" dirty="0" err="1"/>
              <a:t>como</a:t>
            </a:r>
            <a:r>
              <a:rPr lang="en-US" sz="2300" dirty="0"/>
              <a:t> un </a:t>
            </a:r>
            <a:r>
              <a:rPr lang="en-US" sz="2300" dirty="0" err="1"/>
              <a:t>entero</a:t>
            </a:r>
            <a:r>
              <a:rPr lang="en-US" sz="2300" dirty="0"/>
              <a:t> </a:t>
            </a:r>
            <a:r>
              <a:rPr lang="en-US" sz="2300" dirty="0" err="1"/>
              <a:t>concepto</a:t>
            </a:r>
            <a:r>
              <a:rPr lang="en-US" sz="2300" dirty="0"/>
              <a:t>, e </a:t>
            </a:r>
            <a:r>
              <a:rPr lang="en-US" sz="2300" dirty="0" err="1"/>
              <a:t>incidiremos</a:t>
            </a:r>
            <a:r>
              <a:rPr lang="en-US" sz="2300" dirty="0"/>
              <a:t> </a:t>
            </a:r>
            <a:r>
              <a:rPr lang="en-US" sz="2300" dirty="0" err="1"/>
              <a:t>por</a:t>
            </a:r>
            <a:r>
              <a:rPr lang="en-US" sz="2300" dirty="0"/>
              <a:t>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niños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y </a:t>
            </a:r>
            <a:r>
              <a:rPr lang="en-US" sz="2300" dirty="0" err="1"/>
              <a:t>sus</a:t>
            </a:r>
            <a:r>
              <a:rPr lang="en-US" sz="2300" dirty="0"/>
              <a:t> </a:t>
            </a:r>
            <a:r>
              <a:rPr lang="en-US" sz="2300" dirty="0" err="1"/>
              <a:t>familias</a:t>
            </a:r>
            <a:r>
              <a:rPr lang="en-US" sz="2300" dirty="0"/>
              <a:t>.</a:t>
            </a:r>
            <a:endParaRPr lang="es-CL" sz="2300" dirty="0"/>
          </a:p>
          <a:p>
            <a:pPr marL="68580" indent="0">
              <a:buNone/>
            </a:pPr>
            <a:endParaRPr lang="es-CL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446088" y="2838298"/>
            <a:ext cx="51061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 de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iglesia</a:t>
            </a:r>
            <a:r>
              <a:rPr lang="en-US" dirty="0"/>
              <a:t>, </a:t>
            </a:r>
            <a:r>
              <a:rPr lang="en-US" dirty="0" err="1"/>
              <a:t>nosotros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281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088" y="1625803"/>
            <a:ext cx="8280946" cy="41970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A fin de </a:t>
            </a:r>
            <a:r>
              <a:rPr lang="en-US" dirty="0" err="1"/>
              <a:t>cumplir</a:t>
            </a:r>
            <a:r>
              <a:rPr lang="en-US" dirty="0"/>
              <a:t> con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compromisos</a:t>
            </a:r>
            <a:r>
              <a:rPr lang="en-US" dirty="0"/>
              <a:t>, la ELCA </a:t>
            </a:r>
            <a:r>
              <a:rPr lang="en-US" dirty="0" err="1"/>
              <a:t>trabajará</a:t>
            </a:r>
            <a:r>
              <a:rPr lang="en-US" dirty="0"/>
              <a:t> </a:t>
            </a:r>
            <a:r>
              <a:rPr lang="en-US" dirty="0" err="1"/>
              <a:t>decididamente</a:t>
            </a:r>
            <a:r>
              <a:rPr lang="en-US" dirty="0"/>
              <a:t> con </a:t>
            </a:r>
            <a:r>
              <a:rPr lang="en-US" dirty="0" err="1"/>
              <a:t>compañeras</a:t>
            </a:r>
            <a:r>
              <a:rPr lang="en-US" dirty="0"/>
              <a:t> y </a:t>
            </a:r>
            <a:r>
              <a:rPr lang="en-US" dirty="0" err="1"/>
              <a:t>socios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para el </a:t>
            </a:r>
            <a:r>
              <a:rPr lang="en-US" dirty="0" err="1"/>
              <a:t>ministerio</a:t>
            </a:r>
            <a:r>
              <a:rPr lang="en-US" dirty="0"/>
              <a:t> con: </a:t>
            </a:r>
          </a:p>
          <a:p>
            <a:pPr marL="6858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origen</a:t>
            </a:r>
            <a:r>
              <a:rPr lang="en-US" dirty="0"/>
              <a:t>: ILS, El Salvador, ICLH, CASM y LWF/WS, Honduras, ILAG y LWF/WS, Guatemala </a:t>
            </a:r>
          </a:p>
          <a:p>
            <a:pPr marL="460375" indent="-460375">
              <a:buFont typeface="+mj-lt"/>
              <a:buAutoNum type="arabicPeriod"/>
            </a:pP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tránsito</a:t>
            </a:r>
            <a:r>
              <a:rPr lang="en-US" dirty="0"/>
              <a:t>: ILM, AMEXTRA, México </a:t>
            </a:r>
          </a:p>
          <a:p>
            <a:pPr marL="460375" indent="-460375">
              <a:buFont typeface="+mj-lt"/>
              <a:buAutoNum type="arabicPeriod"/>
            </a:pP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EE.UU.: LIRS, </a:t>
            </a:r>
            <a:r>
              <a:rPr lang="en-US" dirty="0" err="1"/>
              <a:t>organizaciones</a:t>
            </a:r>
            <a:r>
              <a:rPr lang="en-US" dirty="0"/>
              <a:t> de LSS, CWS, </a:t>
            </a:r>
          </a:p>
        </p:txBody>
      </p:sp>
    </p:spTree>
    <p:extLst>
      <p:ext uri="{BB962C8B-B14F-4D97-AF65-F5344CB8AC3E}">
        <p14:creationId xmlns:p14="http://schemas.microsoft.com/office/powerpoint/2010/main" val="737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Principios</a:t>
            </a:r>
            <a:r>
              <a:rPr lang="en-US" sz="3200" dirty="0"/>
              <a:t> </a:t>
            </a:r>
            <a:r>
              <a:rPr lang="en-US" sz="3200" dirty="0" err="1"/>
              <a:t>guía</a:t>
            </a:r>
            <a:r>
              <a:rPr lang="en-US" sz="3200" dirty="0"/>
              <a:t> </a:t>
            </a:r>
            <a:r>
              <a:rPr lang="en-US" sz="3200" dirty="0" err="1"/>
              <a:t>independientes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Acompañamiento</a:t>
            </a:r>
            <a:r>
              <a:rPr lang="en-US" dirty="0"/>
              <a:t>- </a:t>
            </a:r>
            <a:r>
              <a:rPr lang="en-US" dirty="0" err="1"/>
              <a:t>Proyectos</a:t>
            </a:r>
            <a:r>
              <a:rPr lang="en-US" dirty="0"/>
              <a:t>, </a:t>
            </a:r>
            <a:r>
              <a:rPr lang="en-US" dirty="0" err="1"/>
              <a:t>visitas</a:t>
            </a:r>
            <a:r>
              <a:rPr lang="en-US" dirty="0"/>
              <a:t> de </a:t>
            </a:r>
            <a:r>
              <a:rPr lang="en-US" dirty="0" err="1"/>
              <a:t>inmersión</a:t>
            </a:r>
            <a:endParaRPr lang="en-US" dirty="0"/>
          </a:p>
          <a:p>
            <a:r>
              <a:rPr lang="en-US" dirty="0" err="1"/>
              <a:t>Creación</a:t>
            </a:r>
            <a:r>
              <a:rPr lang="en-US" dirty="0"/>
              <a:t> de </a:t>
            </a:r>
            <a:r>
              <a:rPr lang="en-US" dirty="0" err="1"/>
              <a:t>concientización-oportunidades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, </a:t>
            </a:r>
            <a:r>
              <a:rPr lang="en-US" dirty="0" err="1"/>
              <a:t>comunicación</a:t>
            </a:r>
            <a:endParaRPr lang="en-US" dirty="0"/>
          </a:p>
          <a:p>
            <a:r>
              <a:rPr lang="en-US" dirty="0" err="1"/>
              <a:t>Incidencia</a:t>
            </a:r>
            <a:r>
              <a:rPr lang="en-US" dirty="0"/>
              <a:t> – Alaide Vilchis Ibarra, SPPO’s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81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AMMPARO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Protección</a:t>
            </a:r>
            <a:endParaRPr lang="en-US" dirty="0"/>
          </a:p>
          <a:p>
            <a:r>
              <a:rPr lang="en-US" dirty="0" err="1"/>
              <a:t>Incidencia</a:t>
            </a:r>
            <a:endParaRPr lang="en-US" dirty="0"/>
          </a:p>
          <a:p>
            <a:r>
              <a:rPr lang="en-US" dirty="0" err="1"/>
              <a:t>Representación</a:t>
            </a:r>
            <a:endParaRPr lang="en-US" dirty="0"/>
          </a:p>
          <a:p>
            <a:r>
              <a:rPr lang="en-US"/>
              <a:t>Oportunidades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91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Ángel</a:t>
            </a:r>
            <a:r>
              <a:rPr lang="en-US" dirty="0"/>
              <a:t> de la </a:t>
            </a:r>
            <a:r>
              <a:rPr lang="en-US" dirty="0" err="1"/>
              <a:t>Guarda</a:t>
            </a:r>
            <a:r>
              <a:rPr lang="en-US" dirty="0"/>
              <a:t> de ELCA para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Migrantes</a:t>
            </a:r>
            <a:r>
              <a:rPr lang="en-US" dirty="0"/>
              <a:t> no </a:t>
            </a:r>
            <a:r>
              <a:rPr lang="en-US" dirty="0" err="1"/>
              <a:t>Acompañados</a:t>
            </a:r>
            <a:r>
              <a:rPr lang="en-US" dirty="0"/>
              <a:t>/as</a:t>
            </a:r>
            <a:br>
              <a:rPr lang="es-CL" dirty="0"/>
            </a:b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3429000"/>
            <a:ext cx="8280946" cy="2033625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3000" dirty="0"/>
              <a:t>Este </a:t>
            </a:r>
            <a:r>
              <a:rPr lang="en-US" sz="3000" dirty="0" err="1"/>
              <a:t>programa</a:t>
            </a:r>
            <a:r>
              <a:rPr lang="en-US" sz="3000" dirty="0"/>
              <a:t> </a:t>
            </a:r>
            <a:r>
              <a:rPr lang="en-US" sz="3000" dirty="0" err="1"/>
              <a:t>brinda</a:t>
            </a:r>
            <a:r>
              <a:rPr lang="en-US" sz="3000" dirty="0"/>
              <a:t> </a:t>
            </a:r>
            <a:r>
              <a:rPr lang="en-US" sz="3000" dirty="0" err="1"/>
              <a:t>acompañamiento</a:t>
            </a:r>
            <a:r>
              <a:rPr lang="en-US" sz="3000" dirty="0"/>
              <a:t> </a:t>
            </a:r>
            <a:r>
              <a:rPr lang="en-US" sz="3000" dirty="0" err="1"/>
              <a:t>espiritual</a:t>
            </a:r>
            <a:r>
              <a:rPr lang="en-US" sz="3000" dirty="0"/>
              <a:t> y </a:t>
            </a:r>
            <a:r>
              <a:rPr lang="en-US" sz="3000" dirty="0" err="1"/>
              <a:t>físico</a:t>
            </a:r>
            <a:r>
              <a:rPr lang="en-US" sz="3000" dirty="0"/>
              <a:t> a </a:t>
            </a:r>
            <a:r>
              <a:rPr lang="en-US" sz="3000" dirty="0" err="1"/>
              <a:t>niños</a:t>
            </a:r>
            <a:r>
              <a:rPr lang="en-US" sz="3000" dirty="0"/>
              <a:t> no </a:t>
            </a:r>
            <a:r>
              <a:rPr lang="en-US" sz="3000" dirty="0" err="1"/>
              <a:t>acompañados</a:t>
            </a:r>
            <a:r>
              <a:rPr lang="en-US" sz="3000" dirty="0"/>
              <a:t>/as y </a:t>
            </a:r>
            <a:r>
              <a:rPr lang="en-US" sz="3000" dirty="0" err="1"/>
              <a:t>familias</a:t>
            </a:r>
            <a:r>
              <a:rPr lang="en-US" sz="3000" dirty="0"/>
              <a:t> </a:t>
            </a:r>
            <a:r>
              <a:rPr lang="en-US" sz="3000" dirty="0" err="1"/>
              <a:t>migrantes</a:t>
            </a:r>
            <a:r>
              <a:rPr lang="en-US" sz="3000" dirty="0"/>
              <a:t> a lo largo del </a:t>
            </a:r>
            <a:r>
              <a:rPr lang="en-US" sz="3000" dirty="0" err="1"/>
              <a:t>proceso</a:t>
            </a:r>
            <a:r>
              <a:rPr lang="en-US" sz="3000" dirty="0"/>
              <a:t> judicial de </a:t>
            </a:r>
            <a:r>
              <a:rPr lang="en-US" sz="3000" dirty="0" err="1"/>
              <a:t>inmigración</a:t>
            </a:r>
            <a:r>
              <a:rPr lang="en-US" sz="3000" dirty="0"/>
              <a:t>. </a:t>
            </a:r>
            <a:endParaRPr lang="es-CL" sz="3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00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/>
              <a:t>Acompañamiento</a:t>
            </a:r>
            <a:r>
              <a:rPr lang="en-US" b="1" dirty="0"/>
              <a:t> </a:t>
            </a:r>
            <a:r>
              <a:rPr lang="en-US" b="1" dirty="0" err="1"/>
              <a:t>espiritual</a:t>
            </a:r>
            <a:r>
              <a:rPr lang="en-US" dirty="0"/>
              <a:t> – Dar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y </a:t>
            </a:r>
            <a:r>
              <a:rPr lang="en-US" dirty="0" err="1"/>
              <a:t>orar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audiencias</a:t>
            </a:r>
            <a:r>
              <a:rPr lang="en-US" dirty="0"/>
              <a:t> </a:t>
            </a:r>
            <a:r>
              <a:rPr lang="en-US" dirty="0" err="1"/>
              <a:t>judiciales</a:t>
            </a:r>
            <a:endParaRPr lang="es-CL" dirty="0"/>
          </a:p>
          <a:p>
            <a:r>
              <a:rPr lang="en-US" b="1" dirty="0" err="1"/>
              <a:t>Acompañamiento</a:t>
            </a:r>
            <a:r>
              <a:rPr lang="en-US" b="1" dirty="0"/>
              <a:t> </a:t>
            </a:r>
            <a:r>
              <a:rPr lang="en-US" b="1" dirty="0" err="1"/>
              <a:t>físico</a:t>
            </a:r>
            <a:r>
              <a:rPr lang="en-US" dirty="0"/>
              <a:t> –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señal</a:t>
            </a:r>
            <a:r>
              <a:rPr lang="en-US" dirty="0"/>
              <a:t> visible de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corte</a:t>
            </a:r>
            <a:r>
              <a:rPr lang="en-US" dirty="0"/>
              <a:t> de </a:t>
            </a:r>
            <a:r>
              <a:rPr lang="en-US" dirty="0" err="1"/>
              <a:t>inmigración</a:t>
            </a:r>
            <a:r>
              <a:rPr lang="en-US" dirty="0"/>
              <a:t> para </a:t>
            </a:r>
            <a:r>
              <a:rPr lang="en-US" dirty="0" err="1"/>
              <a:t>observar</a:t>
            </a:r>
            <a:r>
              <a:rPr lang="en-US" dirty="0"/>
              <a:t> y </a:t>
            </a:r>
            <a:r>
              <a:rPr lang="en-US" dirty="0" err="1"/>
              <a:t>documentar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judicial,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son </a:t>
            </a:r>
            <a:r>
              <a:rPr lang="en-US" dirty="0" err="1"/>
              <a:t>sujetos</a:t>
            </a:r>
            <a:r>
              <a:rPr lang="en-US" dirty="0"/>
              <a:t> a un </a:t>
            </a:r>
            <a:r>
              <a:rPr lang="en-US" dirty="0" err="1"/>
              <a:t>posible</a:t>
            </a:r>
            <a:r>
              <a:rPr lang="en-US" dirty="0"/>
              <a:t> “rocket docket”</a:t>
            </a:r>
            <a:endParaRPr lang="es-CL" dirty="0"/>
          </a:p>
          <a:p>
            <a:r>
              <a:rPr lang="en-US" b="1" dirty="0" err="1"/>
              <a:t>Observar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corte</a:t>
            </a:r>
            <a:r>
              <a:rPr lang="en-US" dirty="0"/>
              <a:t> – o </a:t>
            </a:r>
            <a:r>
              <a:rPr lang="en-US" dirty="0" err="1"/>
              <a:t>monitorizar</a:t>
            </a:r>
            <a:r>
              <a:rPr lang="en-US" dirty="0"/>
              <a:t> y </a:t>
            </a:r>
            <a:r>
              <a:rPr lang="en-US" dirty="0" err="1"/>
              <a:t>documentar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judicial,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hay </a:t>
            </a:r>
            <a:r>
              <a:rPr lang="en-US" dirty="0" err="1"/>
              <a:t>violaciones</a:t>
            </a:r>
            <a:r>
              <a:rPr lang="en-US" dirty="0"/>
              <a:t> al </a:t>
            </a:r>
            <a:r>
              <a:rPr lang="en-US" dirty="0" err="1"/>
              <a:t>proceso</a:t>
            </a:r>
            <a:endParaRPr lang="es-CL" dirty="0"/>
          </a:p>
          <a:p>
            <a:r>
              <a:rPr lang="en-US" b="1" dirty="0" err="1"/>
              <a:t>Compartir</a:t>
            </a:r>
            <a:r>
              <a:rPr lang="en-US" b="1" dirty="0"/>
              <a:t> </a:t>
            </a:r>
            <a:r>
              <a:rPr lang="en-US" b="1" dirty="0" err="1"/>
              <a:t>recursos</a:t>
            </a:r>
            <a:r>
              <a:rPr lang="en-US" dirty="0"/>
              <a:t> – Si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solicitada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locales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transición</a:t>
            </a:r>
            <a:r>
              <a:rPr lang="en-US" dirty="0"/>
              <a:t> a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83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¿</a:t>
            </a:r>
            <a:r>
              <a:rPr lang="en-US" dirty="0" err="1"/>
              <a:t>Preguntas</a:t>
            </a:r>
            <a:r>
              <a:rPr lang="en-US" dirty="0"/>
              <a:t>? 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2882189"/>
            <a:ext cx="8280946" cy="312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7F132C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1568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AMMPARO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Consulta</a:t>
            </a:r>
            <a:r>
              <a:rPr lang="en-US" dirty="0"/>
              <a:t>, </a:t>
            </a:r>
            <a:r>
              <a:rPr lang="en-US" dirty="0" err="1"/>
              <a:t>junio</a:t>
            </a:r>
            <a:r>
              <a:rPr lang="en-US" dirty="0"/>
              <a:t> de 2015</a:t>
            </a:r>
          </a:p>
          <a:p>
            <a:r>
              <a:rPr lang="en-US" dirty="0"/>
              <a:t>Conferencia de </a:t>
            </a:r>
            <a:r>
              <a:rPr lang="en-US" dirty="0" err="1"/>
              <a:t>obispos</a:t>
            </a:r>
            <a:r>
              <a:rPr lang="en-US" dirty="0"/>
              <a:t>,  </a:t>
            </a:r>
            <a:r>
              <a:rPr lang="en-US" dirty="0" err="1"/>
              <a:t>octubre</a:t>
            </a:r>
            <a:r>
              <a:rPr lang="en-US" dirty="0"/>
              <a:t> de 2015</a:t>
            </a:r>
          </a:p>
          <a:p>
            <a:r>
              <a:rPr lang="en-US" dirty="0"/>
              <a:t>Vice-</a:t>
            </a:r>
            <a:r>
              <a:rPr lang="en-US" dirty="0" err="1"/>
              <a:t>presidentes</a:t>
            </a:r>
            <a:r>
              <a:rPr lang="en-US" dirty="0"/>
              <a:t> </a:t>
            </a:r>
            <a:r>
              <a:rPr lang="en-US" dirty="0" err="1"/>
              <a:t>sinodales</a:t>
            </a:r>
            <a:r>
              <a:rPr lang="en-US" dirty="0"/>
              <a:t>, </a:t>
            </a:r>
            <a:r>
              <a:rPr lang="en-US" dirty="0" err="1"/>
              <a:t>octubre</a:t>
            </a:r>
            <a:r>
              <a:rPr lang="en-US" dirty="0"/>
              <a:t> de 2015</a:t>
            </a:r>
          </a:p>
          <a:p>
            <a:r>
              <a:rPr lang="en-US" dirty="0" err="1"/>
              <a:t>Estrategia</a:t>
            </a:r>
            <a:r>
              <a:rPr lang="en-US" dirty="0"/>
              <a:t> del Ministerio Latino, </a:t>
            </a:r>
            <a:r>
              <a:rPr lang="en-US" dirty="0" err="1"/>
              <a:t>octubre</a:t>
            </a:r>
            <a:r>
              <a:rPr lang="en-US" dirty="0"/>
              <a:t> de 2015 </a:t>
            </a:r>
          </a:p>
          <a:p>
            <a:r>
              <a:rPr lang="en-US" dirty="0" err="1"/>
              <a:t>Consejo</a:t>
            </a:r>
            <a:r>
              <a:rPr lang="en-US" dirty="0"/>
              <a:t> </a:t>
            </a:r>
            <a:r>
              <a:rPr lang="en-US" dirty="0" err="1"/>
              <a:t>Eclesial</a:t>
            </a:r>
            <a:r>
              <a:rPr lang="en-US" dirty="0"/>
              <a:t> de la ELCA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abril</a:t>
            </a:r>
            <a:r>
              <a:rPr lang="en-US" dirty="0"/>
              <a:t> de 2016</a:t>
            </a:r>
          </a:p>
          <a:p>
            <a:r>
              <a:rPr lang="en-US" dirty="0" err="1"/>
              <a:t>Asamblea</a:t>
            </a:r>
            <a:r>
              <a:rPr lang="en-US" dirty="0"/>
              <a:t> General de la ELCA, </a:t>
            </a:r>
            <a:r>
              <a:rPr lang="en-US" dirty="0" err="1"/>
              <a:t>agosto</a:t>
            </a:r>
            <a:r>
              <a:rPr lang="en-US" dirty="0"/>
              <a:t> de 2016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99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64" y="1389299"/>
            <a:ext cx="8302891" cy="783315"/>
          </a:xfrm>
        </p:spPr>
        <p:txBody>
          <a:bodyPr>
            <a:normAutofit/>
          </a:bodyPr>
          <a:lstStyle/>
          <a:p>
            <a:r>
              <a:rPr lang="en-US" dirty="0" err="1"/>
              <a:t>Congregaciones</a:t>
            </a:r>
            <a:r>
              <a:rPr lang="en-US" dirty="0"/>
              <a:t> de </a:t>
            </a:r>
            <a:r>
              <a:rPr lang="en-US" dirty="0" err="1"/>
              <a:t>Acogidas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72614"/>
            <a:ext cx="8280946" cy="38331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Del </a:t>
            </a:r>
            <a:r>
              <a:rPr lang="en-US" dirty="0" err="1"/>
              <a:t>Sínodo</a:t>
            </a:r>
            <a:r>
              <a:rPr lang="en-US" dirty="0"/>
              <a:t> del </a:t>
            </a:r>
            <a:r>
              <a:rPr lang="en-US" dirty="0" err="1"/>
              <a:t>Suroeste</a:t>
            </a:r>
            <a:r>
              <a:rPr lang="en-US" dirty="0"/>
              <a:t> de California de ELCA, </a:t>
            </a:r>
            <a:r>
              <a:rPr lang="en-US" dirty="0" err="1"/>
              <a:t>Compromisos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Congregación</a:t>
            </a:r>
            <a:r>
              <a:rPr lang="en-US" dirty="0"/>
              <a:t> de </a:t>
            </a:r>
            <a:r>
              <a:rPr lang="en-US" dirty="0" err="1"/>
              <a:t>Acogidas</a:t>
            </a:r>
            <a:r>
              <a:rPr lang="en-US" dirty="0"/>
              <a:t>: </a:t>
            </a:r>
            <a:r>
              <a:rPr lang="en-US" dirty="0" err="1"/>
              <a:t>Recibir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obediencia</a:t>
            </a:r>
            <a:r>
              <a:rPr lang="en-US" dirty="0"/>
              <a:t> a Mateo 25:35</a:t>
            </a:r>
          </a:p>
          <a:p>
            <a:pPr lvl="0"/>
            <a:r>
              <a:rPr lang="en-US" dirty="0" err="1"/>
              <a:t>Escuchar</a:t>
            </a:r>
            <a:r>
              <a:rPr lang="en-US" dirty="0"/>
              <a:t> con </a:t>
            </a:r>
            <a:r>
              <a:rPr lang="en-US" dirty="0" err="1"/>
              <a:t>respeto</a:t>
            </a:r>
            <a:r>
              <a:rPr lang="en-US" dirty="0"/>
              <a:t> las </a:t>
            </a:r>
            <a:r>
              <a:rPr lang="en-US" dirty="0" err="1"/>
              <a:t>historias</a:t>
            </a:r>
            <a:r>
              <a:rPr lang="en-US" dirty="0"/>
              <a:t> de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r>
              <a:rPr lang="en-US" dirty="0"/>
              <a:t> y </a:t>
            </a:r>
            <a:r>
              <a:rPr lang="en-US" dirty="0" err="1"/>
              <a:t>recibir</a:t>
            </a:r>
            <a:r>
              <a:rPr lang="en-US" dirty="0"/>
              <a:t> las </a:t>
            </a:r>
            <a:r>
              <a:rPr lang="en-US" dirty="0" err="1"/>
              <a:t>bendiciones</a:t>
            </a:r>
            <a:r>
              <a:rPr lang="en-US" dirty="0"/>
              <a:t> </a:t>
            </a:r>
            <a:r>
              <a:rPr lang="en-US" dirty="0" err="1"/>
              <a:t>divinas</a:t>
            </a:r>
            <a:r>
              <a:rPr lang="en-US" dirty="0"/>
              <a:t> que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traen</a:t>
            </a:r>
            <a:endParaRPr lang="en-US" dirty="0"/>
          </a:p>
          <a:p>
            <a:pPr lvl="0"/>
            <a:r>
              <a:rPr lang="en-US" dirty="0" err="1"/>
              <a:t>Compartir</a:t>
            </a:r>
            <a:r>
              <a:rPr lang="en-US" dirty="0"/>
              <a:t> el </a:t>
            </a:r>
            <a:r>
              <a:rPr lang="en-US" dirty="0" err="1"/>
              <a:t>Evangelio</a:t>
            </a:r>
            <a:r>
              <a:rPr lang="en-US" dirty="0"/>
              <a:t> con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endParaRPr lang="en-US" dirty="0"/>
          </a:p>
          <a:p>
            <a:pPr lvl="0"/>
            <a:r>
              <a:rPr lang="en-US" dirty="0"/>
              <a:t>Dar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r>
              <a:rPr lang="en-US" dirty="0"/>
              <a:t>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emocional</a:t>
            </a:r>
            <a:r>
              <a:rPr lang="en-US" dirty="0"/>
              <a:t> y </a:t>
            </a:r>
            <a:r>
              <a:rPr lang="en-US" dirty="0" err="1"/>
              <a:t>espiritual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tiempos</a:t>
            </a:r>
            <a:r>
              <a:rPr lang="en-US" dirty="0"/>
              <a:t> de </a:t>
            </a:r>
            <a:r>
              <a:rPr lang="en-US" dirty="0" err="1"/>
              <a:t>desastre</a:t>
            </a:r>
            <a:endParaRPr lang="en-US" dirty="0"/>
          </a:p>
          <a:p>
            <a:pPr lvl="0"/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r>
              <a:rPr lang="en-US" dirty="0"/>
              <a:t> a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servicios</a:t>
            </a:r>
            <a:r>
              <a:rPr lang="en-US" dirty="0"/>
              <a:t> locales e </a:t>
            </a:r>
            <a:r>
              <a:rPr lang="en-US" dirty="0" err="1"/>
              <a:t>institucionales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sea </a:t>
            </a:r>
            <a:r>
              <a:rPr lang="en-US" dirty="0" err="1"/>
              <a:t>necesario</a:t>
            </a:r>
            <a:endParaRPr lang="en-US" dirty="0"/>
          </a:p>
          <a:p>
            <a:pPr lvl="0"/>
            <a:r>
              <a:rPr lang="en-US" dirty="0" err="1"/>
              <a:t>Incidir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justicia</a:t>
            </a:r>
            <a:r>
              <a:rPr lang="en-US" dirty="0"/>
              <a:t> para/con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105400"/>
            <a:ext cx="7543800" cy="6477000"/>
          </a:xfrm>
        </p:spPr>
        <p:txBody>
          <a:bodyPr>
            <a:normAutofit/>
          </a:bodyPr>
          <a:lstStyle/>
          <a:p>
            <a:r>
              <a:rPr lang="en-US" b="1" dirty="0"/>
              <a:t>Central American Situation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6" y="1433541"/>
            <a:ext cx="3515360" cy="4500880"/>
          </a:xfrm>
        </p:spPr>
      </p:pic>
      <p:sp>
        <p:nvSpPr>
          <p:cNvPr id="3" name="TextBox 2"/>
          <p:cNvSpPr txBox="1"/>
          <p:nvPr/>
        </p:nvSpPr>
        <p:spPr>
          <a:xfrm>
            <a:off x="4286707" y="2220159"/>
            <a:ext cx="4227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u="sng" dirty="0" err="1">
                <a:solidFill>
                  <a:schemeClr val="accent6">
                    <a:lumMod val="75000"/>
                  </a:schemeClr>
                </a:solidFill>
              </a:rPr>
              <a:t>informes</a:t>
            </a:r>
            <a:r>
              <a:rPr lang="en-US" dirty="0"/>
              <a:t> de la </a:t>
            </a:r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Aduanas</a:t>
            </a:r>
            <a:r>
              <a:rPr lang="en-US" dirty="0"/>
              <a:t> y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Fronteriza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que </a:t>
            </a:r>
            <a:r>
              <a:rPr lang="en-US" dirty="0" err="1"/>
              <a:t>terminó</a:t>
            </a:r>
            <a:r>
              <a:rPr lang="en-US" dirty="0"/>
              <a:t> el 30 de </a:t>
            </a:r>
            <a:r>
              <a:rPr lang="en-US" dirty="0" err="1"/>
              <a:t>Septiembre</a:t>
            </a:r>
            <a:r>
              <a:rPr lang="en-US" dirty="0"/>
              <a:t> de 2014 </a:t>
            </a:r>
            <a:r>
              <a:rPr lang="en-US" dirty="0" err="1"/>
              <a:t>hubo</a:t>
            </a:r>
            <a:r>
              <a:rPr lang="en-US" dirty="0"/>
              <a:t> </a:t>
            </a:r>
            <a:r>
              <a:rPr lang="en-US" dirty="0" err="1"/>
              <a:t>detenciones</a:t>
            </a:r>
            <a:r>
              <a:rPr lang="en-US" dirty="0"/>
              <a:t> de 68,541 </a:t>
            </a:r>
            <a:r>
              <a:rPr lang="en-US" dirty="0" err="1"/>
              <a:t>niños</a:t>
            </a:r>
            <a:r>
              <a:rPr lang="en-US" dirty="0"/>
              <a:t> de 17 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edad</a:t>
            </a:r>
            <a:r>
              <a:rPr lang="en-US" dirty="0"/>
              <a:t> que </a:t>
            </a:r>
            <a:r>
              <a:rPr lang="en-US" dirty="0" err="1"/>
              <a:t>cruzaron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sin el </a:t>
            </a:r>
            <a:r>
              <a:rPr lang="en-US" dirty="0" err="1"/>
              <a:t>acompañamiento</a:t>
            </a:r>
            <a:r>
              <a:rPr lang="en-US" dirty="0"/>
              <a:t> de un padre o un familiar.</a:t>
            </a:r>
          </a:p>
          <a:p>
            <a:endParaRPr lang="en-US" dirty="0"/>
          </a:p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comparación</a:t>
            </a:r>
            <a:r>
              <a:rPr lang="en-US" dirty="0"/>
              <a:t> con 38,759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anterior. </a:t>
            </a:r>
          </a:p>
        </p:txBody>
      </p:sp>
    </p:spTree>
    <p:extLst>
      <p:ext uri="{BB962C8B-B14F-4D97-AF65-F5344CB8AC3E}">
        <p14:creationId xmlns:p14="http://schemas.microsoft.com/office/powerpoint/2010/main" val="30945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Centroamericana</a:t>
            </a:r>
            <a:r>
              <a:rPr lang="en-US" dirty="0"/>
              <a:t> American Situation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8"/>
          <a:stretch/>
        </p:blipFill>
        <p:spPr>
          <a:xfrm>
            <a:off x="446088" y="2120797"/>
            <a:ext cx="6145135" cy="3819145"/>
          </a:xfrm>
        </p:spPr>
      </p:pic>
      <p:sp>
        <p:nvSpPr>
          <p:cNvPr id="3" name="TextBox 2"/>
          <p:cNvSpPr txBox="1"/>
          <p:nvPr/>
        </p:nvSpPr>
        <p:spPr>
          <a:xfrm>
            <a:off x="6310489" y="3793066"/>
            <a:ext cx="267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Más</a:t>
            </a:r>
            <a:r>
              <a:rPr lang="en-US" sz="1200" dirty="0"/>
              <a:t> de </a:t>
            </a:r>
            <a:r>
              <a:rPr lang="en-US" sz="1200" dirty="0" err="1"/>
              <a:t>tres</a:t>
            </a:r>
            <a:r>
              <a:rPr lang="en-US" sz="1200" dirty="0"/>
              <a:t> </a:t>
            </a:r>
            <a:r>
              <a:rPr lang="en-US" sz="1200" dirty="0" err="1"/>
              <a:t>cuartas</a:t>
            </a:r>
            <a:r>
              <a:rPr lang="en-US" sz="1200" dirty="0"/>
              <a:t> </a:t>
            </a:r>
            <a:r>
              <a:rPr lang="en-US" sz="1200" dirty="0" err="1"/>
              <a:t>partes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</a:t>
            </a:r>
            <a:r>
              <a:rPr lang="en-US" sz="1200" dirty="0" err="1"/>
              <a:t>menores</a:t>
            </a:r>
            <a:r>
              <a:rPr lang="en-US" sz="1200" dirty="0"/>
              <a:t> </a:t>
            </a:r>
            <a:r>
              <a:rPr lang="en-US" sz="1200" dirty="0" err="1"/>
              <a:t>provienen</a:t>
            </a:r>
            <a:r>
              <a:rPr lang="en-US" sz="1200" dirty="0"/>
              <a:t> de pueblos </a:t>
            </a:r>
            <a:r>
              <a:rPr lang="en-US" sz="1200" dirty="0" err="1"/>
              <a:t>pobres</a:t>
            </a:r>
            <a:r>
              <a:rPr lang="en-US" sz="1200" dirty="0"/>
              <a:t> y </a:t>
            </a:r>
            <a:r>
              <a:rPr lang="en-US" sz="1200" dirty="0" err="1"/>
              <a:t>violentos</a:t>
            </a:r>
            <a:r>
              <a:rPr lang="en-US" sz="1200" dirty="0"/>
              <a:t> de </a:t>
            </a:r>
            <a:r>
              <a:rPr lang="en-US" sz="1200" dirty="0" err="1"/>
              <a:t>tres</a:t>
            </a:r>
            <a:r>
              <a:rPr lang="en-US" sz="1200" dirty="0"/>
              <a:t> </a:t>
            </a:r>
            <a:r>
              <a:rPr lang="en-US" sz="1200" dirty="0" err="1"/>
              <a:t>países</a:t>
            </a:r>
            <a:r>
              <a:rPr lang="en-US" sz="1200" dirty="0"/>
              <a:t> </a:t>
            </a:r>
            <a:r>
              <a:rPr lang="en-US" sz="1200" dirty="0" err="1"/>
              <a:t>principalmente</a:t>
            </a:r>
            <a:r>
              <a:rPr lang="en-US" sz="1200" dirty="0"/>
              <a:t>: El Salvador, Guatemala y Honduras. Los </a:t>
            </a:r>
            <a:r>
              <a:rPr lang="en-US" sz="1200" dirty="0" err="1"/>
              <a:t>niños</a:t>
            </a:r>
            <a:r>
              <a:rPr lang="en-US" sz="1200" dirty="0"/>
              <a:t> de México, que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vez</a:t>
            </a:r>
            <a:r>
              <a:rPr lang="en-US" sz="1200" dirty="0"/>
              <a:t> </a:t>
            </a:r>
            <a:r>
              <a:rPr lang="en-US" sz="1200" dirty="0" err="1"/>
              <a:t>fueron</a:t>
            </a:r>
            <a:r>
              <a:rPr lang="en-US" sz="1200" dirty="0"/>
              <a:t> el </a:t>
            </a:r>
            <a:r>
              <a:rPr lang="en-US" sz="1200" dirty="0" err="1"/>
              <a:t>grupo</a:t>
            </a:r>
            <a:r>
              <a:rPr lang="en-US" sz="1200" dirty="0"/>
              <a:t> </a:t>
            </a:r>
            <a:r>
              <a:rPr lang="en-US" sz="1200" dirty="0" err="1"/>
              <a:t>más</a:t>
            </a:r>
            <a:r>
              <a:rPr lang="en-US" sz="1200" dirty="0"/>
              <a:t> </a:t>
            </a:r>
            <a:r>
              <a:rPr lang="en-US" sz="1200" dirty="0" err="1"/>
              <a:t>numeroso</a:t>
            </a:r>
            <a:r>
              <a:rPr lang="en-US" sz="1200" dirty="0"/>
              <a:t>, </a:t>
            </a:r>
            <a:r>
              <a:rPr lang="en-US" sz="1200" dirty="0" err="1"/>
              <a:t>ahora</a:t>
            </a:r>
            <a:r>
              <a:rPr lang="en-US" sz="1200" dirty="0"/>
              <a:t> </a:t>
            </a:r>
            <a:r>
              <a:rPr lang="en-US" sz="1200" dirty="0" err="1"/>
              <a:t>componen</a:t>
            </a:r>
            <a:r>
              <a:rPr lang="en-US" sz="1200" dirty="0"/>
              <a:t> </a:t>
            </a:r>
            <a:r>
              <a:rPr lang="en-US" sz="1200" dirty="0" err="1"/>
              <a:t>menos</a:t>
            </a:r>
            <a:r>
              <a:rPr lang="en-US" sz="1200" dirty="0"/>
              <a:t> de </a:t>
            </a:r>
            <a:r>
              <a:rPr lang="en-US" sz="1200" dirty="0" err="1"/>
              <a:t>una</a:t>
            </a:r>
            <a:r>
              <a:rPr lang="en-US" sz="1200" dirty="0"/>
              <a:t> carta parte del total. Un </a:t>
            </a:r>
            <a:r>
              <a:rPr lang="en-US" sz="1200" dirty="0" err="1"/>
              <a:t>pequeño</a:t>
            </a:r>
            <a:r>
              <a:rPr lang="en-US" sz="1200" dirty="0"/>
              <a:t> </a:t>
            </a:r>
            <a:r>
              <a:rPr lang="en-US" sz="1200" dirty="0" err="1"/>
              <a:t>número</a:t>
            </a:r>
            <a:r>
              <a:rPr lang="en-US" sz="1200" dirty="0"/>
              <a:t> </a:t>
            </a:r>
            <a:r>
              <a:rPr lang="en-US" sz="1200" dirty="0" err="1"/>
              <a:t>proviene</a:t>
            </a:r>
            <a:r>
              <a:rPr lang="en-US" sz="1200" dirty="0"/>
              <a:t> de </a:t>
            </a:r>
            <a:r>
              <a:rPr lang="en-US" sz="1200" dirty="0" err="1"/>
              <a:t>otros</a:t>
            </a:r>
            <a:r>
              <a:rPr lang="en-US" sz="1200" dirty="0"/>
              <a:t> 43 </a:t>
            </a:r>
            <a:r>
              <a:rPr lang="en-US" sz="1200" dirty="0" err="1"/>
              <a:t>países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679606"/>
            <a:ext cx="8449556" cy="1311949"/>
          </a:xfrm>
        </p:spPr>
        <p:txBody>
          <a:bodyPr>
            <a:normAutofit/>
          </a:bodyPr>
          <a:lstStyle/>
          <a:p>
            <a:r>
              <a:rPr lang="en-US" dirty="0"/>
              <a:t>CAUSAS PRINCIPALES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origen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3172178"/>
            <a:ext cx="8189912" cy="2833602"/>
          </a:xfrm>
        </p:spPr>
        <p:txBody>
          <a:bodyPr/>
          <a:lstStyle/>
          <a:p>
            <a:r>
              <a:rPr lang="en-US" dirty="0" err="1"/>
              <a:t>Violencia</a:t>
            </a:r>
            <a:endParaRPr lang="en-US" dirty="0"/>
          </a:p>
          <a:p>
            <a:r>
              <a:rPr lang="en-US" dirty="0" err="1"/>
              <a:t>Pobreza</a:t>
            </a:r>
            <a:r>
              <a:rPr lang="en-US" dirty="0"/>
              <a:t> y </a:t>
            </a:r>
            <a:r>
              <a:rPr lang="en-US" dirty="0" err="1"/>
              <a:t>dificultad</a:t>
            </a:r>
            <a:r>
              <a:rPr lang="en-US" dirty="0"/>
              <a:t> </a:t>
            </a:r>
            <a:r>
              <a:rPr lang="en-US" dirty="0" err="1"/>
              <a:t>económica</a:t>
            </a:r>
            <a:endParaRPr lang="en-US" dirty="0"/>
          </a:p>
          <a:p>
            <a:r>
              <a:rPr lang="en-US" dirty="0" err="1"/>
              <a:t>Reunificación</a:t>
            </a:r>
            <a:r>
              <a:rPr lang="en-US" dirty="0"/>
              <a:t> familiar</a:t>
            </a:r>
          </a:p>
          <a:p>
            <a:r>
              <a:rPr lang="en-US" dirty="0"/>
              <a:t>El </a:t>
            </a:r>
            <a:r>
              <a:rPr lang="en-US" dirty="0" err="1"/>
              <a:t>desplazamiento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significativo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87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ico-Guatemala Border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0"/>
          <a:stretch/>
        </p:blipFill>
        <p:spPr>
          <a:xfrm>
            <a:off x="0" y="1419148"/>
            <a:ext cx="9144000" cy="5781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tránsito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</a:t>
            </a:r>
            <a:r>
              <a:rPr lang="en-US" dirty="0" err="1"/>
              <a:t>directo</a:t>
            </a:r>
            <a:r>
              <a:rPr lang="en-US" dirty="0"/>
              <a:t> con la </a:t>
            </a:r>
            <a:r>
              <a:rPr lang="en-US" dirty="0" err="1"/>
              <a:t>población</a:t>
            </a:r>
            <a:r>
              <a:rPr lang="en-US" dirty="0"/>
              <a:t> </a:t>
            </a:r>
            <a:r>
              <a:rPr lang="en-US" dirty="0" err="1"/>
              <a:t>migrante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México </a:t>
            </a:r>
            <a:r>
              <a:rPr lang="en-US" dirty="0" err="1"/>
              <a:t>reporta</a:t>
            </a:r>
            <a:r>
              <a:rPr lang="en-US" dirty="0"/>
              <a:t> un </a:t>
            </a:r>
            <a:r>
              <a:rPr lang="en-US" dirty="0" err="1"/>
              <a:t>aumento</a:t>
            </a:r>
            <a:r>
              <a:rPr lang="en-US" dirty="0"/>
              <a:t> notable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b="1" dirty="0" err="1"/>
              <a:t>familias</a:t>
            </a:r>
            <a:r>
              <a:rPr lang="en-US" b="1" dirty="0"/>
              <a:t> </a:t>
            </a:r>
            <a:r>
              <a:rPr lang="en-US" b="1" dirty="0" err="1"/>
              <a:t>enteras</a:t>
            </a:r>
            <a:r>
              <a:rPr lang="en-US" b="1" dirty="0"/>
              <a:t> </a:t>
            </a:r>
            <a:r>
              <a:rPr lang="en-US" dirty="0"/>
              <a:t>que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 el </a:t>
            </a:r>
            <a:r>
              <a:rPr lang="en-US" dirty="0" err="1"/>
              <a:t>peligroso</a:t>
            </a:r>
            <a:r>
              <a:rPr lang="en-US" dirty="0"/>
              <a:t> </a:t>
            </a:r>
            <a:r>
              <a:rPr lang="en-US" dirty="0" err="1"/>
              <a:t>viaje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El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familias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migrando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mujeres</a:t>
            </a:r>
            <a:r>
              <a:rPr lang="en-US" dirty="0"/>
              <a:t> y </a:t>
            </a:r>
            <a:r>
              <a:rPr lang="en-US" dirty="0" err="1"/>
              <a:t>niños</a:t>
            </a:r>
            <a:r>
              <a:rPr lang="en-US" dirty="0"/>
              <a:t> son </a:t>
            </a:r>
            <a:r>
              <a:rPr lang="en-US" dirty="0" err="1"/>
              <a:t>expuestos</a:t>
            </a:r>
            <a:r>
              <a:rPr lang="en-US" dirty="0"/>
              <a:t> a </a:t>
            </a:r>
            <a:r>
              <a:rPr lang="en-US" dirty="0" err="1"/>
              <a:t>situaciones</a:t>
            </a:r>
            <a:r>
              <a:rPr lang="en-US" dirty="0"/>
              <a:t>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peligrosas</a:t>
            </a:r>
            <a:r>
              <a:rPr lang="en-US" dirty="0"/>
              <a:t>, lo que </a:t>
            </a:r>
            <a:r>
              <a:rPr lang="en-US" dirty="0" err="1"/>
              <a:t>incluye</a:t>
            </a:r>
            <a:r>
              <a:rPr lang="en-US" dirty="0"/>
              <a:t> la </a:t>
            </a:r>
            <a:r>
              <a:rPr lang="en-US" dirty="0" err="1"/>
              <a:t>trata</a:t>
            </a:r>
            <a:r>
              <a:rPr lang="en-US" dirty="0"/>
              <a:t> de personas.  </a:t>
            </a:r>
            <a:endParaRPr lang="es-CL" dirty="0"/>
          </a:p>
          <a:p>
            <a:pPr lvl="0"/>
            <a:r>
              <a:rPr lang="en-US" dirty="0" err="1"/>
              <a:t>Aunque</a:t>
            </a:r>
            <a:r>
              <a:rPr lang="en-US" dirty="0"/>
              <a:t> las </a:t>
            </a:r>
            <a:r>
              <a:rPr lang="en-US" dirty="0" err="1"/>
              <a:t>detenciones</a:t>
            </a:r>
            <a:r>
              <a:rPr lang="en-US" dirty="0"/>
              <a:t> de </a:t>
            </a:r>
            <a:r>
              <a:rPr lang="en-US" dirty="0" err="1"/>
              <a:t>niños</a:t>
            </a:r>
            <a:r>
              <a:rPr lang="en-US" dirty="0"/>
              <a:t> no </a:t>
            </a:r>
            <a:r>
              <a:rPr lang="en-US" dirty="0" err="1"/>
              <a:t>acompañados</a:t>
            </a:r>
            <a:r>
              <a:rPr lang="en-US" dirty="0"/>
              <a:t>/as y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familiares</a:t>
            </a:r>
            <a:r>
              <a:rPr lang="en-US" dirty="0"/>
              <a:t> </a:t>
            </a:r>
            <a:r>
              <a:rPr lang="en-US" dirty="0" err="1"/>
              <a:t>tratando</a:t>
            </a:r>
            <a:r>
              <a:rPr lang="en-US" dirty="0"/>
              <a:t> de </a:t>
            </a:r>
            <a:r>
              <a:rPr lang="en-US" dirty="0" err="1"/>
              <a:t>cruzar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</a:t>
            </a:r>
            <a:r>
              <a:rPr lang="en-US" dirty="0" err="1"/>
              <a:t>norteña</a:t>
            </a:r>
            <a:r>
              <a:rPr lang="en-US" dirty="0"/>
              <a:t> de México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EE.UU.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disminuido</a:t>
            </a:r>
            <a:r>
              <a:rPr lang="en-US" dirty="0"/>
              <a:t> hasta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fiscal 2016, las </a:t>
            </a:r>
            <a:r>
              <a:rPr lang="en-US" dirty="0" err="1"/>
              <a:t>detenciones</a:t>
            </a:r>
            <a:r>
              <a:rPr lang="en-US" dirty="0"/>
              <a:t> y </a:t>
            </a:r>
            <a:r>
              <a:rPr lang="en-US" dirty="0" err="1"/>
              <a:t>deportaciones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aumentado</a:t>
            </a:r>
            <a:r>
              <a:rPr lang="en-US" dirty="0"/>
              <a:t> </a:t>
            </a:r>
            <a:r>
              <a:rPr lang="en-US" dirty="0" err="1"/>
              <a:t>dramáticamente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</a:t>
            </a:r>
            <a:r>
              <a:rPr lang="en-US" dirty="0" err="1"/>
              <a:t>sureña</a:t>
            </a:r>
            <a:r>
              <a:rPr lang="en-US" dirty="0"/>
              <a:t> de México. </a:t>
            </a:r>
          </a:p>
        </p:txBody>
      </p:sp>
    </p:spTree>
    <p:extLst>
      <p:ext uri="{BB962C8B-B14F-4D97-AF65-F5344CB8AC3E}">
        <p14:creationId xmlns:p14="http://schemas.microsoft.com/office/powerpoint/2010/main" val="24708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tránsito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dramático</a:t>
            </a:r>
            <a:r>
              <a:rPr lang="en-US" dirty="0"/>
              <a:t> de las </a:t>
            </a:r>
            <a:r>
              <a:rPr lang="en-US" dirty="0" err="1"/>
              <a:t>detenciones</a:t>
            </a:r>
            <a:r>
              <a:rPr lang="en-US" dirty="0"/>
              <a:t> y </a:t>
            </a:r>
            <a:r>
              <a:rPr lang="en-US" dirty="0" err="1"/>
              <a:t>deportaciones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México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</a:t>
            </a:r>
            <a:r>
              <a:rPr lang="en-US" dirty="0" err="1"/>
              <a:t>directo</a:t>
            </a:r>
            <a:r>
              <a:rPr lang="en-US" dirty="0"/>
              <a:t> del Plan de la </a:t>
            </a:r>
            <a:r>
              <a:rPr lang="en-US" dirty="0" err="1"/>
              <a:t>Fontera</a:t>
            </a:r>
            <a:r>
              <a:rPr lang="en-US" dirty="0"/>
              <a:t> Sur, </a:t>
            </a:r>
            <a:r>
              <a:rPr lang="en-US" dirty="0" err="1"/>
              <a:t>financiado</a:t>
            </a:r>
            <a:r>
              <a:rPr lang="en-US" dirty="0"/>
              <a:t> </a:t>
            </a:r>
            <a:r>
              <a:rPr lang="en-US" dirty="0" err="1"/>
              <a:t>parcialmente</a:t>
            </a:r>
            <a:r>
              <a:rPr lang="en-US" dirty="0"/>
              <a:t> y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respaldado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gobierno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</a:t>
            </a:r>
          </a:p>
          <a:p>
            <a:r>
              <a:rPr lang="en-US" dirty="0" err="1"/>
              <a:t>Aunque</a:t>
            </a:r>
            <a:r>
              <a:rPr lang="en-US" dirty="0"/>
              <a:t> la </a:t>
            </a:r>
            <a:r>
              <a:rPr lang="en-US" dirty="0" err="1"/>
              <a:t>trata</a:t>
            </a:r>
            <a:r>
              <a:rPr lang="en-US" dirty="0"/>
              <a:t> de personas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atroz</a:t>
            </a:r>
            <a:r>
              <a:rPr lang="en-US" dirty="0"/>
              <a:t>, la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sucediendo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recapitulada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frase</a:t>
            </a:r>
            <a:r>
              <a:rPr lang="en-US" dirty="0"/>
              <a:t> “la </a:t>
            </a:r>
            <a:r>
              <a:rPr lang="en-US" dirty="0" err="1"/>
              <a:t>frontera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”,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se </a:t>
            </a:r>
            <a:r>
              <a:rPr lang="en-US" dirty="0" err="1"/>
              <a:t>aprovechan</a:t>
            </a:r>
            <a:r>
              <a:rPr lang="en-US" dirty="0"/>
              <a:t> de la </a:t>
            </a:r>
            <a:r>
              <a:rPr lang="en-US" dirty="0" err="1"/>
              <a:t>población</a:t>
            </a:r>
            <a:r>
              <a:rPr lang="en-US" dirty="0"/>
              <a:t> </a:t>
            </a:r>
            <a:r>
              <a:rPr lang="en-US" dirty="0" err="1"/>
              <a:t>migrante</a:t>
            </a:r>
            <a:r>
              <a:rPr lang="en-US" dirty="0"/>
              <a:t>. </a:t>
            </a:r>
          </a:p>
          <a:p>
            <a:r>
              <a:rPr lang="en-US" dirty="0"/>
              <a:t>Los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forzados</a:t>
            </a:r>
            <a:r>
              <a:rPr lang="en-US" dirty="0"/>
              <a:t> a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rutas</a:t>
            </a:r>
            <a:r>
              <a:rPr lang="en-US" dirty="0"/>
              <a:t> que son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aisladas</a:t>
            </a:r>
            <a:r>
              <a:rPr lang="en-US" dirty="0"/>
              <a:t>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peligrosas</a:t>
            </a:r>
            <a:r>
              <a:rPr lang="en-US" dirty="0"/>
              <a:t> y que </a:t>
            </a:r>
            <a:r>
              <a:rPr lang="en-US" dirty="0" err="1"/>
              <a:t>alargan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para </a:t>
            </a:r>
            <a:r>
              <a:rPr lang="en-US" dirty="0" err="1"/>
              <a:t>pasar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México.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7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134</Value>
      <Value>49</Value>
      <Value>374</Value>
      <Value>456</Value>
      <Value>14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4D3JZ2TK2AEZ-1706065743-59118</_dlc_DocId>
    <_dlc_DocIdUrl xmlns="443b974f-4cf2-4f2b-8081-287a5ea837dc">
      <Url>https://elcacwo.sharepoint.com/sites/ITStaff/_layouts/15/DocIdRedir.aspx?ID=4D3JZ2TK2AEZ-1706065743-59118</Url>
      <Description>4D3JZ2TK2AEZ-1706065743-59118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6340E00-4CB3-439A-B1AE-C2BC03464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6BA28-C9C6-4BDC-985D-71662232D2D3}"/>
</file>

<file path=customXml/itemProps3.xml><?xml version="1.0" encoding="utf-8"?>
<ds:datastoreItem xmlns:ds="http://schemas.openxmlformats.org/officeDocument/2006/customXml" ds:itemID="{0A1B4EF1-8D99-457E-9E8C-32945D91978A}">
  <ds:schemaRefs>
    <ds:schemaRef ds:uri="http://schemas.microsoft.com/office/2006/metadata/properties"/>
    <ds:schemaRef ds:uri="http://purl.org/dc/terms/"/>
    <ds:schemaRef ds:uri="d087f69f-f3c5-4cc5-af88-9bcec61be17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8a140621-1a49-429d-a76a-0b4eaceb60d3"/>
    <ds:schemaRef ds:uri="http://purl.org/dc/elements/1.1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4F61B67-5FB3-4EE1-9D8E-77212D973ACD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585</TotalTime>
  <Words>828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2</vt:lpstr>
      <vt:lpstr>Austin</vt:lpstr>
      <vt:lpstr>PowerPoint Presentation</vt:lpstr>
      <vt:lpstr>Proceso de AMMPARO</vt:lpstr>
      <vt:lpstr>Congregaciones de Acogidas</vt:lpstr>
      <vt:lpstr>Central American Situation</vt:lpstr>
      <vt:lpstr>Situación Centroamericana American Situation</vt:lpstr>
      <vt:lpstr>CAUSAS PRINCIPALES  en los países de origen</vt:lpstr>
      <vt:lpstr>PowerPoint Presentation</vt:lpstr>
      <vt:lpstr>Países de tránsito</vt:lpstr>
      <vt:lpstr>Problemas durante el tránsito</vt:lpstr>
      <vt:lpstr>PowerPoint Presentation</vt:lpstr>
      <vt:lpstr>Situación en EE.UU.</vt:lpstr>
      <vt:lpstr>Situación en EE.UU</vt:lpstr>
      <vt:lpstr>Compromisos de AMMPARO Dios es nuestro amparo y fortaleza, nuestro pronto auxilio en tiempo de tribulación</vt:lpstr>
      <vt:lpstr>PowerPoint Presentation</vt:lpstr>
      <vt:lpstr>Principios guía independientes</vt:lpstr>
      <vt:lpstr>AMMPARO</vt:lpstr>
      <vt:lpstr>Programa Ángel de la Guarda de ELCA para Niños Migrantes no Acompañados/as </vt:lpstr>
      <vt:lpstr>Objetivos</vt:lpstr>
      <vt:lpstr>¿Preguntas? 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AMMPARO_INITIATIVE_Spanish.pptx</dc:title>
  <cp:revision>56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b8cf5103550044b6adff90de73dcc70d">
    <vt:lpwstr>AMMPARO|6c2efe16-f0d3-4000-99d8-9e5e1bd3c0af</vt:lpwstr>
  </property>
  <property fmtid="{D5CDD505-2E9C-101B-9397-08002B2CF9AE}" pid="4" name="pff9ff76d6d04245968fbeacd7773757">
    <vt:lpwstr>Spanish|983bf972-2ab5-40e8-8006-d35f24449084</vt:lpwstr>
  </property>
  <property fmtid="{D5CDD505-2E9C-101B-9397-08002B2CF9AE}" pid="5" name="p0eec0248d09446db2b674e7726de702">
    <vt:lpwstr>Immigration|b5c9fe74-6183-476d-a1f2-784c229bf12c</vt:lpwstr>
  </property>
  <property fmtid="{D5CDD505-2E9C-101B-9397-08002B2CF9AE}" pid="6" name="dbcb669f85a94c79882e4591e49db382">
    <vt:lpwstr>Advocacy|2405c3ca-38c8-4632-8f2c-c6775cd7e9f0</vt:lpwstr>
  </property>
  <property fmtid="{D5CDD505-2E9C-101B-9397-08002B2CF9AE}" pid="7" name="f4e18a6ced514bde9eff9825603cfd24">
    <vt:lpwstr>Rostered Leader|56169c40-0831-4ea5-a38d-f239aac3518f</vt:lpwstr>
  </property>
  <property fmtid="{D5CDD505-2E9C-101B-9397-08002B2CF9AE}" pid="8" name="Resource Category">
    <vt:lpwstr>134;#Advocacy|2405c3ca-38c8-4632-8f2c-c6775cd7e9f0</vt:lpwstr>
  </property>
  <property fmtid="{D5CDD505-2E9C-101B-9397-08002B2CF9AE}" pid="9" name="Resource Primary Audience">
    <vt:lpwstr>14;#Rostered Leader|56169c40-0831-4ea5-a38d-f239aac3518f</vt:lpwstr>
  </property>
  <property fmtid="{D5CDD505-2E9C-101B-9397-08002B2CF9AE}" pid="10" name="Resource Language">
    <vt:lpwstr>49;#Spanish|983bf972-2ab5-40e8-8006-d35f24449084</vt:lpwstr>
  </property>
  <property fmtid="{D5CDD505-2E9C-101B-9397-08002B2CF9AE}" pid="11" name="Resource Interests">
    <vt:lpwstr>374;#Immigration|b5c9fe74-6183-476d-a1f2-784c229bf12c</vt:lpwstr>
  </property>
  <property fmtid="{D5CDD505-2E9C-101B-9397-08002B2CF9AE}" pid="12" name="Resource Subcategory">
    <vt:lpwstr>456;#AMMPARO|6c2efe16-f0d3-4000-99d8-9e5e1bd3c0af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32a077e0-ba6a-407a-9a7a-918258ea8736,4;32a077e0-ba6a-407a-9a7a-918258ea8736,7;</vt:lpwstr>
  </property>
  <property fmtid="{D5CDD505-2E9C-101B-9397-08002B2CF9AE}" pid="16" name="Metrics File with Extension">
    <vt:lpwstr>5476</vt:lpwstr>
  </property>
  <property fmtid="{D5CDD505-2E9C-101B-9397-08002B2CF9AE}" pid="17" name="_dlc_DocIdItemGuid">
    <vt:lpwstr>a649221f-869c-4c93-a4a1-e7bcf80dce92</vt:lpwstr>
  </property>
</Properties>
</file>