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drawings/drawing1.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drawings/drawing4.xml" ContentType="application/vnd.openxmlformats-officedocument.drawingml.chartshapes+xml"/>
  <Override PartName="/ppt/drawings/drawing5.xml" ContentType="application/vnd.openxmlformats-officedocument.drawingml.chartshapes+xml"/>
  <Override PartName="/ppt/drawings/drawing6.xml" ContentType="application/vnd.openxmlformats-officedocument.drawingml.chartshapes+xml"/>
  <Override PartName="/ppt/drawings/drawing56.xml" ContentType="application/vnd.openxmlformats-officedocument.drawingml.chartshapes+xml"/>
  <Override PartName="/ppt/drawings/drawing55.xml" ContentType="application/vnd.openxmlformats-officedocument.drawingml.chartshapes+xml"/>
  <Override PartName="/ppt/drawings/drawing54.xml" ContentType="application/vnd.openxmlformats-officedocument.drawingml.chartshapes+xml"/>
  <Override PartName="/ppt/drawings/drawing53.xml" ContentType="application/vnd.openxmlformats-officedocument.drawingml.chartshapes+xml"/>
  <Override PartName="/ppt/drawings/drawing52.xml" ContentType="application/vnd.openxmlformats-officedocument.drawingml.chartshapes+xml"/>
  <Override PartName="/ppt/drawings/drawing51.xml" ContentType="application/vnd.openxmlformats-officedocument.drawingml.chartshapes+xml"/>
  <Override PartName="/ppt/drawings/drawing50.xml" ContentType="application/vnd.openxmlformats-officedocument.drawingml.chartshapes+xml"/>
  <Override PartName="/ppt/drawings/drawing49.xml" ContentType="application/vnd.openxmlformats-officedocument.drawingml.chartshapes+xml"/>
  <Override PartName="/ppt/drawings/drawing48.xml" ContentType="application/vnd.openxmlformats-officedocument.drawingml.chartshapes+xml"/>
  <Override PartName="/ppt/drawings/drawing47.xml" ContentType="application/vnd.openxmlformats-officedocument.drawingml.chartshapes+xml"/>
  <Override PartName="/ppt/drawings/drawing46.xml" ContentType="application/vnd.openxmlformats-officedocument.drawingml.chartshapes+xml"/>
  <Override PartName="/ppt/drawings/drawing45.xml" ContentType="application/vnd.openxmlformats-officedocument.drawingml.chartshapes+xml"/>
  <Override PartName="/ppt/drawings/drawing44.xml" ContentType="application/vnd.openxmlformats-officedocument.drawingml.chartshapes+xml"/>
  <Override PartName="/ppt/drawings/drawing43.xml" ContentType="application/vnd.openxmlformats-officedocument.drawingml.chartshapes+xml"/>
  <Override PartName="/ppt/drawings/drawing42.xml" ContentType="application/vnd.openxmlformats-officedocument.drawingml.chartshapes+xml"/>
  <Override PartName="/ppt/drawings/drawing41.xml" ContentType="application/vnd.openxmlformats-officedocument.drawingml.chartshapes+xml"/>
  <Override PartName="/ppt/presentation.xml" ContentType="application/vnd.openxmlformats-officedocument.presentationml.presentation.main+xml"/>
  <Override PartName="/ppt/drawings/drawing40.xml" ContentType="application/vnd.openxmlformats-officedocument.drawingml.chartshapes+xml"/>
  <Override PartName="/ppt/drawings/drawing39.xml" ContentType="application/vnd.openxmlformats-officedocument.drawingml.chartshapes+xml"/>
  <Override PartName="/ppt/drawings/drawing38.xml" ContentType="application/vnd.openxmlformats-officedocument.drawingml.chartshapes+xml"/>
  <Override PartName="/ppt/drawings/drawing37.xml" ContentType="application/vnd.openxmlformats-officedocument.drawingml.chartshapes+xml"/>
  <Override PartName="/ppt/drawings/drawing36.xml" ContentType="application/vnd.openxmlformats-officedocument.drawingml.chartshapes+xml"/>
  <Override PartName="/ppt/drawings/drawing35.xml" ContentType="application/vnd.openxmlformats-officedocument.drawingml.chartshapes+xml"/>
  <Override PartName="/ppt/drawings/drawing34.xml" ContentType="application/vnd.openxmlformats-officedocument.drawingml.chartshapes+xml"/>
  <Override PartName="/ppt/drawings/drawing33.xml" ContentType="application/vnd.openxmlformats-officedocument.drawingml.chartshapes+xml"/>
  <Override PartName="/ppt/drawings/drawing32.xml" ContentType="application/vnd.openxmlformats-officedocument.drawingml.chartshapes+xml"/>
  <Override PartName="/ppt/drawings/drawing31.xml" ContentType="application/vnd.openxmlformats-officedocument.drawingml.chartshapes+xml"/>
  <Override PartName="/ppt/drawings/drawing7.xml" ContentType="application/vnd.openxmlformats-officedocument.drawingml.chartshapes+xml"/>
  <Override PartName="/ppt/drawings/drawing30.xml" ContentType="application/vnd.openxmlformats-officedocument.drawingml.chartshapes+xml"/>
  <Override PartName="/ppt/drawings/drawing29.xml" ContentType="application/vnd.openxmlformats-officedocument.drawingml.chartshapes+xml"/>
  <Override PartName="/ppt/drawings/drawing28.xml" ContentType="application/vnd.openxmlformats-officedocument.drawingml.chartshapes+xml"/>
  <Override PartName="/ppt/drawings/drawing27.xml" ContentType="application/vnd.openxmlformats-officedocument.drawingml.chartshapes+xml"/>
  <Override PartName="/ppt/drawings/drawing26.xml" ContentType="application/vnd.openxmlformats-officedocument.drawingml.chartshapes+xml"/>
  <Override PartName="/ppt/drawings/drawing25.xml" ContentType="application/vnd.openxmlformats-officedocument.drawingml.chartshapes+xml"/>
  <Override PartName="/ppt/drawings/drawing24.xml" ContentType="application/vnd.openxmlformats-officedocument.drawingml.chartshapes+xml"/>
  <Override PartName="/ppt/drawings/drawing23.xml" ContentType="application/vnd.openxmlformats-officedocument.drawingml.chartshapes+xml"/>
  <Override PartName="/ppt/drawings/drawing22.xml" ContentType="application/vnd.openxmlformats-officedocument.drawingml.chartshapes+xml"/>
  <Override PartName="/ppt/drawings/drawing21.xml" ContentType="application/vnd.openxmlformats-officedocument.drawingml.chartshapes+xml"/>
  <Override PartName="/ppt/drawings/drawing20.xml" ContentType="application/vnd.openxmlformats-officedocument.drawingml.chartshapes+xml"/>
  <Override PartName="/ppt/drawings/drawing19.xml" ContentType="application/vnd.openxmlformats-officedocument.drawingml.chartshapes+xml"/>
  <Override PartName="/ppt/drawings/drawing8.xml" ContentType="application/vnd.openxmlformats-officedocument.drawingml.chartshapes+xml"/>
  <Override PartName="/ppt/drawings/drawing18.xml" ContentType="application/vnd.openxmlformats-officedocument.drawingml.chartshapes+xml"/>
  <Override PartName="/ppt/drawings/drawing17.xml" ContentType="application/vnd.openxmlformats-officedocument.drawingml.chartshapes+xml"/>
  <Override PartName="/ppt/drawings/drawing16.xml" ContentType="application/vnd.openxmlformats-officedocument.drawingml.chartshapes+xml"/>
  <Override PartName="/ppt/drawings/drawing15.xml" ContentType="application/vnd.openxmlformats-officedocument.drawingml.chartshapes+xml"/>
  <Override PartName="/ppt/drawings/drawing14.xml" ContentType="application/vnd.openxmlformats-officedocument.drawingml.chartshapes+xml"/>
  <Override PartName="/ppt/drawings/drawing13.xml" ContentType="application/vnd.openxmlformats-officedocument.drawingml.chartshapes+xml"/>
  <Override PartName="/ppt/drawings/drawing12.xml" ContentType="application/vnd.openxmlformats-officedocument.drawingml.chartshapes+xml"/>
  <Override PartName="/ppt/drawings/drawing11.xml" ContentType="application/vnd.openxmlformats-officedocument.drawingml.chartshapes+xml"/>
  <Override PartName="/ppt/drawings/drawing10.xml" ContentType="application/vnd.openxmlformats-officedocument.drawingml.chartshapes+xml"/>
  <Override PartName="/ppt/drawings/drawing9.xml" ContentType="application/vnd.openxmlformats-officedocument.drawingml.chartshapes+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21.xml" ContentType="application/vnd.openxmlformats-officedocument.drawingml.chart+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olors20.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style20.xml" ContentType="application/vnd.ms-office.chart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20.xml" ContentType="application/vnd.openxmlformats-officedocument.drawingml.chart+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style21.xml" ContentType="application/vnd.ms-office.chart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olors19.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style19.xml" ContentType="application/vnd.ms-office.chart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9.xml" ContentType="application/vnd.openxmlformats-officedocument.drawingml.chart+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olors18.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style18.xml" ContentType="application/vnd.ms-office.chart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18.xml" ContentType="application/vnd.openxmlformats-officedocument.drawingml.chart+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olors17.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style17.xml" ContentType="application/vnd.ms-office.chart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7.xml" ContentType="application/vnd.openxmlformats-officedocument.drawingml.chart+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olors16.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style16.xml" ContentType="application/vnd.ms-office.chart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6.xml" ContentType="application/vnd.openxmlformats-officedocument.drawingml.chart+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olors15.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style15.xml" ContentType="application/vnd.ms-office.chart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5.xml" ContentType="application/vnd.openxmlformats-officedocument.drawingml.chart+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olors14.xml" ContentType="application/vnd.ms-office.chartcolorstyle+xml"/>
  <Override PartName="/ppt/charts/chart67.xml" ContentType="application/vnd.openxmlformats-officedocument.drawingml.chart+xml"/>
  <Override PartName="/ppt/charts/style14.xml" ContentType="application/vnd.ms-office.chartstyle+xml"/>
  <Override PartName="/ppt/charts/colors67.xml" ContentType="application/vnd.ms-office.chartcolorstyle+xml"/>
  <Override PartName="/ppt/charts/chart14.xml" ContentType="application/vnd.openxmlformats-officedocument.drawingml.chart+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olors13.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style13.xml" ContentType="application/vnd.ms-office.chart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3.xml" ContentType="application/vnd.openxmlformats-officedocument.drawingml.chart+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olors12.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style12.xml" ContentType="application/vnd.ms-office.chart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2.xml" ContentType="application/vnd.openxmlformats-officedocument.drawingml.chart+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charts/colors11.xml" ContentType="application/vnd.ms-office.chartcolorstyl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charts/style11.xml" ContentType="application/vnd.ms-office.chartstyl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1.xml" ContentType="application/vnd.openxmlformats-officedocument.drawingml.chart+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charts/colors33.xml" ContentType="application/vnd.ms-office.chartcolorstyl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charts/style33.xml" ContentType="application/vnd.ms-office.chartstyl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charts/chart33.xml" ContentType="application/vnd.openxmlformats-officedocument.drawingml.chart+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authors.xml" ContentType="application/vnd.ms-powerpoint.authors+xml"/>
  <Override PartName="/ppt/charts/style67.xml" ContentType="application/vnd.ms-office.chartstyle+xml"/>
  <Override PartName="/ppt/charts/colors10.xml" ContentType="application/vnd.ms-office.chartcolorstyle+xml"/>
  <Override PartName="/ppt/charts/colors21.xml" ContentType="application/vnd.ms-office.chartcolorstyle+xml"/>
  <Override PartName="/ppt/charts/style10.xml" ContentType="application/vnd.ms-office.chartstyle+xml"/>
  <Override PartName="/ppt/charts/chart10.xml" ContentType="application/vnd.openxmlformats-officedocument.drawingml.chart+xml"/>
  <Override PartName="/ppt/charts/colors9.xml" ContentType="application/vnd.ms-office.chartcolorstyle+xml"/>
  <Override PartName="/ppt/charts/style9.xml" ContentType="application/vnd.ms-office.chartstyle+xml"/>
  <Override PartName="/ppt/charts/chart9.xml" ContentType="application/vnd.openxmlformats-officedocument.drawingml.chart+xml"/>
  <Override PartName="/ppt/charts/colors8.xml" ContentType="application/vnd.ms-office.chartcolorstyle+xml"/>
  <Override PartName="/ppt/charts/style8.xml" ContentType="application/vnd.ms-office.chartstyle+xml"/>
  <Override PartName="/ppt/charts/chart8.xml" ContentType="application/vnd.openxmlformats-officedocument.drawingml.chart+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colors32.xml" ContentType="application/vnd.ms-office.chartcolorstyle+xml"/>
  <Override PartName="/ppt/charts/style32.xml" ContentType="application/vnd.ms-office.chartstyle+xml"/>
  <Override PartName="/ppt/theme/theme3.xml" ContentType="application/vnd.openxmlformats-officedocument.theme+xml"/>
  <Override PartName="/ppt/theme/theme2.xml" ContentType="application/vnd.openxmlformats-officedocument.theme+xml"/>
  <Override PartName="/ppt/charts/chart32.xml" ContentType="application/vnd.openxmlformats-officedocument.drawingml.chart+xml"/>
  <Override PartName="/ppt/charts/colors31.xml" ContentType="application/vnd.ms-office.chartcolorstyle+xml"/>
  <Override PartName="/ppt/charts/style31.xml" ContentType="application/vnd.ms-office.chartstyle+xml"/>
  <Override PartName="/ppt/charts/chart31.xml" ContentType="application/vnd.openxmlformats-officedocument.drawingml.chart+xml"/>
  <Override PartName="/ppt/charts/colors30.xml" ContentType="application/vnd.ms-office.chartcolorstyle+xml"/>
  <Override PartName="/ppt/charts/style30.xml" ContentType="application/vnd.ms-office.chartstyle+xml"/>
  <Override PartName="/ppt/charts/chart30.xml" ContentType="application/vnd.openxmlformats-officedocument.drawingml.chart+xml"/>
  <Override PartName="/ppt/charts/colors29.xml" ContentType="application/vnd.ms-office.chartcolorstyle+xml"/>
  <Override PartName="/ppt/charts/style29.xml" ContentType="application/vnd.ms-office.chartstyle+xml"/>
  <Override PartName="/ppt/charts/chart29.xml" ContentType="application/vnd.openxmlformats-officedocument.drawingml.chart+xml"/>
  <Override PartName="/ppt/charts/colors28.xml" ContentType="application/vnd.ms-office.chartcolorstyle+xml"/>
  <Override PartName="/ppt/charts/style28.xml" ContentType="application/vnd.ms-office.chartstyle+xml"/>
  <Override PartName="/ppt/theme/theme1.xml" ContentType="application/vnd.openxmlformats-officedocument.theme+xml"/>
  <Override PartName="/ppt/charts/chart28.xml" ContentType="application/vnd.openxmlformats-officedocument.drawingml.char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olors27.xml" ContentType="application/vnd.ms-office.chartcolorstyle+xml"/>
  <Override PartName="/ppt/charts/style27.xml" ContentType="application/vnd.ms-office.chartstyle+xml"/>
  <Override PartName="/ppt/charts/chart27.xml" ContentType="application/vnd.openxmlformats-officedocument.drawingml.chart+xml"/>
  <Override PartName="/ppt/charts/colors26.xml" ContentType="application/vnd.ms-office.chartcolorstyle+xml"/>
  <Override PartName="/ppt/charts/style26.xml" ContentType="application/vnd.ms-office.chartstyle+xml"/>
  <Override PartName="/ppt/charts/chart26.xml" ContentType="application/vnd.openxmlformats-officedocument.drawingml.chart+xml"/>
  <Override PartName="/ppt/charts/colors25.xml" ContentType="application/vnd.ms-office.chartcolorstyle+xml"/>
  <Override PartName="/ppt/charts/style25.xml" ContentType="application/vnd.ms-office.chartstyle+xml"/>
  <Override PartName="/ppt/charts/chart25.xml" ContentType="application/vnd.openxmlformats-officedocument.drawingml.chart+xml"/>
  <Override PartName="/ppt/charts/colors24.xml" ContentType="application/vnd.ms-office.chartcolorstyle+xml"/>
  <Override PartName="/ppt/charts/style24.xml" ContentType="application/vnd.ms-office.chartstyle+xml"/>
  <Override PartName="/ppt/charts/chart24.xml" ContentType="application/vnd.openxmlformats-officedocument.drawingml.chart+xml"/>
  <Override PartName="/ppt/charts/colors23.xml" ContentType="application/vnd.ms-office.chartcolorstyle+xml"/>
  <Override PartName="/ppt/charts/style23.xml" ContentType="application/vnd.ms-office.chartstyle+xml"/>
  <Override PartName="/ppt/charts/chart23.xml" ContentType="application/vnd.openxmlformats-officedocument.drawingml.chart+xml"/>
  <Override PartName="/ppt/charts/colors22.xml" ContentType="application/vnd.ms-office.chartcolorstyle+xml"/>
  <Override PartName="/ppt/charts/style22.xml" ContentType="application/vnd.ms-office.chartstyle+xml"/>
  <Override PartName="/ppt/charts/chart22.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3"/>
  </p:notesMasterIdLst>
  <p:handoutMasterIdLst>
    <p:handoutMasterId r:id="rId84"/>
  </p:handoutMasterIdLst>
  <p:sldIdLst>
    <p:sldId id="359" r:id="rId5"/>
    <p:sldId id="259" r:id="rId6"/>
    <p:sldId id="304" r:id="rId7"/>
    <p:sldId id="397" r:id="rId8"/>
    <p:sldId id="287" r:id="rId9"/>
    <p:sldId id="306" r:id="rId10"/>
    <p:sldId id="308" r:id="rId11"/>
    <p:sldId id="307" r:id="rId12"/>
    <p:sldId id="297" r:id="rId13"/>
    <p:sldId id="309" r:id="rId14"/>
    <p:sldId id="381" r:id="rId15"/>
    <p:sldId id="310" r:id="rId16"/>
    <p:sldId id="311" r:id="rId17"/>
    <p:sldId id="312" r:id="rId18"/>
    <p:sldId id="298" r:id="rId19"/>
    <p:sldId id="313" r:id="rId20"/>
    <p:sldId id="314" r:id="rId21"/>
    <p:sldId id="315" r:id="rId22"/>
    <p:sldId id="316" r:id="rId23"/>
    <p:sldId id="299" r:id="rId24"/>
    <p:sldId id="384" r:id="rId25"/>
    <p:sldId id="383" r:id="rId26"/>
    <p:sldId id="318" r:id="rId27"/>
    <p:sldId id="356" r:id="rId28"/>
    <p:sldId id="300" r:id="rId29"/>
    <p:sldId id="321" r:id="rId30"/>
    <p:sldId id="323" r:id="rId31"/>
    <p:sldId id="324" r:id="rId32"/>
    <p:sldId id="325" r:id="rId33"/>
    <p:sldId id="301" r:id="rId34"/>
    <p:sldId id="327" r:id="rId35"/>
    <p:sldId id="328" r:id="rId36"/>
    <p:sldId id="360" r:id="rId37"/>
    <p:sldId id="385" r:id="rId38"/>
    <p:sldId id="331" r:id="rId39"/>
    <p:sldId id="332" r:id="rId40"/>
    <p:sldId id="334" r:id="rId41"/>
    <p:sldId id="333" r:id="rId42"/>
    <p:sldId id="357" r:id="rId43"/>
    <p:sldId id="358" r:id="rId44"/>
    <p:sldId id="386" r:id="rId45"/>
    <p:sldId id="340" r:id="rId46"/>
    <p:sldId id="341" r:id="rId47"/>
    <p:sldId id="342" r:id="rId48"/>
    <p:sldId id="343" r:id="rId49"/>
    <p:sldId id="344" r:id="rId50"/>
    <p:sldId id="345" r:id="rId51"/>
    <p:sldId id="346" r:id="rId52"/>
    <p:sldId id="320" r:id="rId53"/>
    <p:sldId id="387" r:id="rId54"/>
    <p:sldId id="388" r:id="rId55"/>
    <p:sldId id="391" r:id="rId56"/>
    <p:sldId id="392" r:id="rId57"/>
    <p:sldId id="302" r:id="rId58"/>
    <p:sldId id="354" r:id="rId59"/>
    <p:sldId id="352" r:id="rId60"/>
    <p:sldId id="351" r:id="rId61"/>
    <p:sldId id="353" r:id="rId62"/>
    <p:sldId id="361" r:id="rId63"/>
    <p:sldId id="362" r:id="rId64"/>
    <p:sldId id="363" r:id="rId65"/>
    <p:sldId id="364" r:id="rId66"/>
    <p:sldId id="365" r:id="rId67"/>
    <p:sldId id="366" r:id="rId68"/>
    <p:sldId id="367" r:id="rId69"/>
    <p:sldId id="368" r:id="rId70"/>
    <p:sldId id="369" r:id="rId71"/>
    <p:sldId id="370" r:id="rId72"/>
    <p:sldId id="396" r:id="rId73"/>
    <p:sldId id="372" r:id="rId74"/>
    <p:sldId id="373" r:id="rId75"/>
    <p:sldId id="374" r:id="rId76"/>
    <p:sldId id="375" r:id="rId77"/>
    <p:sldId id="376" r:id="rId78"/>
    <p:sldId id="393" r:id="rId79"/>
    <p:sldId id="378" r:id="rId80"/>
    <p:sldId id="394" r:id="rId81"/>
    <p:sldId id="380" r:id="rId8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ophisticated Business" id="{58BEDF31-0425-40C4-87B2-EBC1798A92EE}">
          <p14:sldIdLst>
            <p14:sldId id="359"/>
            <p14:sldId id="259"/>
            <p14:sldId id="304"/>
            <p14:sldId id="397"/>
            <p14:sldId id="287"/>
            <p14:sldId id="306"/>
            <p14:sldId id="308"/>
            <p14:sldId id="307"/>
            <p14:sldId id="297"/>
            <p14:sldId id="309"/>
            <p14:sldId id="381"/>
            <p14:sldId id="310"/>
            <p14:sldId id="311"/>
            <p14:sldId id="312"/>
            <p14:sldId id="298"/>
            <p14:sldId id="313"/>
            <p14:sldId id="314"/>
            <p14:sldId id="315"/>
            <p14:sldId id="316"/>
            <p14:sldId id="299"/>
            <p14:sldId id="384"/>
            <p14:sldId id="383"/>
            <p14:sldId id="318"/>
            <p14:sldId id="356"/>
            <p14:sldId id="300"/>
            <p14:sldId id="321"/>
            <p14:sldId id="323"/>
            <p14:sldId id="324"/>
            <p14:sldId id="325"/>
            <p14:sldId id="301"/>
            <p14:sldId id="327"/>
            <p14:sldId id="328"/>
            <p14:sldId id="360"/>
            <p14:sldId id="385"/>
            <p14:sldId id="331"/>
            <p14:sldId id="332"/>
            <p14:sldId id="334"/>
            <p14:sldId id="333"/>
            <p14:sldId id="357"/>
            <p14:sldId id="358"/>
            <p14:sldId id="386"/>
            <p14:sldId id="340"/>
            <p14:sldId id="341"/>
            <p14:sldId id="342"/>
            <p14:sldId id="343"/>
            <p14:sldId id="344"/>
            <p14:sldId id="345"/>
            <p14:sldId id="346"/>
            <p14:sldId id="320"/>
            <p14:sldId id="387"/>
            <p14:sldId id="388"/>
            <p14:sldId id="391"/>
            <p14:sldId id="392"/>
            <p14:sldId id="302"/>
            <p14:sldId id="354"/>
            <p14:sldId id="352"/>
            <p14:sldId id="351"/>
            <p14:sldId id="353"/>
            <p14:sldId id="361"/>
            <p14:sldId id="362"/>
            <p14:sldId id="363"/>
            <p14:sldId id="364"/>
            <p14:sldId id="365"/>
            <p14:sldId id="366"/>
            <p14:sldId id="367"/>
            <p14:sldId id="368"/>
            <p14:sldId id="369"/>
            <p14:sldId id="370"/>
            <p14:sldId id="396"/>
            <p14:sldId id="372"/>
            <p14:sldId id="373"/>
            <p14:sldId id="374"/>
            <p14:sldId id="375"/>
            <p14:sldId id="376"/>
            <p14:sldId id="393"/>
            <p14:sldId id="378"/>
            <p14:sldId id="394"/>
            <p14:sldId id="380"/>
          </p14:sldIdLst>
        </p14:section>
      </p14:sectionLst>
    </p:ext>
    <p:ext uri="{EFAFB233-063F-42B5-8137-9DF3F51BA10A}">
      <p15:sldGuideLst xmlns:p15="http://schemas.microsoft.com/office/powerpoint/2012/main">
        <p15:guide id="3" pos="432" userDrawn="1">
          <p15:clr>
            <a:srgbClr val="A4A3A4"/>
          </p15:clr>
        </p15:guide>
        <p15:guide id="4" pos="5496" userDrawn="1">
          <p15:clr>
            <a:srgbClr val="A4A3A4"/>
          </p15:clr>
        </p15:guide>
        <p15:guide id="5" orient="horz" pos="3696" userDrawn="1">
          <p15:clr>
            <a:srgbClr val="A4A3A4"/>
          </p15:clr>
        </p15:guide>
        <p15:guide id="6" orient="horz" pos="348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BE9E0A-0FD7-FC95-CD91-4C723948DDA1}" name="Mary Streufert" initials="MS" userId="S::mary.streufert@elca.org::71fecb3a-9fc0-4f1b-be8c-e38be45e475e" providerId="AD"/>
  <p188:author id="{95A2BD5E-A20F-09BB-F422-BB14F98E3F0C}" name="Mary Streufert" initials="MS" userId="S::Mary.Streufert@elca.org::71fecb3a-9fc0-4f1b-be8c-e38be45e475e" providerId="AD"/>
  <p188:author id="{2CFB0A60-DD4D-8A66-0C7E-785CF477F5CC}" name="Kathryn Lohre" initials="KL" userId="S::Kathryn.Lohre@elca.org::6cbfb7df-2aaf-4f2f-83d2-7160fbe8d1b5" providerId="AD"/>
  <p188:author id="{7DEBB96C-0EA0-7E84-C855-E0E4D1AE88D6}" name="Cherlyne Beck" initials="CB" userId="S::Cherlyne.Beck@elca.org::60781745-e599-48de-8396-815b2b1b5633" providerId="AD"/>
  <p188:author id="{38871E90-978F-4128-B764-1C4582A4C6E8}" name="Heather Dean" initials="HD" userId="S::heather.dean@elca.org::90c4cf00-06e3-452c-a125-2544bff9cdad" providerId="AD"/>
  <p188:author id="{BB79DAEF-CEB9-7F7D-9ECA-9983683E04B5}" name="Heather Dean" initials="HD" userId="S::Heather.Dean@elca.org::90c4cf00-06e3-452c-a125-2544bff9cda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Ramie Bakken" initials="RB" lastIdx="5" clrIdx="6">
    <p:extLst>
      <p:ext uri="{19B8F6BF-5375-455C-9EA6-DF929625EA0E}">
        <p15:presenceInfo xmlns:p15="http://schemas.microsoft.com/office/powerpoint/2012/main" userId="S::ramie.bakken@elca.org::ce7fb34f-8472-46a6-9cde-513d9a632ab6" providerId="AD"/>
      </p:ext>
    </p:extLst>
  </p:cmAuthor>
  <p:cmAuthor id="1" name="Rebecca Sims" initials="RS" lastIdx="1" clrIdx="0">
    <p:extLst>
      <p:ext uri="{19B8F6BF-5375-455C-9EA6-DF929625EA0E}">
        <p15:presenceInfo xmlns:p15="http://schemas.microsoft.com/office/powerpoint/2012/main" userId="S::Rebecca.Sims@elca.org::53f8ef93-24df-43eb-b318-5bff66b0a9d5" providerId="AD"/>
      </p:ext>
    </p:extLst>
  </p:cmAuthor>
  <p:cmAuthor id="8" name="Rebecca Sims" initials="RS [2]" lastIdx="11" clrIdx="7">
    <p:extLst>
      <p:ext uri="{19B8F6BF-5375-455C-9EA6-DF929625EA0E}">
        <p15:presenceInfo xmlns:p15="http://schemas.microsoft.com/office/powerpoint/2012/main" userId="S::Rebecca.Sims@elca.org::ad512443-5c5e-49cf-adb7-69a19d6b8c5b" providerId="AD"/>
      </p:ext>
    </p:extLst>
  </p:cmAuthor>
  <p:cmAuthor id="2" name="Deborah Coe" initials="DC" lastIdx="183" clrIdx="1">
    <p:extLst>
      <p:ext uri="{19B8F6BF-5375-455C-9EA6-DF929625EA0E}">
        <p15:presenceInfo xmlns:p15="http://schemas.microsoft.com/office/powerpoint/2012/main" userId="S::Deborah.Coe@elca.org::3a8eed8f-b281-4976-8a3a-1580223e137d" providerId="AD"/>
      </p:ext>
    </p:extLst>
  </p:cmAuthor>
  <p:cmAuthor id="9" name="Adam DeHoek" initials="AD" lastIdx="22" clrIdx="8">
    <p:extLst>
      <p:ext uri="{19B8F6BF-5375-455C-9EA6-DF929625EA0E}">
        <p15:presenceInfo xmlns:p15="http://schemas.microsoft.com/office/powerpoint/2012/main" userId="S::adam.dehoek@elca.org::8744d9c1-8160-4244-9beb-dbec9e62c19f" providerId="AD"/>
      </p:ext>
    </p:extLst>
  </p:cmAuthor>
  <p:cmAuthor id="3" name="kendra.rosencrans" initials="ke" lastIdx="32" clrIdx="2">
    <p:extLst>
      <p:ext uri="{19B8F6BF-5375-455C-9EA6-DF929625EA0E}">
        <p15:presenceInfo xmlns:p15="http://schemas.microsoft.com/office/powerpoint/2012/main" userId="S::kendra.rosencrans_gmail.com#ext#@elcacwo.onmicrosoft.com::dc8b7cae-a24c-42b9-9a24-f65a7dfbe59c" providerId="AD"/>
      </p:ext>
    </p:extLst>
  </p:cmAuthor>
  <p:cmAuthor id="4" name="Heather Dean" initials="HD" lastIdx="12" clrIdx="3">
    <p:extLst>
      <p:ext uri="{19B8F6BF-5375-455C-9EA6-DF929625EA0E}">
        <p15:presenceInfo xmlns:p15="http://schemas.microsoft.com/office/powerpoint/2012/main" userId="S::heather.dean@elca.org::90c4cf00-06e3-452c-a125-2544bff9cdad" providerId="AD"/>
      </p:ext>
    </p:extLst>
  </p:cmAuthor>
  <p:cmAuthor id="5" name="John Hessian" initials="JH" lastIdx="18" clrIdx="4">
    <p:extLst>
      <p:ext uri="{19B8F6BF-5375-455C-9EA6-DF929625EA0E}">
        <p15:presenceInfo xmlns:p15="http://schemas.microsoft.com/office/powerpoint/2012/main" userId="S::John.Hessian@elca.org::d5b42c12-8893-4460-8002-fcb346824193" providerId="AD"/>
      </p:ext>
    </p:extLst>
  </p:cmAuthor>
  <p:cmAuthor id="6" name="Mary Streufert" initials="MS" lastIdx="24" clrIdx="5">
    <p:extLst>
      <p:ext uri="{19B8F6BF-5375-455C-9EA6-DF929625EA0E}">
        <p15:presenceInfo xmlns:p15="http://schemas.microsoft.com/office/powerpoint/2012/main" userId="S::mary.streufert@elca.org::71fecb3a-9fc0-4f1b-be8c-e38be45e47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7D7C"/>
    <a:srgbClr val="958033"/>
    <a:srgbClr val="70A09F"/>
    <a:srgbClr val="BED4D3"/>
    <a:srgbClr val="89B1B0"/>
    <a:srgbClr val="A5C3C2"/>
    <a:srgbClr val="96672E"/>
    <a:srgbClr val="C7B05D"/>
    <a:srgbClr val="CEC9B5"/>
    <a:srgbClr val="6B9D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06" autoAdjust="0"/>
    <p:restoredTop sz="94686"/>
  </p:normalViewPr>
  <p:slideViewPr>
    <p:cSldViewPr snapToGrid="0">
      <p:cViewPr varScale="1">
        <p:scale>
          <a:sx n="137" d="100"/>
          <a:sy n="137" d="100"/>
        </p:scale>
        <p:origin x="3184" y="200"/>
      </p:cViewPr>
      <p:guideLst>
        <p:guide pos="432"/>
        <p:guide pos="5496"/>
        <p:guide orient="horz" pos="3696"/>
        <p:guide orient="horz" pos="3480"/>
      </p:guideLst>
    </p:cSldViewPr>
  </p:slideViewPr>
  <p:notesTextViewPr>
    <p:cViewPr>
      <p:scale>
        <a:sx n="1" d="1"/>
        <a:sy n="1" d="1"/>
      </p:scale>
      <p:origin x="0" y="0"/>
    </p:cViewPr>
  </p:notesTextViewPr>
  <p:notesViewPr>
    <p:cSldViewPr snapToGrid="0">
      <p:cViewPr>
        <p:scale>
          <a:sx n="1" d="2"/>
          <a:sy n="1" d="2"/>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8/10/relationships/authors" Target="author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heme" Target="theme/theme1.xml"/><Relationship Id="rId91"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100.xml"/><Relationship Id="rId1" Type="http://schemas.microsoft.com/office/2011/relationships/chartStyle" Target="style10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101.xml"/><Relationship Id="rId1" Type="http://schemas.microsoft.com/office/2011/relationships/chartStyle" Target="style10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102.xml"/><Relationship Id="rId1" Type="http://schemas.microsoft.com/office/2011/relationships/chartStyle" Target="style10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103.xml"/><Relationship Id="rId1" Type="http://schemas.microsoft.com/office/2011/relationships/chartStyle" Target="style10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104.xml"/><Relationship Id="rId1" Type="http://schemas.microsoft.com/office/2011/relationships/chartStyle" Target="style10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105.xml"/><Relationship Id="rId1" Type="http://schemas.microsoft.com/office/2011/relationships/chartStyle" Target="style10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6.xml"/><Relationship Id="rId1" Type="http://schemas.microsoft.com/office/2011/relationships/chartStyle" Target="style10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07.xml"/><Relationship Id="rId1" Type="http://schemas.microsoft.com/office/2011/relationships/chartStyle" Target="style10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08.xml"/><Relationship Id="rId1" Type="http://schemas.microsoft.com/office/2011/relationships/chartStyle" Target="style10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09.xml"/><Relationship Id="rId1" Type="http://schemas.microsoft.com/office/2011/relationships/chartStyle" Target="style109.xml"/></Relationships>
</file>

<file path=ppt/charts/_rels/chart1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1.xml"/><Relationship Id="rId1" Type="http://schemas.microsoft.com/office/2011/relationships/chartStyle" Target="style11.xml"/></Relationships>
</file>

<file path=ppt/charts/_rels/chart110.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10.xml"/><Relationship Id="rId1" Type="http://schemas.microsoft.com/office/2011/relationships/chartStyle" Target="style110.xml"/></Relationships>
</file>

<file path=ppt/charts/_rels/chart111.xml.rels><?xml version="1.0" encoding="UTF-8" standalone="yes"?>
<Relationships xmlns="http://schemas.openxmlformats.org/package/2006/relationships"><Relationship Id="rId3" Type="http://schemas.openxmlformats.org/officeDocument/2006/relationships/oleObject" Target="file:////Users\peace2016\Downloads\Quality%20of%20Call\50th%20Anniversary\Charts%2050th%20Open%20Qs.xlsx" TargetMode="External"/><Relationship Id="rId2" Type="http://schemas.microsoft.com/office/2011/relationships/chartColorStyle" Target="colors111.xml"/><Relationship Id="rId1" Type="http://schemas.microsoft.com/office/2011/relationships/chartStyle" Target="style111.xml"/></Relationships>
</file>

<file path=ppt/charts/_rels/chart112.xml.rels><?xml version="1.0" encoding="UTF-8" standalone="yes"?>
<Relationships xmlns="http://schemas.openxmlformats.org/package/2006/relationships"><Relationship Id="rId3" Type="http://schemas.openxmlformats.org/officeDocument/2006/relationships/oleObject" Target="Chart%202%20in%20Microsoft%20PowerPoint" TargetMode="External"/><Relationship Id="rId2" Type="http://schemas.microsoft.com/office/2011/relationships/chartColorStyle" Target="colors112.xml"/><Relationship Id="rId1" Type="http://schemas.microsoft.com/office/2011/relationships/chartStyle" Target="style1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7.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elcacwo-my.sharepoint.com/personal/karen_dersnah_elca_org/Documents/KARENS%20DESIGN%20FILES/WOMANS%2050TH%20ORDINATION/50th%20SURVEY%20REPORT/WordSacFig.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9.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10.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chartUserShapes" Target="../drawings/drawing11.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chartUserShapes" Target="../drawings/drawing12.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chartUserShapes" Target="../drawings/drawing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chartUserShapes" Target="../drawings/drawing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chartUserShapes" Target="../drawings/drawing15.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chartUserShapes" Target="../drawings/drawing16.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chartUserShapes" Target="../drawings/drawing17.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chartUserShapes" Target="../drawings/drawing18.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chartUserShapes" Target="../drawings/drawing19.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chartUserShapes" Target="../drawings/drawing20.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chartUserShapes" Target="../drawings/drawing21.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chartUserShapes" Target="../drawings/drawing22.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chartUserShapes" Target="../drawings/drawing23.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chartUserShapes" Target="../drawings/drawing24.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chartUserShapes" Target="../drawings/drawing25.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chartUserShapes" Target="../drawings/drawing26.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chartUserShapes" Target="../drawings/drawing27.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chartUserShapes" Target="../drawings/drawing28.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chartUserShapes" Target="../drawings/drawing2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chartUserShapes" Target="../drawings/drawing3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chartUserShapes" Target="../drawings/drawing31.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chartUserShapes" Target="../drawings/drawing32.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chartUserShapes" Target="../drawings/drawing33.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chartUserShapes" Target="../drawings/drawing3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chartUserShapes" Target="../drawings/drawing35.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chartUserShapes" Target="../drawings/drawing36.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chartUserShapes" Target="../drawings/drawing3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64.xml"/><Relationship Id="rId1" Type="http://schemas.microsoft.com/office/2011/relationships/chartStyle" Target="style64.xml"/><Relationship Id="rId4" Type="http://schemas.openxmlformats.org/officeDocument/2006/relationships/chartUserShapes" Target="../drawings/drawing3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5.xml"/><Relationship Id="rId1" Type="http://schemas.microsoft.com/office/2011/relationships/chartStyle" Target="style65.xml"/><Relationship Id="rId4" Type="http://schemas.openxmlformats.org/officeDocument/2006/relationships/chartUserShapes" Target="../drawings/drawing3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chartUserShapes" Target="../drawings/drawing4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chartUserShapes" Target="../drawings/drawing4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chartUserShapes" Target="../drawings/drawing4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9.xml"/><Relationship Id="rId1" Type="http://schemas.microsoft.com/office/2011/relationships/chartStyle" Target="style69.xml"/><Relationship Id="rId4" Type="http://schemas.openxmlformats.org/officeDocument/2006/relationships/chartUserShapes" Target="../drawings/drawing4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70.xml"/><Relationship Id="rId1" Type="http://schemas.microsoft.com/office/2011/relationships/chartStyle" Target="style70.xml"/><Relationship Id="rId4" Type="http://schemas.openxmlformats.org/officeDocument/2006/relationships/chartUserShapes" Target="../drawings/drawing4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71.xml"/><Relationship Id="rId1" Type="http://schemas.microsoft.com/office/2011/relationships/chartStyle" Target="style71.xml"/><Relationship Id="rId4" Type="http://schemas.openxmlformats.org/officeDocument/2006/relationships/chartUserShapes" Target="../drawings/drawing4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chartUserShapes" Target="../drawings/drawing4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73.xml"/><Relationship Id="rId1" Type="http://schemas.microsoft.com/office/2011/relationships/chartStyle" Target="style73.xml"/><Relationship Id="rId4" Type="http://schemas.openxmlformats.org/officeDocument/2006/relationships/chartUserShapes" Target="../drawings/drawing4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74.xml"/><Relationship Id="rId1" Type="http://schemas.microsoft.com/office/2011/relationships/chartStyle" Target="style74.xml"/><Relationship Id="rId4" Type="http://schemas.openxmlformats.org/officeDocument/2006/relationships/chartUserShapes" Target="../drawings/drawing4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5.xml"/><Relationship Id="rId1" Type="http://schemas.microsoft.com/office/2011/relationships/chartStyle" Target="style75.xml"/><Relationship Id="rId4" Type="http://schemas.openxmlformats.org/officeDocument/2006/relationships/chartUserShapes" Target="../drawings/drawing4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6.xml"/><Relationship Id="rId1" Type="http://schemas.microsoft.com/office/2011/relationships/chartStyle" Target="style76.xml"/><Relationship Id="rId4" Type="http://schemas.openxmlformats.org/officeDocument/2006/relationships/chartUserShapes" Target="../drawings/drawing5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chartUserShapes" Target="../drawings/drawing5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8.xml"/><Relationship Id="rId1" Type="http://schemas.microsoft.com/office/2011/relationships/chartStyle" Target="style78.xml"/><Relationship Id="rId4" Type="http://schemas.openxmlformats.org/officeDocument/2006/relationships/chartUserShapes" Target="../drawings/drawing52.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9.xml"/><Relationship Id="rId1" Type="http://schemas.microsoft.com/office/2011/relationships/chartStyle" Target="style79.xml"/><Relationship Id="rId4" Type="http://schemas.openxmlformats.org/officeDocument/2006/relationships/chartUserShapes" Target="../drawings/drawing5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80.xml"/><Relationship Id="rId1" Type="http://schemas.microsoft.com/office/2011/relationships/chartStyle" Target="style80.xml"/><Relationship Id="rId4" Type="http://schemas.openxmlformats.org/officeDocument/2006/relationships/chartUserShapes" Target="../drawings/drawing54.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81.xml"/><Relationship Id="rId1" Type="http://schemas.microsoft.com/office/2011/relationships/chartStyle" Target="style81.xml"/><Relationship Id="rId4" Type="http://schemas.openxmlformats.org/officeDocument/2006/relationships/chartUserShapes" Target="../drawings/drawing55.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82.xml"/><Relationship Id="rId1" Type="http://schemas.microsoft.com/office/2011/relationships/chartStyle" Target="style82.xml"/><Relationship Id="rId4" Type="http://schemas.openxmlformats.org/officeDocument/2006/relationships/chartUserShapes" Target="../drawings/drawing56.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84.xml"/><Relationship Id="rId1" Type="http://schemas.microsoft.com/office/2011/relationships/chartStyle" Target="style84.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85.xml"/><Relationship Id="rId1" Type="http://schemas.microsoft.com/office/2011/relationships/chartStyle" Target="style85.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86.xml"/><Relationship Id="rId1" Type="http://schemas.microsoft.com/office/2011/relationships/chartStyle" Target="style86.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89.xml"/><Relationship Id="rId1" Type="http://schemas.microsoft.com/office/2011/relationships/chartStyle" Target="style89.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6.xml"/></Relationships>
</file>

<file path=ppt/charts/_rels/chart90.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90.xml"/><Relationship Id="rId1" Type="http://schemas.microsoft.com/office/2011/relationships/chartStyle" Target="style90.xml"/></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91.xml"/><Relationship Id="rId1" Type="http://schemas.microsoft.com/office/2011/relationships/chartStyle" Target="style91.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92.xml"/><Relationship Id="rId1" Type="http://schemas.microsoft.com/office/2011/relationships/chartStyle" Target="style92.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93.xml"/><Relationship Id="rId1" Type="http://schemas.microsoft.com/office/2011/relationships/chartStyle" Target="style93.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94.xml"/><Relationship Id="rId1" Type="http://schemas.microsoft.com/office/2011/relationships/chartStyle" Target="style94.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89.xlsx"/><Relationship Id="rId2" Type="http://schemas.microsoft.com/office/2011/relationships/chartColorStyle" Target="colors95.xml"/><Relationship Id="rId1" Type="http://schemas.microsoft.com/office/2011/relationships/chartStyle" Target="style95.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96.xml"/><Relationship Id="rId1" Type="http://schemas.microsoft.com/office/2011/relationships/chartStyle" Target="style96.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97.xml"/><Relationship Id="rId1" Type="http://schemas.microsoft.com/office/2011/relationships/chartStyle" Target="style97.xml"/></Relationships>
</file>

<file path=ppt/charts/_rels/chart98.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98.xml"/><Relationship Id="rId1" Type="http://schemas.microsoft.com/office/2011/relationships/chartStyle" Target="style9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99.xml"/><Relationship Id="rId1" Type="http://schemas.microsoft.com/office/2011/relationships/chartStyle" Target="style9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'Fig1'!$A$2</c:f>
              <c:strCache>
                <c:ptCount val="1"/>
                <c:pt idx="0">
                  <c:v>2005</c:v>
                </c:pt>
              </c:strCache>
            </c:strRef>
          </c:tx>
          <c:spPr>
            <a:solidFill>
              <a:schemeClr val="accent3">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'Fig1'!$B$1:$D$1</c:f>
              <c:strCache>
                <c:ptCount val="3"/>
                <c:pt idx="0">
                  <c:v>below guidelines</c:v>
                </c:pt>
                <c:pt idx="1">
                  <c:v>at guidelines</c:v>
                </c:pt>
                <c:pt idx="2">
                  <c:v>above guidelines</c:v>
                </c:pt>
              </c:strCache>
            </c:strRef>
          </c:cat>
          <c:val>
            <c:numRef>
              <c:f>'Fig1'!$B$2:$D$2</c:f>
              <c:numCache>
                <c:formatCode>0.0%</c:formatCode>
                <c:ptCount val="3"/>
                <c:pt idx="0">
                  <c:v>0.28000000000000003</c:v>
                </c:pt>
                <c:pt idx="1">
                  <c:v>0.50900000000000001</c:v>
                </c:pt>
                <c:pt idx="2">
                  <c:v>0.21099999999999999</c:v>
                </c:pt>
              </c:numCache>
            </c:numRef>
          </c:val>
          <c:extLst>
            <c:ext xmlns:c16="http://schemas.microsoft.com/office/drawing/2014/chart" uri="{C3380CC4-5D6E-409C-BE32-E72D297353CC}">
              <c16:uniqueId val="{00000000-C656-4217-9AB0-F4D0779DA9E6}"/>
            </c:ext>
          </c:extLst>
        </c:ser>
        <c:ser>
          <c:idx val="1"/>
          <c:order val="1"/>
          <c:tx>
            <c:strRef>
              <c:f>'Fig1'!$A$3</c:f>
              <c:strCache>
                <c:ptCount val="1"/>
                <c:pt idx="0">
                  <c:v>2015</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'Fig1'!$B$1:$D$1</c:f>
              <c:strCache>
                <c:ptCount val="3"/>
                <c:pt idx="0">
                  <c:v>below guidelines</c:v>
                </c:pt>
                <c:pt idx="1">
                  <c:v>at guidelines</c:v>
                </c:pt>
                <c:pt idx="2">
                  <c:v>above guidelines</c:v>
                </c:pt>
              </c:strCache>
            </c:strRef>
          </c:cat>
          <c:val>
            <c:numRef>
              <c:f>'Fig1'!$B$3:$D$3</c:f>
              <c:numCache>
                <c:formatCode>0.0%</c:formatCode>
                <c:ptCount val="3"/>
                <c:pt idx="0">
                  <c:v>0.32800000000000001</c:v>
                </c:pt>
                <c:pt idx="1">
                  <c:v>0.499</c:v>
                </c:pt>
                <c:pt idx="2">
                  <c:v>0.17299999999999999</c:v>
                </c:pt>
              </c:numCache>
            </c:numRef>
          </c:val>
          <c:extLst>
            <c:ext xmlns:c16="http://schemas.microsoft.com/office/drawing/2014/chart" uri="{C3380CC4-5D6E-409C-BE32-E72D297353CC}">
              <c16:uniqueId val="{00000001-C656-4217-9AB0-F4D0779DA9E6}"/>
            </c:ext>
          </c:extLst>
        </c:ser>
        <c:ser>
          <c:idx val="2"/>
          <c:order val="2"/>
          <c:tx>
            <c:strRef>
              <c:f>'Fig1'!$A$4</c:f>
              <c:strCache>
                <c:ptCount val="1"/>
                <c:pt idx="0">
                  <c:v>2020</c:v>
                </c:pt>
              </c:strCache>
            </c:strRef>
          </c:tx>
          <c:spPr>
            <a:solidFill>
              <a:srgbClr val="96672E"/>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'Fig1'!$B$1:$D$1</c:f>
              <c:strCache>
                <c:ptCount val="3"/>
                <c:pt idx="0">
                  <c:v>below guidelines</c:v>
                </c:pt>
                <c:pt idx="1">
                  <c:v>at guidelines</c:v>
                </c:pt>
                <c:pt idx="2">
                  <c:v>above guidelines</c:v>
                </c:pt>
              </c:strCache>
            </c:strRef>
          </c:cat>
          <c:val>
            <c:numRef>
              <c:f>'Fig1'!$B$4:$D$4</c:f>
              <c:numCache>
                <c:formatCode>0.0%</c:formatCode>
                <c:ptCount val="3"/>
                <c:pt idx="0">
                  <c:v>0.28000000000000003</c:v>
                </c:pt>
                <c:pt idx="1">
                  <c:v>0.48899999999999999</c:v>
                </c:pt>
                <c:pt idx="2">
                  <c:v>0.23100000000000001</c:v>
                </c:pt>
              </c:numCache>
            </c:numRef>
          </c:val>
          <c:extLst>
            <c:ext xmlns:c16="http://schemas.microsoft.com/office/drawing/2014/chart" uri="{C3380CC4-5D6E-409C-BE32-E72D297353CC}">
              <c16:uniqueId val="{00000002-C656-4217-9AB0-F4D0779DA9E6}"/>
            </c:ext>
          </c:extLst>
        </c:ser>
        <c:dLbls>
          <c:showLegendKey val="0"/>
          <c:showVal val="0"/>
          <c:showCatName val="0"/>
          <c:showSerName val="0"/>
          <c:showPercent val="0"/>
          <c:showBubbleSize val="0"/>
        </c:dLbls>
        <c:gapWidth val="219"/>
        <c:overlap val="-27"/>
        <c:axId val="1447081472"/>
        <c:axId val="1447874288"/>
      </c:barChart>
      <c:catAx>
        <c:axId val="144708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7874288"/>
        <c:crosses val="autoZero"/>
        <c:auto val="1"/>
        <c:lblAlgn val="ctr"/>
        <c:lblOffset val="100"/>
        <c:noMultiLvlLbl val="0"/>
      </c:catAx>
      <c:valAx>
        <c:axId val="1447874288"/>
        <c:scaling>
          <c:orientation val="minMax"/>
          <c:max val="1"/>
        </c:scaling>
        <c:delete val="1"/>
        <c:axPos val="l"/>
        <c:majorGridlines>
          <c:spPr>
            <a:ln w="9525" cap="flat" cmpd="sng" algn="ctr">
              <a:noFill/>
              <a:round/>
            </a:ln>
            <a:effectLst/>
          </c:spPr>
        </c:majorGridlines>
        <c:numFmt formatCode="0%" sourceLinked="0"/>
        <c:majorTickMark val="none"/>
        <c:minorTickMark val="none"/>
        <c:tickLblPos val="nextTo"/>
        <c:crossAx val="144708147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Men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801 or more</c:v>
                </c:pt>
                <c:pt idx="1">
                  <c:v>501-800</c:v>
                </c:pt>
                <c:pt idx="2">
                  <c:v>301-500</c:v>
                </c:pt>
                <c:pt idx="3">
                  <c:v>151-300</c:v>
                </c:pt>
                <c:pt idx="4">
                  <c:v>101-150</c:v>
                </c:pt>
                <c:pt idx="5">
                  <c:v>51-100</c:v>
                </c:pt>
                <c:pt idx="6">
                  <c:v>50 or fewer</c:v>
                </c:pt>
              </c:strCache>
            </c:strRef>
          </c:cat>
          <c:val>
            <c:numRef>
              <c:f>Sheet1!$B$2:$B$8</c:f>
              <c:numCache>
                <c:formatCode>0%</c:formatCode>
                <c:ptCount val="7"/>
                <c:pt idx="0">
                  <c:v>0.02</c:v>
                </c:pt>
                <c:pt idx="1">
                  <c:v>0.03</c:v>
                </c:pt>
                <c:pt idx="2">
                  <c:v>0.08</c:v>
                </c:pt>
                <c:pt idx="3">
                  <c:v>0.21</c:v>
                </c:pt>
                <c:pt idx="4">
                  <c:v>0.17</c:v>
                </c:pt>
                <c:pt idx="5">
                  <c:v>0.3</c:v>
                </c:pt>
                <c:pt idx="6">
                  <c:v>0.19</c:v>
                </c:pt>
              </c:numCache>
            </c:numRef>
          </c:val>
          <c:extLst>
            <c:ext xmlns:c16="http://schemas.microsoft.com/office/drawing/2014/chart" uri="{C3380CC4-5D6E-409C-BE32-E72D297353CC}">
              <c16:uniqueId val="{00000000-7D1D-4508-8DD1-5F74A60261C6}"/>
            </c:ext>
          </c:extLst>
        </c:ser>
        <c:ser>
          <c:idx val="1"/>
          <c:order val="1"/>
          <c:tx>
            <c:strRef>
              <c:f>Sheet1!$C$1</c:f>
              <c:strCache>
                <c:ptCount val="1"/>
                <c:pt idx="0">
                  <c:v>Women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801 or more</c:v>
                </c:pt>
                <c:pt idx="1">
                  <c:v>501-800</c:v>
                </c:pt>
                <c:pt idx="2">
                  <c:v>301-500</c:v>
                </c:pt>
                <c:pt idx="3">
                  <c:v>151-300</c:v>
                </c:pt>
                <c:pt idx="4">
                  <c:v>101-150</c:v>
                </c:pt>
                <c:pt idx="5">
                  <c:v>51-100</c:v>
                </c:pt>
                <c:pt idx="6">
                  <c:v>50 or fewer</c:v>
                </c:pt>
              </c:strCache>
            </c:strRef>
          </c:cat>
          <c:val>
            <c:numRef>
              <c:f>Sheet1!$C$2:$C$8</c:f>
              <c:numCache>
                <c:formatCode>0%</c:formatCode>
                <c:ptCount val="7"/>
                <c:pt idx="0">
                  <c:v>0.02</c:v>
                </c:pt>
                <c:pt idx="1">
                  <c:v>0.03</c:v>
                </c:pt>
                <c:pt idx="2">
                  <c:v>0.06</c:v>
                </c:pt>
                <c:pt idx="3">
                  <c:v>0.16</c:v>
                </c:pt>
                <c:pt idx="4">
                  <c:v>0.14000000000000001</c:v>
                </c:pt>
                <c:pt idx="5">
                  <c:v>0.33</c:v>
                </c:pt>
                <c:pt idx="6">
                  <c:v>0.27</c:v>
                </c:pt>
              </c:numCache>
            </c:numRef>
          </c:val>
          <c:extLst>
            <c:ext xmlns:c16="http://schemas.microsoft.com/office/drawing/2014/chart" uri="{C3380CC4-5D6E-409C-BE32-E72D297353CC}">
              <c16:uniqueId val="{00000001-7D1D-4508-8DD1-5F74A60261C6}"/>
            </c:ext>
          </c:extLst>
        </c:ser>
        <c:dLbls>
          <c:showLegendKey val="0"/>
          <c:showVal val="0"/>
          <c:showCatName val="0"/>
          <c:showSerName val="0"/>
          <c:showPercent val="0"/>
          <c:showBubbleSize val="0"/>
        </c:dLbls>
        <c:gapWidth val="182"/>
        <c:axId val="1938562784"/>
        <c:axId val="1938541152"/>
      </c:barChart>
      <c:catAx>
        <c:axId val="1938562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8541152"/>
        <c:crosses val="autoZero"/>
        <c:auto val="1"/>
        <c:lblAlgn val="ctr"/>
        <c:lblOffset val="100"/>
        <c:noMultiLvlLbl val="0"/>
      </c:catAx>
      <c:valAx>
        <c:axId val="1938541152"/>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1938562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Strongly disagree/disagree</c:v>
                </c:pt>
              </c:strCache>
            </c:strRef>
          </c:tx>
          <c:spPr>
            <a:solidFill>
              <a:schemeClr val="tx2">
                <a:lumMod val="40000"/>
                <a:lumOff val="6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Women of color (93)</c:v>
                </c:pt>
                <c:pt idx="1">
                  <c:v>White women (342)</c:v>
                </c:pt>
                <c:pt idx="2">
                  <c:v>Men of color (31)</c:v>
                </c:pt>
                <c:pt idx="3">
                  <c:v>White men (232)</c:v>
                </c:pt>
              </c:strCache>
            </c:strRef>
          </c:cat>
          <c:val>
            <c:numRef>
              <c:f>Sheet1!$B$2:$B$5</c:f>
              <c:numCache>
                <c:formatCode>0.00%</c:formatCode>
                <c:ptCount val="4"/>
                <c:pt idx="0">
                  <c:v>0.5</c:v>
                </c:pt>
                <c:pt idx="1">
                  <c:v>0.27200000000000002</c:v>
                </c:pt>
                <c:pt idx="2">
                  <c:v>0.25800000000000001</c:v>
                </c:pt>
                <c:pt idx="3">
                  <c:v>0.254</c:v>
                </c:pt>
              </c:numCache>
            </c:numRef>
          </c:val>
          <c:extLst>
            <c:ext xmlns:c16="http://schemas.microsoft.com/office/drawing/2014/chart" uri="{C3380CC4-5D6E-409C-BE32-E72D297353CC}">
              <c16:uniqueId val="{00000000-B8A0-4EDC-AD73-3C4656C08BCF}"/>
            </c:ext>
          </c:extLst>
        </c:ser>
        <c:ser>
          <c:idx val="1"/>
          <c:order val="1"/>
          <c:tx>
            <c:strRef>
              <c:f>Sheet1!$C$1</c:f>
              <c:strCache>
                <c:ptCount val="1"/>
                <c:pt idx="0">
                  <c:v>Agree/strongly agree</c:v>
                </c:pt>
              </c:strCache>
            </c:strRef>
          </c:tx>
          <c:spPr>
            <a:solidFill>
              <a:schemeClr val="accent6">
                <a:lumMod val="7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Women of color (93)</c:v>
                </c:pt>
                <c:pt idx="1">
                  <c:v>White women (342)</c:v>
                </c:pt>
                <c:pt idx="2">
                  <c:v>Men of color (31)</c:v>
                </c:pt>
                <c:pt idx="3">
                  <c:v>White men (232)</c:v>
                </c:pt>
              </c:strCache>
            </c:strRef>
          </c:cat>
          <c:val>
            <c:numRef>
              <c:f>Sheet1!$C$2:$C$5</c:f>
              <c:numCache>
                <c:formatCode>0.00%</c:formatCode>
                <c:ptCount val="4"/>
                <c:pt idx="0">
                  <c:v>0.5</c:v>
                </c:pt>
                <c:pt idx="1">
                  <c:v>0.72799999999999998</c:v>
                </c:pt>
                <c:pt idx="2">
                  <c:v>0.74199999999999999</c:v>
                </c:pt>
                <c:pt idx="3">
                  <c:v>0.746</c:v>
                </c:pt>
              </c:numCache>
            </c:numRef>
          </c:val>
          <c:extLst>
            <c:ext xmlns:c16="http://schemas.microsoft.com/office/drawing/2014/chart" uri="{C3380CC4-5D6E-409C-BE32-E72D297353CC}">
              <c16:uniqueId val="{00000001-B8A0-4EDC-AD73-3C4656C08BCF}"/>
            </c:ext>
          </c:extLst>
        </c:ser>
        <c:dLbls>
          <c:showLegendKey val="0"/>
          <c:showVal val="0"/>
          <c:showCatName val="0"/>
          <c:showSerName val="0"/>
          <c:showPercent val="0"/>
          <c:showBubbleSize val="0"/>
        </c:dLbls>
        <c:gapWidth val="219"/>
        <c:overlap val="-27"/>
        <c:axId val="1752801904"/>
        <c:axId val="1041345760"/>
      </c:barChart>
      <c:catAx>
        <c:axId val="175280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1345760"/>
        <c:crosses val="autoZero"/>
        <c:auto val="1"/>
        <c:lblAlgn val="ctr"/>
        <c:lblOffset val="100"/>
        <c:noMultiLvlLbl val="0"/>
      </c:catAx>
      <c:valAx>
        <c:axId val="1041345760"/>
        <c:scaling>
          <c:orientation val="minMax"/>
          <c:max val="1"/>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280190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aseline="0"/>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 educational debt to $15,000</c:v>
                </c:pt>
              </c:strCache>
            </c:strRef>
          </c:tx>
          <c:spPr>
            <a:solidFill>
              <a:schemeClr val="accent1">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Women 2015</c:v>
                </c:pt>
                <c:pt idx="1">
                  <c:v>Men 2015</c:v>
                </c:pt>
                <c:pt idx="2">
                  <c:v>Women 2020</c:v>
                </c:pt>
                <c:pt idx="3">
                  <c:v>Men 2020</c:v>
                </c:pt>
              </c:strCache>
            </c:strRef>
          </c:cat>
          <c:val>
            <c:numRef>
              <c:f>Sheet1!$B$2:$B$5</c:f>
              <c:numCache>
                <c:formatCode>0.00%</c:formatCode>
                <c:ptCount val="4"/>
                <c:pt idx="0">
                  <c:v>0.54700000000000004</c:v>
                </c:pt>
                <c:pt idx="1">
                  <c:v>0.72399999999999998</c:v>
                </c:pt>
                <c:pt idx="2">
                  <c:v>0.46</c:v>
                </c:pt>
                <c:pt idx="3">
                  <c:v>0.56599999999999995</c:v>
                </c:pt>
              </c:numCache>
            </c:numRef>
          </c:val>
          <c:extLst>
            <c:ext xmlns:c16="http://schemas.microsoft.com/office/drawing/2014/chart" uri="{C3380CC4-5D6E-409C-BE32-E72D297353CC}">
              <c16:uniqueId val="{00000000-8273-4D7B-9D6B-7AE0A5B3850A}"/>
            </c:ext>
          </c:extLst>
        </c:ser>
        <c:ser>
          <c:idx val="1"/>
          <c:order val="1"/>
          <c:tx>
            <c:strRef>
              <c:f>Sheet1!$C$1</c:f>
              <c:strCache>
                <c:ptCount val="1"/>
                <c:pt idx="0">
                  <c:v>$15,001 or more in educational debt</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Women 2015</c:v>
                </c:pt>
                <c:pt idx="1">
                  <c:v>Men 2015</c:v>
                </c:pt>
                <c:pt idx="2">
                  <c:v>Women 2020</c:v>
                </c:pt>
                <c:pt idx="3">
                  <c:v>Men 2020</c:v>
                </c:pt>
              </c:strCache>
            </c:strRef>
          </c:cat>
          <c:val>
            <c:numRef>
              <c:f>Sheet1!$C$2:$C$5</c:f>
              <c:numCache>
                <c:formatCode>0.00%</c:formatCode>
                <c:ptCount val="4"/>
                <c:pt idx="0">
                  <c:v>0.45300000000000001</c:v>
                </c:pt>
                <c:pt idx="1">
                  <c:v>0.27600000000000002</c:v>
                </c:pt>
                <c:pt idx="2">
                  <c:v>0.54</c:v>
                </c:pt>
                <c:pt idx="3">
                  <c:v>0.434</c:v>
                </c:pt>
              </c:numCache>
            </c:numRef>
          </c:val>
          <c:extLst>
            <c:ext xmlns:c16="http://schemas.microsoft.com/office/drawing/2014/chart" uri="{C3380CC4-5D6E-409C-BE32-E72D297353CC}">
              <c16:uniqueId val="{00000001-8273-4D7B-9D6B-7AE0A5B3850A}"/>
            </c:ext>
          </c:extLst>
        </c:ser>
        <c:dLbls>
          <c:showLegendKey val="0"/>
          <c:showVal val="0"/>
          <c:showCatName val="0"/>
          <c:showSerName val="0"/>
          <c:showPercent val="0"/>
          <c:showBubbleSize val="0"/>
        </c:dLbls>
        <c:gapWidth val="219"/>
        <c:overlap val="-27"/>
        <c:axId val="739879647"/>
        <c:axId val="783738720"/>
      </c:barChart>
      <c:catAx>
        <c:axId val="739879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3738720"/>
        <c:crosses val="autoZero"/>
        <c:auto val="1"/>
        <c:lblAlgn val="ctr"/>
        <c:lblOffset val="100"/>
        <c:noMultiLvlLbl val="0"/>
      </c:catAx>
      <c:valAx>
        <c:axId val="783738720"/>
        <c:scaling>
          <c:orientation val="minMax"/>
          <c:max val="1"/>
        </c:scaling>
        <c:delete val="0"/>
        <c:axPos val="l"/>
        <c:majorGridlines>
          <c:spPr>
            <a:ln w="9525" cap="flat" cmpd="sng" algn="ctr">
              <a:no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9879647"/>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74186231340244E-2"/>
          <c:y val="1.8876836175815377E-2"/>
          <c:w val="0.88153151725268786"/>
          <c:h val="0.79538695699668649"/>
        </c:manualLayout>
      </c:layout>
      <c:lineChart>
        <c:grouping val="standard"/>
        <c:varyColors val="0"/>
        <c:ser>
          <c:idx val="1"/>
          <c:order val="0"/>
          <c:tx>
            <c:strRef>
              <c:f>'Fig7'!$A$2</c:f>
              <c:strCache>
                <c:ptCount val="1"/>
                <c:pt idx="0">
                  <c:v>2020</c:v>
                </c:pt>
              </c:strCache>
            </c:strRef>
          </c:tx>
          <c:spPr>
            <a:ln w="28575" cap="rnd">
              <a:solidFill>
                <a:schemeClr val="accent3">
                  <a:lumMod val="75000"/>
                </a:schemeClr>
              </a:solidFill>
              <a:round/>
            </a:ln>
            <a:effectLst/>
          </c:spPr>
          <c:marker>
            <c:symbol val="none"/>
          </c:marker>
          <c:dLbls>
            <c:dLbl>
              <c:idx val="1"/>
              <c:numFmt formatCode="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accent5">
                          <a:lumMod val="7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manualLayout>
                      <c:w val="5.725549772764895E-2"/>
                      <c:h val="5.2551869788442632E-2"/>
                    </c:manualLayout>
                  </c15:layout>
                </c:ext>
                <c:ext xmlns:c16="http://schemas.microsoft.com/office/drawing/2014/chart" uri="{C3380CC4-5D6E-409C-BE32-E72D297353CC}">
                  <c16:uniqueId val="{00000002-66EA-4841-A102-C86A7613671B}"/>
                </c:ext>
              </c:extLst>
            </c:dLbl>
            <c:dLbl>
              <c:idx val="5"/>
              <c:numFmt formatCode="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accent5">
                          <a:lumMod val="7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manualLayout>
                      <c:w val="5.725549772764895E-2"/>
                      <c:h val="8.2148053745038779E-2"/>
                    </c:manualLayout>
                  </c15:layout>
                </c:ext>
                <c:ext xmlns:c16="http://schemas.microsoft.com/office/drawing/2014/chart" uri="{C3380CC4-5D6E-409C-BE32-E72D297353CC}">
                  <c16:uniqueId val="{00000001-66EA-4841-A102-C86A7613671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5">
                        <a:lumMod val="7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'Fig7'!$B$1:$F$1</c:f>
              <c:strCache>
                <c:ptCount val="5"/>
                <c:pt idx="0">
                  <c:v>1976-1985</c:v>
                </c:pt>
                <c:pt idx="1">
                  <c:v>1986-1995</c:v>
                </c:pt>
                <c:pt idx="2">
                  <c:v>1996-2005</c:v>
                </c:pt>
                <c:pt idx="3">
                  <c:v>2006-2015</c:v>
                </c:pt>
                <c:pt idx="4">
                  <c:v>2016-2019</c:v>
                </c:pt>
              </c:strCache>
            </c:strRef>
          </c:cat>
          <c:val>
            <c:numRef>
              <c:f>'Fig7'!$B$2:$F$2</c:f>
              <c:numCache>
                <c:formatCode>0.0%</c:formatCode>
                <c:ptCount val="5"/>
                <c:pt idx="0">
                  <c:v>0.35399999999999998</c:v>
                </c:pt>
                <c:pt idx="1">
                  <c:v>0.224</c:v>
                </c:pt>
                <c:pt idx="2">
                  <c:v>0.22</c:v>
                </c:pt>
                <c:pt idx="3">
                  <c:v>0.222</c:v>
                </c:pt>
                <c:pt idx="4">
                  <c:v>0.35299999999999998</c:v>
                </c:pt>
              </c:numCache>
            </c:numRef>
          </c:val>
          <c:smooth val="0"/>
          <c:extLst>
            <c:ext xmlns:c16="http://schemas.microsoft.com/office/drawing/2014/chart" uri="{C3380CC4-5D6E-409C-BE32-E72D297353CC}">
              <c16:uniqueId val="{00000006-47FE-4529-8EE4-739D43CCFED8}"/>
            </c:ext>
          </c:extLst>
        </c:ser>
        <c:dLbls>
          <c:showLegendKey val="0"/>
          <c:showVal val="0"/>
          <c:showCatName val="0"/>
          <c:showSerName val="0"/>
          <c:showPercent val="0"/>
          <c:showBubbleSize val="0"/>
        </c:dLbls>
        <c:smooth val="0"/>
        <c:axId val="1397859696"/>
        <c:axId val="1400550544"/>
      </c:lineChart>
      <c:catAx>
        <c:axId val="139785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0550544"/>
        <c:crosses val="autoZero"/>
        <c:auto val="1"/>
        <c:lblAlgn val="ctr"/>
        <c:lblOffset val="100"/>
        <c:noMultiLvlLbl val="0"/>
      </c:catAx>
      <c:valAx>
        <c:axId val="1400550544"/>
        <c:scaling>
          <c:orientation val="minMax"/>
          <c:max val="1"/>
        </c:scaling>
        <c:delete val="0"/>
        <c:axPos val="l"/>
        <c:majorGridlines>
          <c:spPr>
            <a:ln w="9525" cap="flat" cmpd="sng" algn="ctr">
              <a:no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785969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5191144718579994E-2"/>
          <c:w val="0.97136088732326953"/>
          <c:h val="0.69160650292307879"/>
        </c:manualLayout>
      </c:layout>
      <c:lineChart>
        <c:grouping val="standard"/>
        <c:varyColors val="0"/>
        <c:ser>
          <c:idx val="0"/>
          <c:order val="0"/>
          <c:tx>
            <c:strRef>
              <c:f>'Fig8'!$A$2</c:f>
              <c:strCache>
                <c:ptCount val="1"/>
                <c:pt idx="0">
                  <c:v>No educational debt to $15,000</c:v>
                </c:pt>
              </c:strCache>
            </c:strRef>
          </c:tx>
          <c:spPr>
            <a:ln w="28575" cap="rnd">
              <a:solidFill>
                <a:schemeClr val="accent1">
                  <a:lumMod val="40000"/>
                  <a:lumOff val="60000"/>
                </a:schemeClr>
              </a:solidFill>
              <a:round/>
            </a:ln>
            <a:effectLst/>
          </c:spPr>
          <c:marker>
            <c:symbol val="none"/>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09-4337-B9BA-DD4116E21974}"/>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7D-4BC3-B466-3547A6FDD327}"/>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A8-4093-9F59-D07F0020005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'Fig8'!$B$1:$G$1</c:f>
              <c:strCache>
                <c:ptCount val="6"/>
                <c:pt idx="0">
                  <c:v>1964-1975         (1)</c:v>
                </c:pt>
                <c:pt idx="1">
                  <c:v>1976-1985 (104)</c:v>
                </c:pt>
                <c:pt idx="2">
                  <c:v>1986-1995 (157)</c:v>
                </c:pt>
                <c:pt idx="3">
                  <c:v>1996-2005 (174)</c:v>
                </c:pt>
                <c:pt idx="4">
                  <c:v>2006-2015 (305)</c:v>
                </c:pt>
                <c:pt idx="5">
                  <c:v>2016-2019     (64)</c:v>
                </c:pt>
              </c:strCache>
            </c:strRef>
          </c:cat>
          <c:val>
            <c:numRef>
              <c:f>'Fig8'!$B$2:$G$2</c:f>
              <c:numCache>
                <c:formatCode>0.0%</c:formatCode>
                <c:ptCount val="6"/>
                <c:pt idx="0">
                  <c:v>1</c:v>
                </c:pt>
                <c:pt idx="1">
                  <c:v>0.84599999999999997</c:v>
                </c:pt>
                <c:pt idx="2">
                  <c:v>0.69599999999999995</c:v>
                </c:pt>
                <c:pt idx="3">
                  <c:v>0.435</c:v>
                </c:pt>
                <c:pt idx="4">
                  <c:v>0.35799999999999998</c:v>
                </c:pt>
                <c:pt idx="5">
                  <c:v>0.48099999999999998</c:v>
                </c:pt>
              </c:numCache>
            </c:numRef>
          </c:val>
          <c:smooth val="0"/>
          <c:extLst>
            <c:ext xmlns:c16="http://schemas.microsoft.com/office/drawing/2014/chart" uri="{C3380CC4-5D6E-409C-BE32-E72D297353CC}">
              <c16:uniqueId val="{00000003-337D-4BC3-B466-3547A6FDD327}"/>
            </c:ext>
          </c:extLst>
        </c:ser>
        <c:ser>
          <c:idx val="1"/>
          <c:order val="1"/>
          <c:tx>
            <c:strRef>
              <c:f>'Fig8'!$A$3</c:f>
              <c:strCache>
                <c:ptCount val="1"/>
                <c:pt idx="0">
                  <c:v>$15,001 or more in educational debt</c:v>
                </c:pt>
              </c:strCache>
            </c:strRef>
          </c:tx>
          <c:spPr>
            <a:ln w="28575" cap="rnd">
              <a:solidFill>
                <a:schemeClr val="accent1"/>
              </a:solidFill>
              <a:round/>
            </a:ln>
            <a:effectLst/>
          </c:spPr>
          <c:marker>
            <c:symbol val="none"/>
          </c:marker>
          <c:dLbls>
            <c:dLbl>
              <c:idx val="2"/>
              <c:numFmt formatCode="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rgbClr val="537D7C"/>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manualLayout>
                      <c:w val="7.8805622553516141E-2"/>
                      <c:h val="3.8477478211120408E-2"/>
                    </c:manualLayout>
                  </c15:layout>
                </c:ext>
                <c:ext xmlns:c16="http://schemas.microsoft.com/office/drawing/2014/chart" uri="{C3380CC4-5D6E-409C-BE32-E72D297353CC}">
                  <c16:uniqueId val="{00000001-1B63-400B-A1FF-D245ACDB3AA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537D7C"/>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'Fig8'!$B$1:$G$1</c:f>
              <c:strCache>
                <c:ptCount val="6"/>
                <c:pt idx="0">
                  <c:v>1964-1975         (1)</c:v>
                </c:pt>
                <c:pt idx="1">
                  <c:v>1976-1985 (104)</c:v>
                </c:pt>
                <c:pt idx="2">
                  <c:v>1986-1995 (157)</c:v>
                </c:pt>
                <c:pt idx="3">
                  <c:v>1996-2005 (174)</c:v>
                </c:pt>
                <c:pt idx="4">
                  <c:v>2006-2015 (305)</c:v>
                </c:pt>
                <c:pt idx="5">
                  <c:v>2016-2019     (64)</c:v>
                </c:pt>
              </c:strCache>
            </c:strRef>
          </c:cat>
          <c:val>
            <c:numRef>
              <c:f>'Fig8'!$B$3:$G$3</c:f>
              <c:numCache>
                <c:formatCode>0.0%</c:formatCode>
                <c:ptCount val="6"/>
                <c:pt idx="0">
                  <c:v>0</c:v>
                </c:pt>
                <c:pt idx="1">
                  <c:v>0.154</c:v>
                </c:pt>
                <c:pt idx="2">
                  <c:v>0.30399999999999999</c:v>
                </c:pt>
                <c:pt idx="3">
                  <c:v>0.56499999999999995</c:v>
                </c:pt>
                <c:pt idx="4">
                  <c:v>0.64200000000000002</c:v>
                </c:pt>
                <c:pt idx="5">
                  <c:v>0.51900000000000002</c:v>
                </c:pt>
              </c:numCache>
            </c:numRef>
          </c:val>
          <c:smooth val="0"/>
          <c:extLst>
            <c:ext xmlns:c16="http://schemas.microsoft.com/office/drawing/2014/chart" uri="{C3380CC4-5D6E-409C-BE32-E72D297353CC}">
              <c16:uniqueId val="{00000007-337D-4BC3-B466-3547A6FDD327}"/>
            </c:ext>
          </c:extLst>
        </c:ser>
        <c:dLbls>
          <c:showLegendKey val="0"/>
          <c:showVal val="0"/>
          <c:showCatName val="0"/>
          <c:showSerName val="0"/>
          <c:showPercent val="0"/>
          <c:showBubbleSize val="0"/>
        </c:dLbls>
        <c:smooth val="0"/>
        <c:axId val="1403408480"/>
        <c:axId val="1371109280"/>
      </c:lineChart>
      <c:catAx>
        <c:axId val="140340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1109280"/>
        <c:crosses val="autoZero"/>
        <c:auto val="1"/>
        <c:lblAlgn val="ctr"/>
        <c:lblOffset val="100"/>
        <c:noMultiLvlLbl val="0"/>
      </c:catAx>
      <c:valAx>
        <c:axId val="1371109280"/>
        <c:scaling>
          <c:orientation val="minMax"/>
          <c:max val="1"/>
        </c:scaling>
        <c:delete val="0"/>
        <c:axPos val="l"/>
        <c:majorGridlines>
          <c:spPr>
            <a:ln w="9525" cap="flat" cmpd="sng" algn="ctr">
              <a:no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340848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 educational debt to $15,000</c:v>
                </c:pt>
              </c:strCache>
            </c:strRef>
          </c:tx>
          <c:spPr>
            <a:solidFill>
              <a:schemeClr val="accent1">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Debt at graduation-women</c:v>
                </c:pt>
                <c:pt idx="1">
                  <c:v>Debt at graduation-men</c:v>
                </c:pt>
                <c:pt idx="2">
                  <c:v>Current debt-women</c:v>
                </c:pt>
                <c:pt idx="3">
                  <c:v>Current debt-men</c:v>
                </c:pt>
              </c:strCache>
            </c:strRef>
          </c:cat>
          <c:val>
            <c:numRef>
              <c:f>Sheet1!$B$2:$B$5</c:f>
              <c:numCache>
                <c:formatCode>0.0%</c:formatCode>
                <c:ptCount val="4"/>
                <c:pt idx="0">
                  <c:v>0.33500000000000002</c:v>
                </c:pt>
                <c:pt idx="1">
                  <c:v>0.39200000000000002</c:v>
                </c:pt>
                <c:pt idx="2">
                  <c:v>0.66400000000000003</c:v>
                </c:pt>
                <c:pt idx="3">
                  <c:v>0.65200000000000002</c:v>
                </c:pt>
              </c:numCache>
            </c:numRef>
          </c:val>
          <c:extLst>
            <c:ext xmlns:c16="http://schemas.microsoft.com/office/drawing/2014/chart" uri="{C3380CC4-5D6E-409C-BE32-E72D297353CC}">
              <c16:uniqueId val="{00000000-1D34-4BC5-9C10-545A94A84640}"/>
            </c:ext>
          </c:extLst>
        </c:ser>
        <c:ser>
          <c:idx val="1"/>
          <c:order val="1"/>
          <c:tx>
            <c:strRef>
              <c:f>Sheet1!$C$1</c:f>
              <c:strCache>
                <c:ptCount val="1"/>
                <c:pt idx="0">
                  <c:v>$15,001 or more in educational debt</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Debt at graduation-women</c:v>
                </c:pt>
                <c:pt idx="1">
                  <c:v>Debt at graduation-men</c:v>
                </c:pt>
                <c:pt idx="2">
                  <c:v>Current debt-women</c:v>
                </c:pt>
                <c:pt idx="3">
                  <c:v>Current debt-men</c:v>
                </c:pt>
              </c:strCache>
            </c:strRef>
          </c:cat>
          <c:val>
            <c:numRef>
              <c:f>Sheet1!$C$2:$C$5</c:f>
              <c:numCache>
                <c:formatCode>0.0%</c:formatCode>
                <c:ptCount val="4"/>
                <c:pt idx="0">
                  <c:v>0.66500000000000004</c:v>
                </c:pt>
                <c:pt idx="1">
                  <c:v>0.60799999999999998</c:v>
                </c:pt>
                <c:pt idx="2">
                  <c:v>0.33600000000000002</c:v>
                </c:pt>
                <c:pt idx="3">
                  <c:v>0.34799999999999998</c:v>
                </c:pt>
              </c:numCache>
            </c:numRef>
          </c:val>
          <c:extLst>
            <c:ext xmlns:c16="http://schemas.microsoft.com/office/drawing/2014/chart" uri="{C3380CC4-5D6E-409C-BE32-E72D297353CC}">
              <c16:uniqueId val="{00000001-1D34-4BC5-9C10-545A94A84640}"/>
            </c:ext>
          </c:extLst>
        </c:ser>
        <c:dLbls>
          <c:showLegendKey val="0"/>
          <c:showVal val="0"/>
          <c:showCatName val="0"/>
          <c:showSerName val="0"/>
          <c:showPercent val="0"/>
          <c:showBubbleSize val="0"/>
        </c:dLbls>
        <c:gapWidth val="219"/>
        <c:overlap val="-27"/>
        <c:axId val="96964768"/>
        <c:axId val="480489680"/>
      </c:barChart>
      <c:catAx>
        <c:axId val="9696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0489680"/>
        <c:crosses val="autoZero"/>
        <c:auto val="1"/>
        <c:lblAlgn val="ctr"/>
        <c:lblOffset val="100"/>
        <c:noMultiLvlLbl val="0"/>
      </c:catAx>
      <c:valAx>
        <c:axId val="480489680"/>
        <c:scaling>
          <c:orientation val="minMax"/>
          <c:max val="1"/>
        </c:scaling>
        <c:delete val="0"/>
        <c:axPos val="l"/>
        <c:majorGridlines>
          <c:spPr>
            <a:ln w="9525" cap="flat" cmpd="sng" algn="ctr">
              <a:no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96476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26576076749805"/>
          <c:y val="3.2522195176006304E-2"/>
          <c:w val="0.74911397335678254"/>
          <c:h val="0.87511902810516129"/>
        </c:manualLayout>
      </c:layout>
      <c:barChart>
        <c:barDir val="bar"/>
        <c:grouping val="clustered"/>
        <c:varyColors val="0"/>
        <c:ser>
          <c:idx val="0"/>
          <c:order val="0"/>
          <c:tx>
            <c:strRef>
              <c:f>Sheet1!$B$1</c:f>
              <c:strCache>
                <c:ptCount val="1"/>
                <c:pt idx="0">
                  <c:v>$15,001 or more in educational debt</c:v>
                </c:pt>
              </c:strCache>
            </c:strRef>
          </c:tx>
          <c:spPr>
            <a:solidFill>
              <a:schemeClr val="accent1"/>
            </a:solidFill>
            <a:ln>
              <a:noFill/>
            </a:ln>
            <a:effectLst/>
          </c:spPr>
          <c:invertIfNegative val="0"/>
          <c:dLbls>
            <c:dLbl>
              <c:idx val="1"/>
              <c:layout>
                <c:manualLayout>
                  <c:x val="-4.2618356292696421E-17"/>
                  <c:y val="2.95656319781875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E8-4782-AE29-DA2558DFE7BC}"/>
                </c:ext>
              </c:extLst>
            </c:dLbl>
            <c:dLbl>
              <c:idx val="2"/>
              <c:layout>
                <c:manualLayout>
                  <c:x val="-4.2618356292696421E-17"/>
                  <c:y val="2.95656319781875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E8-4782-AE29-DA2558DFE7BC}"/>
                </c:ext>
              </c:extLst>
            </c:dLbl>
            <c:dLbl>
              <c:idx val="3"/>
              <c:layout>
                <c:manualLayout>
                  <c:x val="4.2618356292696421E-17"/>
                  <c:y val="2.95656319781875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E8-4782-AE29-DA2558DFE7BC}"/>
                </c:ext>
              </c:extLst>
            </c:dLbl>
            <c:dLbl>
              <c:idx val="4"/>
              <c:layout>
                <c:manualLayout>
                  <c:x val="-8.5236712585392843E-17"/>
                  <c:y val="5.91312639563745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E8-4782-AE29-DA2558DFE7BC}"/>
                </c:ext>
              </c:extLst>
            </c:dLbl>
            <c:dLbl>
              <c:idx val="5"/>
              <c:layout>
                <c:manualLayout>
                  <c:x val="0"/>
                  <c:y val="5.91312639563750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E8-4782-AE29-DA2558DFE7BC}"/>
                </c:ext>
              </c:extLst>
            </c:dLbl>
            <c:dLbl>
              <c:idx val="6"/>
              <c:layout>
                <c:manualLayout>
                  <c:x val="-2.3246644703774108E-3"/>
                  <c:y val="2.95656319781872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E8-4782-AE29-DA2558DFE7BC}"/>
                </c:ext>
              </c:extLst>
            </c:dLbl>
            <c:dLbl>
              <c:idx val="7"/>
              <c:layout>
                <c:manualLayout>
                  <c:x val="-2.3246644703773683E-3"/>
                  <c:y val="2.95656319781875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E8-4782-AE29-DA2558DFE7B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White men 2020</c:v>
                </c:pt>
                <c:pt idx="1">
                  <c:v>White men 2015</c:v>
                </c:pt>
                <c:pt idx="2">
                  <c:v>Men of color 2020</c:v>
                </c:pt>
                <c:pt idx="3">
                  <c:v>Men of color 2015</c:v>
                </c:pt>
                <c:pt idx="4">
                  <c:v>White women 2020</c:v>
                </c:pt>
                <c:pt idx="5">
                  <c:v>White women 2015</c:v>
                </c:pt>
                <c:pt idx="6">
                  <c:v>Women of color 2020</c:v>
                </c:pt>
                <c:pt idx="7">
                  <c:v>Women of color 2015</c:v>
                </c:pt>
              </c:strCache>
            </c:strRef>
          </c:cat>
          <c:val>
            <c:numRef>
              <c:f>Sheet1!$B$2:$B$9</c:f>
              <c:numCache>
                <c:formatCode>0.0%</c:formatCode>
                <c:ptCount val="8"/>
                <c:pt idx="0">
                  <c:v>0.18</c:v>
                </c:pt>
                <c:pt idx="1">
                  <c:v>0.14699999999999999</c:v>
                </c:pt>
                <c:pt idx="2">
                  <c:v>0.17899999999999999</c:v>
                </c:pt>
                <c:pt idx="3">
                  <c:v>0.214</c:v>
                </c:pt>
                <c:pt idx="4">
                  <c:v>0.24399999999999999</c:v>
                </c:pt>
                <c:pt idx="5">
                  <c:v>0.28299999999999997</c:v>
                </c:pt>
                <c:pt idx="6">
                  <c:v>0.222</c:v>
                </c:pt>
                <c:pt idx="7">
                  <c:v>0.42</c:v>
                </c:pt>
              </c:numCache>
            </c:numRef>
          </c:val>
          <c:extLst>
            <c:ext xmlns:c16="http://schemas.microsoft.com/office/drawing/2014/chart" uri="{C3380CC4-5D6E-409C-BE32-E72D297353CC}">
              <c16:uniqueId val="{00000000-B15A-40DE-9C02-381D91A0E785}"/>
            </c:ext>
          </c:extLst>
        </c:ser>
        <c:ser>
          <c:idx val="1"/>
          <c:order val="1"/>
          <c:tx>
            <c:strRef>
              <c:f>Sheet1!$C$1</c:f>
              <c:strCache>
                <c:ptCount val="1"/>
                <c:pt idx="0">
                  <c:v>No educational debt to $15,000</c:v>
                </c:pt>
              </c:strCache>
            </c:strRef>
          </c:tx>
          <c:spPr>
            <a:solidFill>
              <a:schemeClr val="accent1">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White men 2020</c:v>
                </c:pt>
                <c:pt idx="1">
                  <c:v>White men 2015</c:v>
                </c:pt>
                <c:pt idx="2">
                  <c:v>Men of color 2020</c:v>
                </c:pt>
                <c:pt idx="3">
                  <c:v>Men of color 2015</c:v>
                </c:pt>
                <c:pt idx="4">
                  <c:v>White women 2020</c:v>
                </c:pt>
                <c:pt idx="5">
                  <c:v>White women 2015</c:v>
                </c:pt>
                <c:pt idx="6">
                  <c:v>Women of color 2020</c:v>
                </c:pt>
                <c:pt idx="7">
                  <c:v>Women of color 2015</c:v>
                </c:pt>
              </c:strCache>
            </c:strRef>
          </c:cat>
          <c:val>
            <c:numRef>
              <c:f>Sheet1!$C$2:$C$9</c:f>
              <c:numCache>
                <c:formatCode>0.0%</c:formatCode>
                <c:ptCount val="8"/>
                <c:pt idx="0">
                  <c:v>0.82</c:v>
                </c:pt>
                <c:pt idx="1">
                  <c:v>0.85299999999999998</c:v>
                </c:pt>
                <c:pt idx="2">
                  <c:v>0.82099999999999995</c:v>
                </c:pt>
                <c:pt idx="3">
                  <c:v>0.78600000000000003</c:v>
                </c:pt>
                <c:pt idx="4">
                  <c:v>0.75600000000000001</c:v>
                </c:pt>
                <c:pt idx="5">
                  <c:v>0.71699999999999997</c:v>
                </c:pt>
                <c:pt idx="6">
                  <c:v>0.77800000000000002</c:v>
                </c:pt>
                <c:pt idx="7">
                  <c:v>0.57999999999999996</c:v>
                </c:pt>
              </c:numCache>
            </c:numRef>
          </c:val>
          <c:extLst>
            <c:ext xmlns:c16="http://schemas.microsoft.com/office/drawing/2014/chart" uri="{C3380CC4-5D6E-409C-BE32-E72D297353CC}">
              <c16:uniqueId val="{00000001-B15A-40DE-9C02-381D91A0E785}"/>
            </c:ext>
          </c:extLst>
        </c:ser>
        <c:dLbls>
          <c:showLegendKey val="0"/>
          <c:showVal val="0"/>
          <c:showCatName val="0"/>
          <c:showSerName val="0"/>
          <c:showPercent val="0"/>
          <c:showBubbleSize val="0"/>
        </c:dLbls>
        <c:gapWidth val="219"/>
        <c:axId val="473734336"/>
        <c:axId val="1215100464"/>
      </c:barChart>
      <c:catAx>
        <c:axId val="473734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5100464"/>
        <c:crosses val="autoZero"/>
        <c:auto val="1"/>
        <c:lblAlgn val="ctr"/>
        <c:lblOffset val="100"/>
        <c:noMultiLvlLbl val="0"/>
      </c:catAx>
      <c:valAx>
        <c:axId val="1215100464"/>
        <c:scaling>
          <c:orientation val="minMax"/>
          <c:max val="1"/>
        </c:scaling>
        <c:delete val="0"/>
        <c:axPos val="b"/>
        <c:majorGridlines>
          <c:spPr>
            <a:ln w="9525" cap="flat" cmpd="sng" algn="ctr">
              <a:no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7373433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Q34Challenges!$B$1</c:f>
              <c:strCache>
                <c:ptCount val="1"/>
                <c:pt idx="0">
                  <c:v>Women of Color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Q34Challenges!$A$2:$A$7</c:f>
              <c:strCache>
                <c:ptCount val="6"/>
                <c:pt idx="0">
                  <c:v>Inadequate/Inequitable Pay</c:v>
                </c:pt>
                <c:pt idx="1">
                  <c:v>Dysfunctional Workplace</c:v>
                </c:pt>
                <c:pt idx="2">
                  <c:v>Effects on Well-Being, Family</c:v>
                </c:pt>
                <c:pt idx="3">
                  <c:v>More work/Fewer Resources</c:v>
                </c:pt>
                <c:pt idx="4">
                  <c:v>Vocational Challenges</c:v>
                </c:pt>
                <c:pt idx="5">
                  <c:v>Racism and  Sexism in Church System</c:v>
                </c:pt>
              </c:strCache>
            </c:strRef>
          </c:cat>
          <c:val>
            <c:numRef>
              <c:f>Q34Challenges!$B$2:$B$7</c:f>
              <c:numCache>
                <c:formatCode>0%</c:formatCode>
                <c:ptCount val="6"/>
                <c:pt idx="0">
                  <c:v>0.1</c:v>
                </c:pt>
                <c:pt idx="1">
                  <c:v>0.22</c:v>
                </c:pt>
                <c:pt idx="2">
                  <c:v>0.24</c:v>
                </c:pt>
                <c:pt idx="3">
                  <c:v>0.32</c:v>
                </c:pt>
                <c:pt idx="4">
                  <c:v>0.37</c:v>
                </c:pt>
                <c:pt idx="5">
                  <c:v>0.46</c:v>
                </c:pt>
              </c:numCache>
            </c:numRef>
          </c:val>
          <c:extLst>
            <c:ext xmlns:c16="http://schemas.microsoft.com/office/drawing/2014/chart" uri="{C3380CC4-5D6E-409C-BE32-E72D297353CC}">
              <c16:uniqueId val="{00000000-0B93-4284-986E-3256A4599A4C}"/>
            </c:ext>
          </c:extLst>
        </c:ser>
        <c:ser>
          <c:idx val="1"/>
          <c:order val="1"/>
          <c:tx>
            <c:strRef>
              <c:f>Q34Challenges!$C$1</c:f>
              <c:strCache>
                <c:ptCount val="1"/>
                <c:pt idx="0">
                  <c:v>White Women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Q34Challenges!$A$2:$A$7</c:f>
              <c:strCache>
                <c:ptCount val="6"/>
                <c:pt idx="0">
                  <c:v>Inadequate/Inequitable Pay</c:v>
                </c:pt>
                <c:pt idx="1">
                  <c:v>Dysfunctional Workplace</c:v>
                </c:pt>
                <c:pt idx="2">
                  <c:v>Effects on Well-Being, Family</c:v>
                </c:pt>
                <c:pt idx="3">
                  <c:v>More work/Fewer Resources</c:v>
                </c:pt>
                <c:pt idx="4">
                  <c:v>Vocational Challenges</c:v>
                </c:pt>
                <c:pt idx="5">
                  <c:v>Racism and  Sexism in Church System</c:v>
                </c:pt>
              </c:strCache>
            </c:strRef>
          </c:cat>
          <c:val>
            <c:numRef>
              <c:f>Q34Challenges!$C$2:$C$7</c:f>
              <c:numCache>
                <c:formatCode>0%</c:formatCode>
                <c:ptCount val="6"/>
                <c:pt idx="0">
                  <c:v>0.06</c:v>
                </c:pt>
                <c:pt idx="1">
                  <c:v>0.32</c:v>
                </c:pt>
                <c:pt idx="2">
                  <c:v>0.41</c:v>
                </c:pt>
                <c:pt idx="3">
                  <c:v>0.48</c:v>
                </c:pt>
                <c:pt idx="4">
                  <c:v>0.3</c:v>
                </c:pt>
                <c:pt idx="5">
                  <c:v>0.34</c:v>
                </c:pt>
              </c:numCache>
            </c:numRef>
          </c:val>
          <c:extLst>
            <c:ext xmlns:c16="http://schemas.microsoft.com/office/drawing/2014/chart" uri="{C3380CC4-5D6E-409C-BE32-E72D297353CC}">
              <c16:uniqueId val="{00000001-0B93-4284-986E-3256A4599A4C}"/>
            </c:ext>
          </c:extLst>
        </c:ser>
        <c:dLbls>
          <c:showLegendKey val="0"/>
          <c:showVal val="0"/>
          <c:showCatName val="0"/>
          <c:showSerName val="0"/>
          <c:showPercent val="0"/>
          <c:showBubbleSize val="0"/>
        </c:dLbls>
        <c:gapWidth val="182"/>
        <c:axId val="36228608"/>
        <c:axId val="36229440"/>
      </c:barChart>
      <c:catAx>
        <c:axId val="36228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29440"/>
        <c:crosses val="autoZero"/>
        <c:auto val="1"/>
        <c:lblAlgn val="ctr"/>
        <c:lblOffset val="100"/>
        <c:noMultiLvlLbl val="0"/>
      </c:catAx>
      <c:valAx>
        <c:axId val="36229440"/>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36228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dirty="0"/>
              <a:t>Women of Color </a:t>
            </a:r>
          </a:p>
        </c:rich>
      </c:tx>
      <c:layout>
        <c:manualLayout>
          <c:xMode val="edge"/>
          <c:yMode val="edge"/>
          <c:x val="0.28060750218722658"/>
          <c:y val="6.4811305541247546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'Greatest Needs in Ministry'!$B$1</c:f>
              <c:strCache>
                <c:ptCount val="1"/>
                <c:pt idx="0">
                  <c:v>Women of Color </c:v>
                </c:pt>
              </c:strCache>
            </c:strRef>
          </c:tx>
          <c:spPr>
            <a:solidFill>
              <a:srgbClr val="537D7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'Greatest Needs in Ministry'!$A$2:$A$6</c:f>
              <c:strCache>
                <c:ptCount val="5"/>
                <c:pt idx="0">
                  <c:v>Proactive, Supportive Synod</c:v>
                </c:pt>
                <c:pt idx="1">
                  <c:v>Safety/Safe Places to Be</c:v>
                </c:pt>
                <c:pt idx="2">
                  <c:v>Colleague Groups &amp; Support</c:v>
                </c:pt>
                <c:pt idx="3">
                  <c:v>Action from Churchwide</c:v>
                </c:pt>
                <c:pt idx="4">
                  <c:v>Respect, Resources in Parish</c:v>
                </c:pt>
              </c:strCache>
            </c:strRef>
          </c:cat>
          <c:val>
            <c:numRef>
              <c:f>'Greatest Needs in Ministry'!$B$2:$B$6</c:f>
              <c:numCache>
                <c:formatCode>0%</c:formatCode>
                <c:ptCount val="5"/>
                <c:pt idx="0">
                  <c:v>0.24</c:v>
                </c:pt>
                <c:pt idx="1">
                  <c:v>0.24</c:v>
                </c:pt>
                <c:pt idx="2">
                  <c:v>0.26</c:v>
                </c:pt>
                <c:pt idx="3">
                  <c:v>0.32</c:v>
                </c:pt>
                <c:pt idx="4">
                  <c:v>0.42</c:v>
                </c:pt>
              </c:numCache>
            </c:numRef>
          </c:val>
          <c:extLst>
            <c:ext xmlns:c16="http://schemas.microsoft.com/office/drawing/2014/chart" uri="{C3380CC4-5D6E-409C-BE32-E72D297353CC}">
              <c16:uniqueId val="{00000000-568B-F246-B664-C75960E9AC92}"/>
            </c:ext>
          </c:extLst>
        </c:ser>
        <c:dLbls>
          <c:showLegendKey val="0"/>
          <c:showVal val="1"/>
          <c:showCatName val="0"/>
          <c:showSerName val="0"/>
          <c:showPercent val="0"/>
          <c:showBubbleSize val="0"/>
        </c:dLbls>
        <c:gapWidth val="150"/>
        <c:overlap val="-25"/>
        <c:axId val="322491744"/>
        <c:axId val="2002691135"/>
      </c:barChart>
      <c:catAx>
        <c:axId val="322491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691135"/>
        <c:crosses val="autoZero"/>
        <c:auto val="1"/>
        <c:lblAlgn val="ctr"/>
        <c:lblOffset val="100"/>
        <c:noMultiLvlLbl val="0"/>
      </c:catAx>
      <c:valAx>
        <c:axId val="2002691135"/>
        <c:scaling>
          <c:orientation val="minMax"/>
        </c:scaling>
        <c:delete val="1"/>
        <c:axPos val="b"/>
        <c:numFmt formatCode="0%" sourceLinked="1"/>
        <c:majorTickMark val="none"/>
        <c:minorTickMark val="none"/>
        <c:tickLblPos val="nextTo"/>
        <c:crossAx val="322491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044277475878896"/>
          <c:y val="6.4811283491358326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'[Chart in Microsoft PowerPoint]Greatest Needs, White Women'!$B$1</c:f>
              <c:strCache>
                <c:ptCount val="1"/>
                <c:pt idx="0">
                  <c:v>White Women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'[1]Greatest Needs, White Women'!$A$2:$A$6</c:f>
              <c:strCache>
                <c:ptCount val="5"/>
                <c:pt idx="0">
                  <c:v>Equity, Parity, Higher Pay</c:v>
                </c:pt>
                <c:pt idx="1">
                  <c:v>Colleague Groups &amp; Support</c:v>
                </c:pt>
                <c:pt idx="2">
                  <c:v>Proactive, Supportive Synod</c:v>
                </c:pt>
                <c:pt idx="3">
                  <c:v>Support for Health/Well-Being</c:v>
                </c:pt>
                <c:pt idx="4">
                  <c:v>Respect, Resources in Parish</c:v>
                </c:pt>
              </c:strCache>
            </c:strRef>
          </c:cat>
          <c:val>
            <c:numRef>
              <c:f>'[1]Greatest Needs, White Women'!$B$2:$B$6</c:f>
              <c:numCache>
                <c:formatCode>0%</c:formatCode>
                <c:ptCount val="5"/>
                <c:pt idx="0">
                  <c:v>0.1</c:v>
                </c:pt>
                <c:pt idx="1">
                  <c:v>0.16</c:v>
                </c:pt>
                <c:pt idx="2">
                  <c:v>0.17</c:v>
                </c:pt>
                <c:pt idx="3">
                  <c:v>0.24</c:v>
                </c:pt>
                <c:pt idx="4">
                  <c:v>0.32</c:v>
                </c:pt>
              </c:numCache>
            </c:numRef>
          </c:val>
          <c:extLst>
            <c:ext xmlns:c16="http://schemas.microsoft.com/office/drawing/2014/chart" uri="{C3380CC4-5D6E-409C-BE32-E72D297353CC}">
              <c16:uniqueId val="{00000000-9EF5-F84A-BCC7-5BFE74D18D03}"/>
            </c:ext>
          </c:extLst>
        </c:ser>
        <c:dLbls>
          <c:showLegendKey val="0"/>
          <c:showVal val="1"/>
          <c:showCatName val="0"/>
          <c:showSerName val="0"/>
          <c:showPercent val="0"/>
          <c:showBubbleSize val="0"/>
        </c:dLbls>
        <c:gapWidth val="150"/>
        <c:overlap val="-25"/>
        <c:axId val="1999095295"/>
        <c:axId val="1999096943"/>
      </c:barChart>
      <c:catAx>
        <c:axId val="19990952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9096943"/>
        <c:crosses val="autoZero"/>
        <c:auto val="1"/>
        <c:lblAlgn val="ctr"/>
        <c:lblOffset val="100"/>
        <c:noMultiLvlLbl val="0"/>
      </c:catAx>
      <c:valAx>
        <c:axId val="1999096943"/>
        <c:scaling>
          <c:orientation val="minMax"/>
        </c:scaling>
        <c:delete val="1"/>
        <c:axPos val="b"/>
        <c:numFmt formatCode="0%" sourceLinked="1"/>
        <c:majorTickMark val="none"/>
        <c:minorTickMark val="none"/>
        <c:tickLblPos val="nextTo"/>
        <c:crossAx val="1999095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White</a:t>
            </a:r>
            <a:r>
              <a:rPr lang="en-US" sz="1800" baseline="0"/>
              <a:t> </a:t>
            </a:r>
            <a:r>
              <a:rPr lang="en-US" sz="1800"/>
              <a:t>Women</a:t>
            </a:r>
          </a:p>
        </c:rich>
      </c:tx>
      <c:layout>
        <c:manualLayout>
          <c:xMode val="edge"/>
          <c:yMode val="edge"/>
          <c:x val="0.3224483508810021"/>
          <c:y val="2.921195628873362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4137504089240054"/>
          <c:y val="0.14753427011438863"/>
          <c:w val="0.49900640635383553"/>
          <c:h val="0.79583905402239752"/>
        </c:manualLayout>
      </c:layout>
      <c:barChart>
        <c:barDir val="bar"/>
        <c:grouping val="clustered"/>
        <c:varyColors val="0"/>
        <c:ser>
          <c:idx val="0"/>
          <c:order val="0"/>
          <c:tx>
            <c:strRef>
              <c:f>Sheet1!$B$1</c:f>
              <c:strCache>
                <c:ptCount val="1"/>
                <c:pt idx="0">
                  <c:v>Women of European descent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Expect Bias, Harassment</c:v>
                </c:pt>
                <c:pt idx="1">
                  <c:v>Be Authentic</c:v>
                </c:pt>
                <c:pt idx="2">
                  <c:v>Trust God, You Are Not Alone</c:v>
                </c:pt>
                <c:pt idx="3">
                  <c:v>Set Boundaries</c:v>
                </c:pt>
                <c:pt idx="4">
                  <c:v>Prioritize Well-Being</c:v>
                </c:pt>
              </c:strCache>
            </c:strRef>
          </c:cat>
          <c:val>
            <c:numRef>
              <c:f>Sheet1!$B$2:$B$6</c:f>
              <c:numCache>
                <c:formatCode>0%</c:formatCode>
                <c:ptCount val="5"/>
                <c:pt idx="0">
                  <c:v>0.17</c:v>
                </c:pt>
                <c:pt idx="1">
                  <c:v>0.24</c:v>
                </c:pt>
                <c:pt idx="2">
                  <c:v>0.3</c:v>
                </c:pt>
                <c:pt idx="3">
                  <c:v>0.3</c:v>
                </c:pt>
                <c:pt idx="4">
                  <c:v>0.47</c:v>
                </c:pt>
              </c:numCache>
            </c:numRef>
          </c:val>
          <c:extLst>
            <c:ext xmlns:c16="http://schemas.microsoft.com/office/drawing/2014/chart" uri="{C3380CC4-5D6E-409C-BE32-E72D297353CC}">
              <c16:uniqueId val="{00000000-9417-4006-A62D-2531BFBFC4CA}"/>
            </c:ext>
          </c:extLst>
        </c:ser>
        <c:dLbls>
          <c:showLegendKey val="0"/>
          <c:showVal val="1"/>
          <c:showCatName val="0"/>
          <c:showSerName val="0"/>
          <c:showPercent val="0"/>
          <c:showBubbleSize val="0"/>
        </c:dLbls>
        <c:gapWidth val="75"/>
        <c:axId val="1669385856"/>
        <c:axId val="1670378896"/>
      </c:barChart>
      <c:catAx>
        <c:axId val="1669385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70378896"/>
        <c:crosses val="autoZero"/>
        <c:auto val="1"/>
        <c:lblAlgn val="ctr"/>
        <c:lblOffset val="100"/>
        <c:noMultiLvlLbl val="0"/>
      </c:catAx>
      <c:valAx>
        <c:axId val="1670378896"/>
        <c:scaling>
          <c:orientation val="minMax"/>
        </c:scaling>
        <c:delete val="1"/>
        <c:axPos val="b"/>
        <c:numFmt formatCode="0%" sourceLinked="1"/>
        <c:majorTickMark val="none"/>
        <c:minorTickMark val="none"/>
        <c:tickLblPos val="nextTo"/>
        <c:crossAx val="1669385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'[Chart in Microsoft PowerPoint]Sheet1'!$B$1</c:f>
              <c:strCache>
                <c:ptCount val="1"/>
                <c:pt idx="0">
                  <c:v>Roster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PowerPoint]Sheet1'!$A$2:$A$5</c:f>
              <c:strCache>
                <c:ptCount val="4"/>
                <c:pt idx="0">
                  <c:v>Gender non-conforming</c:v>
                </c:pt>
                <c:pt idx="1">
                  <c:v>Not listed</c:v>
                </c:pt>
                <c:pt idx="2">
                  <c:v>Woman</c:v>
                </c:pt>
                <c:pt idx="3">
                  <c:v>Man</c:v>
                </c:pt>
              </c:strCache>
            </c:strRef>
          </c:cat>
          <c:val>
            <c:numRef>
              <c:f>'[Chart in Microsoft PowerPoint]Sheet1'!$B$2:$B$5</c:f>
              <c:numCache>
                <c:formatCode>General</c:formatCode>
                <c:ptCount val="4"/>
                <c:pt idx="2" formatCode="0.0%">
                  <c:v>0.40200000000000002</c:v>
                </c:pt>
                <c:pt idx="3" formatCode="0.0%">
                  <c:v>0.59799999999999998</c:v>
                </c:pt>
              </c:numCache>
            </c:numRef>
          </c:val>
          <c:extLst>
            <c:ext xmlns:c16="http://schemas.microsoft.com/office/drawing/2014/chart" uri="{C3380CC4-5D6E-409C-BE32-E72D297353CC}">
              <c16:uniqueId val="{00000000-D23A-42B0-A205-A8262EA7D0D4}"/>
            </c:ext>
          </c:extLst>
        </c:ser>
        <c:ser>
          <c:idx val="1"/>
          <c:order val="1"/>
          <c:tx>
            <c:strRef>
              <c:f>'[Chart in Microsoft PowerPoint]Sheet1'!$C$1</c:f>
              <c:strCache>
                <c:ptCount val="1"/>
                <c:pt idx="0">
                  <c:v>Participants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PowerPoint]Sheet1'!$A$2:$A$5</c:f>
              <c:strCache>
                <c:ptCount val="4"/>
                <c:pt idx="0">
                  <c:v>Gender non-conforming</c:v>
                </c:pt>
                <c:pt idx="1">
                  <c:v>Not listed</c:v>
                </c:pt>
                <c:pt idx="2">
                  <c:v>Woman</c:v>
                </c:pt>
                <c:pt idx="3">
                  <c:v>Man</c:v>
                </c:pt>
              </c:strCache>
            </c:strRef>
          </c:cat>
          <c:val>
            <c:numRef>
              <c:f>'[Chart in Microsoft PowerPoint]Sheet1'!$C$2:$C$5</c:f>
              <c:numCache>
                <c:formatCode>0.0%</c:formatCode>
                <c:ptCount val="4"/>
                <c:pt idx="0">
                  <c:v>2E-3</c:v>
                </c:pt>
                <c:pt idx="1">
                  <c:v>7.0000000000000001E-3</c:v>
                </c:pt>
                <c:pt idx="2">
                  <c:v>0.41799999999999998</c:v>
                </c:pt>
                <c:pt idx="3">
                  <c:v>0.57399999999999995</c:v>
                </c:pt>
              </c:numCache>
            </c:numRef>
          </c:val>
          <c:extLst>
            <c:ext xmlns:c16="http://schemas.microsoft.com/office/drawing/2014/chart" uri="{C3380CC4-5D6E-409C-BE32-E72D297353CC}">
              <c16:uniqueId val="{00000001-D23A-42B0-A205-A8262EA7D0D4}"/>
            </c:ext>
          </c:extLst>
        </c:ser>
        <c:dLbls>
          <c:showLegendKey val="0"/>
          <c:showVal val="0"/>
          <c:showCatName val="0"/>
          <c:showSerName val="0"/>
          <c:showPercent val="0"/>
          <c:showBubbleSize val="0"/>
        </c:dLbls>
        <c:gapWidth val="182"/>
        <c:axId val="1991439791"/>
        <c:axId val="1991440623"/>
      </c:barChart>
      <c:catAx>
        <c:axId val="1991439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1440623"/>
        <c:crosses val="autoZero"/>
        <c:auto val="1"/>
        <c:lblAlgn val="ctr"/>
        <c:lblOffset val="100"/>
        <c:noMultiLvlLbl val="0"/>
      </c:catAx>
      <c:valAx>
        <c:axId val="1991440623"/>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1991439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dirty="0"/>
              <a:t>Women of Color</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'[Chart in Microsoft PowerPoint]Sheet1'!$B$9</c:f>
              <c:strCache>
                <c:ptCount val="1"/>
                <c:pt idx="0">
                  <c:v>Women of Color</c:v>
                </c:pt>
              </c:strCache>
            </c:strRef>
          </c:tx>
          <c:spPr>
            <a:solidFill>
              <a:srgbClr val="537D7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PowerPoint]Sheet1'!$A$10:$A$14</c:f>
              <c:strCache>
                <c:ptCount val="5"/>
                <c:pt idx="0">
                  <c:v>Expect Bias, Harassment</c:v>
                </c:pt>
                <c:pt idx="1">
                  <c:v>Stand in Your Strength</c:v>
                </c:pt>
                <c:pt idx="2">
                  <c:v>Prioritize Your Well-Being</c:v>
                </c:pt>
                <c:pt idx="3">
                  <c:v>Create Support System</c:v>
                </c:pt>
                <c:pt idx="4">
                  <c:v>Center Your Spiritual Life</c:v>
                </c:pt>
              </c:strCache>
            </c:strRef>
          </c:cat>
          <c:val>
            <c:numRef>
              <c:f>'[Chart in Microsoft PowerPoint]Sheet1'!$B$10:$B$14</c:f>
              <c:numCache>
                <c:formatCode>0%</c:formatCode>
                <c:ptCount val="5"/>
                <c:pt idx="0">
                  <c:v>0.17</c:v>
                </c:pt>
                <c:pt idx="1">
                  <c:v>0.28999999999999998</c:v>
                </c:pt>
                <c:pt idx="2">
                  <c:v>0.34</c:v>
                </c:pt>
                <c:pt idx="3">
                  <c:v>0.34</c:v>
                </c:pt>
                <c:pt idx="4">
                  <c:v>0.34</c:v>
                </c:pt>
              </c:numCache>
            </c:numRef>
          </c:val>
          <c:extLst>
            <c:ext xmlns:c16="http://schemas.microsoft.com/office/drawing/2014/chart" uri="{C3380CC4-5D6E-409C-BE32-E72D297353CC}">
              <c16:uniqueId val="{00000000-26A7-4ADB-985A-6E7EC43FFACF}"/>
            </c:ext>
          </c:extLst>
        </c:ser>
        <c:dLbls>
          <c:showLegendKey val="0"/>
          <c:showVal val="1"/>
          <c:showCatName val="0"/>
          <c:showSerName val="0"/>
          <c:showPercent val="0"/>
          <c:showBubbleSize val="0"/>
        </c:dLbls>
        <c:gapWidth val="75"/>
        <c:axId val="1489233104"/>
        <c:axId val="1489996880"/>
      </c:barChart>
      <c:catAx>
        <c:axId val="1489233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9996880"/>
        <c:crosses val="autoZero"/>
        <c:auto val="1"/>
        <c:lblAlgn val="ctr"/>
        <c:lblOffset val="100"/>
        <c:noMultiLvlLbl val="0"/>
      </c:catAx>
      <c:valAx>
        <c:axId val="1489996880"/>
        <c:scaling>
          <c:orientation val="minMax"/>
        </c:scaling>
        <c:delete val="1"/>
        <c:axPos val="b"/>
        <c:numFmt formatCode="0%" sourceLinked="1"/>
        <c:majorTickMark val="none"/>
        <c:minorTickMark val="none"/>
        <c:tickLblPos val="nextTo"/>
        <c:crossAx val="1489233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dirty="0"/>
              <a:t>Women of Color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Q37Advicetosynods!$B$1</c:f>
              <c:strCache>
                <c:ptCount val="1"/>
                <c:pt idx="0">
                  <c:v>Women of Color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Q37Advicetosynods!$A$2:$A$6</c:f>
              <c:strCache>
                <c:ptCount val="5"/>
                <c:pt idx="0">
                  <c:v>Empower Women </c:v>
                </c:pt>
                <c:pt idx="1">
                  <c:v>Advocate for Equity </c:v>
                </c:pt>
                <c:pt idx="2">
                  <c:v>Listen to &amp; Believe Women</c:v>
                </c:pt>
                <c:pt idx="3">
                  <c:v>Be Proactiive &amp; Inclusive</c:v>
                </c:pt>
                <c:pt idx="4">
                  <c:v>Dismantle Discrimination/Institutional Patriarchy</c:v>
                </c:pt>
              </c:strCache>
            </c:strRef>
          </c:cat>
          <c:val>
            <c:numRef>
              <c:f>Q37Advicetosynods!$B$2:$B$6</c:f>
              <c:numCache>
                <c:formatCode>0%</c:formatCode>
                <c:ptCount val="5"/>
                <c:pt idx="0">
                  <c:v>0.17</c:v>
                </c:pt>
                <c:pt idx="1">
                  <c:v>0.2</c:v>
                </c:pt>
                <c:pt idx="2">
                  <c:v>0.23</c:v>
                </c:pt>
                <c:pt idx="3">
                  <c:v>0.46</c:v>
                </c:pt>
                <c:pt idx="4">
                  <c:v>0.46</c:v>
                </c:pt>
              </c:numCache>
            </c:numRef>
          </c:val>
          <c:extLst>
            <c:ext xmlns:c16="http://schemas.microsoft.com/office/drawing/2014/chart" uri="{C3380CC4-5D6E-409C-BE32-E72D297353CC}">
              <c16:uniqueId val="{00000000-E77B-4D9A-896E-8A32150F12EE}"/>
            </c:ext>
          </c:extLst>
        </c:ser>
        <c:dLbls>
          <c:showLegendKey val="0"/>
          <c:showVal val="1"/>
          <c:showCatName val="0"/>
          <c:showSerName val="0"/>
          <c:showPercent val="0"/>
          <c:showBubbleSize val="0"/>
        </c:dLbls>
        <c:gapWidth val="150"/>
        <c:overlap val="-25"/>
        <c:axId val="513455168"/>
        <c:axId val="514793360"/>
      </c:barChart>
      <c:catAx>
        <c:axId val="513455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4793360"/>
        <c:crosses val="autoZero"/>
        <c:auto val="1"/>
        <c:lblAlgn val="ctr"/>
        <c:lblOffset val="100"/>
        <c:noMultiLvlLbl val="0"/>
      </c:catAx>
      <c:valAx>
        <c:axId val="514793360"/>
        <c:scaling>
          <c:orientation val="minMax"/>
        </c:scaling>
        <c:delete val="1"/>
        <c:axPos val="b"/>
        <c:numFmt formatCode="0%" sourceLinked="1"/>
        <c:majorTickMark val="none"/>
        <c:minorTickMark val="none"/>
        <c:tickLblPos val="nextTo"/>
        <c:crossAx val="513455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White Women</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'[Chart 2 in Microsoft PowerPoint]Q37 to synods women of euro'!$B$1</c:f>
              <c:strCache>
                <c:ptCount val="1"/>
                <c:pt idx="0">
                  <c:v>Women of European Descent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2 in Microsoft PowerPoint]Q37 to synods women of euro'!$A$2:$A$6</c:f>
              <c:strCache>
                <c:ptCount val="5"/>
                <c:pt idx="0">
                  <c:v>Be Proactiive &amp; Inclusive</c:v>
                </c:pt>
                <c:pt idx="1">
                  <c:v>Listen to &amp; Believe Women</c:v>
                </c:pt>
                <c:pt idx="2">
                  <c:v>Empower Women</c:v>
                </c:pt>
                <c:pt idx="3">
                  <c:v>Dismantle Discrimination/Institutional Patriarchy</c:v>
                </c:pt>
                <c:pt idx="4">
                  <c:v>Advocate for Equity </c:v>
                </c:pt>
              </c:strCache>
            </c:strRef>
          </c:cat>
          <c:val>
            <c:numRef>
              <c:f>'[Chart 2 in Microsoft PowerPoint]Q37 to synods women of euro'!$B$2:$B$6</c:f>
              <c:numCache>
                <c:formatCode>0%</c:formatCode>
                <c:ptCount val="5"/>
                <c:pt idx="0">
                  <c:v>0.22</c:v>
                </c:pt>
                <c:pt idx="1">
                  <c:v>0.27</c:v>
                </c:pt>
                <c:pt idx="2">
                  <c:v>0.3</c:v>
                </c:pt>
                <c:pt idx="3">
                  <c:v>0.38</c:v>
                </c:pt>
                <c:pt idx="4">
                  <c:v>0.44</c:v>
                </c:pt>
              </c:numCache>
            </c:numRef>
          </c:val>
          <c:extLst>
            <c:ext xmlns:c16="http://schemas.microsoft.com/office/drawing/2014/chart" uri="{C3380CC4-5D6E-409C-BE32-E72D297353CC}">
              <c16:uniqueId val="{00000000-207E-4662-94D3-1B8CEDB8E3AA}"/>
            </c:ext>
          </c:extLst>
        </c:ser>
        <c:dLbls>
          <c:showLegendKey val="0"/>
          <c:showVal val="1"/>
          <c:showCatName val="0"/>
          <c:showSerName val="0"/>
          <c:showPercent val="0"/>
          <c:showBubbleSize val="0"/>
        </c:dLbls>
        <c:gapWidth val="150"/>
        <c:overlap val="-25"/>
        <c:axId val="513423984"/>
        <c:axId val="545301904"/>
      </c:barChart>
      <c:catAx>
        <c:axId val="513423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5301904"/>
        <c:crosses val="autoZero"/>
        <c:auto val="1"/>
        <c:lblAlgn val="ctr"/>
        <c:lblOffset val="100"/>
        <c:noMultiLvlLbl val="0"/>
      </c:catAx>
      <c:valAx>
        <c:axId val="545301904"/>
        <c:scaling>
          <c:orientation val="minMax"/>
        </c:scaling>
        <c:delete val="1"/>
        <c:axPos val="b"/>
        <c:numFmt formatCode="0%" sourceLinked="1"/>
        <c:majorTickMark val="none"/>
        <c:minorTickMark val="none"/>
        <c:tickLblPos val="nextTo"/>
        <c:crossAx val="513423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Sheet1!$A$2</c:f>
              <c:strCache>
                <c:ptCount val="1"/>
                <c:pt idx="0">
                  <c:v>Roster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White</c:v>
                </c:pt>
                <c:pt idx="1">
                  <c:v>Persons of color</c:v>
                </c:pt>
              </c:strCache>
            </c:strRef>
          </c:cat>
          <c:val>
            <c:numRef>
              <c:f>Sheet1!$B$2:$C$2</c:f>
              <c:numCache>
                <c:formatCode>0%</c:formatCode>
                <c:ptCount val="2"/>
                <c:pt idx="0">
                  <c:v>0.93</c:v>
                </c:pt>
                <c:pt idx="1">
                  <c:v>7.0000000000000007E-2</c:v>
                </c:pt>
              </c:numCache>
            </c:numRef>
          </c:val>
          <c:extLst>
            <c:ext xmlns:c16="http://schemas.microsoft.com/office/drawing/2014/chart" uri="{C3380CC4-5D6E-409C-BE32-E72D297353CC}">
              <c16:uniqueId val="{00000000-9A22-48CA-94ED-D131B8FB3D15}"/>
            </c:ext>
          </c:extLst>
        </c:ser>
        <c:ser>
          <c:idx val="1"/>
          <c:order val="1"/>
          <c:tx>
            <c:strRef>
              <c:f>Sheet1!$A$3</c:f>
              <c:strCache>
                <c:ptCount val="1"/>
                <c:pt idx="0">
                  <c:v>Participants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White</c:v>
                </c:pt>
                <c:pt idx="1">
                  <c:v>Persons of color</c:v>
                </c:pt>
              </c:strCache>
            </c:strRef>
          </c:cat>
          <c:val>
            <c:numRef>
              <c:f>Sheet1!$B$3:$C$3</c:f>
              <c:numCache>
                <c:formatCode>0%</c:formatCode>
                <c:ptCount val="2"/>
                <c:pt idx="0">
                  <c:v>0.89</c:v>
                </c:pt>
                <c:pt idx="1">
                  <c:v>0.11</c:v>
                </c:pt>
              </c:numCache>
            </c:numRef>
          </c:val>
          <c:extLst>
            <c:ext xmlns:c16="http://schemas.microsoft.com/office/drawing/2014/chart" uri="{C3380CC4-5D6E-409C-BE32-E72D297353CC}">
              <c16:uniqueId val="{00000001-9A22-48CA-94ED-D131B8FB3D15}"/>
            </c:ext>
          </c:extLst>
        </c:ser>
        <c:dLbls>
          <c:showLegendKey val="0"/>
          <c:showVal val="0"/>
          <c:showCatName val="0"/>
          <c:showSerName val="0"/>
          <c:showPercent val="0"/>
          <c:showBubbleSize val="0"/>
        </c:dLbls>
        <c:gapWidth val="182"/>
        <c:axId val="1800248623"/>
        <c:axId val="1800249455"/>
      </c:barChart>
      <c:catAx>
        <c:axId val="18002486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0249455"/>
        <c:crosses val="autoZero"/>
        <c:auto val="1"/>
        <c:lblAlgn val="ctr"/>
        <c:lblOffset val="100"/>
        <c:noMultiLvlLbl val="0"/>
      </c:catAx>
      <c:valAx>
        <c:axId val="1800249455"/>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1800248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rgbClr val="0070C0"/>
              </a:solidFill>
            </a:ln>
          </c:spPr>
          <c:dPt>
            <c:idx val="0"/>
            <c:bubble3D val="0"/>
            <c:spPr>
              <a:solidFill>
                <a:srgbClr val="669898"/>
              </a:solidFill>
              <a:ln w="19050">
                <a:noFill/>
              </a:ln>
              <a:effectLst/>
            </c:spPr>
            <c:extLst>
              <c:ext xmlns:c16="http://schemas.microsoft.com/office/drawing/2014/chart" uri="{C3380CC4-5D6E-409C-BE32-E72D297353CC}">
                <c16:uniqueId val="{00000001-ED63-45BF-8889-0E5C71063195}"/>
              </c:ext>
            </c:extLst>
          </c:dPt>
          <c:dPt>
            <c:idx val="1"/>
            <c:bubble3D val="0"/>
            <c:spPr>
              <a:solidFill>
                <a:schemeClr val="bg1"/>
              </a:solidFill>
              <a:ln w="9525">
                <a:solidFill>
                  <a:srgbClr val="669898"/>
                </a:solidFill>
              </a:ln>
              <a:effectLst/>
            </c:spPr>
            <c:extLst>
              <c:ext xmlns:c16="http://schemas.microsoft.com/office/drawing/2014/chart" uri="{C3380CC4-5D6E-409C-BE32-E72D297353CC}">
                <c16:uniqueId val="{00000001-E41D-4BEA-AC04-ED4E597CC052}"/>
              </c:ext>
            </c:extLst>
          </c:dPt>
          <c:cat>
            <c:strRef>
              <c:f>Sheet1!$A$2:$A$3</c:f>
              <c:strCache>
                <c:ptCount val="2"/>
                <c:pt idx="0">
                  <c:v>1st Qtr</c:v>
                </c:pt>
                <c:pt idx="1">
                  <c:v>2nd Qtr</c:v>
                </c:pt>
              </c:strCache>
            </c:strRef>
          </c:cat>
          <c:val>
            <c:numRef>
              <c:f>Sheet1!$B$2:$B$3</c:f>
              <c:numCache>
                <c:formatCode>General</c:formatCode>
                <c:ptCount val="2"/>
                <c:pt idx="0">
                  <c:v>79</c:v>
                </c:pt>
                <c:pt idx="1">
                  <c:v>21</c:v>
                </c:pt>
              </c:numCache>
            </c:numRef>
          </c:val>
          <c:extLst>
            <c:ext xmlns:c16="http://schemas.microsoft.com/office/drawing/2014/chart" uri="{C3380CC4-5D6E-409C-BE32-E72D297353CC}">
              <c16:uniqueId val="{00000000-E41D-4BEA-AC04-ED4E597CC052}"/>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44416091548422"/>
          <c:y val="8.4773300647293034E-2"/>
          <c:w val="0.7962965933266356"/>
          <c:h val="0.72876480530165078"/>
        </c:manualLayout>
      </c:layout>
      <c:doughnutChart>
        <c:varyColors val="1"/>
        <c:ser>
          <c:idx val="0"/>
          <c:order val="0"/>
          <c:tx>
            <c:strRef>
              <c:f>Sheet1!$B$1</c:f>
              <c:strCache>
                <c:ptCount val="1"/>
                <c:pt idx="0">
                  <c:v>Sales</c:v>
                </c:pt>
              </c:strCache>
            </c:strRef>
          </c:tx>
          <c:spPr>
            <a:ln>
              <a:solidFill>
                <a:srgbClr val="0070C0"/>
              </a:solidFill>
            </a:ln>
          </c:spPr>
          <c:dPt>
            <c:idx val="0"/>
            <c:bubble3D val="0"/>
            <c:spPr>
              <a:solidFill>
                <a:srgbClr val="669898"/>
              </a:solidFill>
              <a:ln w="19050">
                <a:noFill/>
              </a:ln>
              <a:effectLst/>
            </c:spPr>
            <c:extLst>
              <c:ext xmlns:c16="http://schemas.microsoft.com/office/drawing/2014/chart" uri="{C3380CC4-5D6E-409C-BE32-E72D297353CC}">
                <c16:uniqueId val="{00000001-4396-496F-88C7-B5501C1B1436}"/>
              </c:ext>
            </c:extLst>
          </c:dPt>
          <c:dPt>
            <c:idx val="1"/>
            <c:bubble3D val="0"/>
            <c:spPr>
              <a:solidFill>
                <a:schemeClr val="bg1"/>
              </a:solidFill>
              <a:ln w="9525">
                <a:solidFill>
                  <a:srgbClr val="669898"/>
                </a:solidFill>
              </a:ln>
              <a:effectLst/>
            </c:spPr>
            <c:extLst>
              <c:ext xmlns:c16="http://schemas.microsoft.com/office/drawing/2014/chart" uri="{C3380CC4-5D6E-409C-BE32-E72D297353CC}">
                <c16:uniqueId val="{00000003-4396-496F-88C7-B5501C1B1436}"/>
              </c:ext>
            </c:extLst>
          </c:dPt>
          <c:cat>
            <c:strRef>
              <c:f>Sheet1!$A$2:$A$3</c:f>
              <c:strCache>
                <c:ptCount val="2"/>
                <c:pt idx="0">
                  <c:v>1st Qtr</c:v>
                </c:pt>
                <c:pt idx="1">
                  <c:v>2nd Qtr</c:v>
                </c:pt>
              </c:strCache>
            </c:strRef>
          </c:cat>
          <c:val>
            <c:numRef>
              <c:f>Sheet1!$B$2:$B$3</c:f>
              <c:numCache>
                <c:formatCode>General</c:formatCode>
                <c:ptCount val="2"/>
                <c:pt idx="0">
                  <c:v>72</c:v>
                </c:pt>
                <c:pt idx="1">
                  <c:v>28</c:v>
                </c:pt>
              </c:numCache>
            </c:numRef>
          </c:val>
          <c:extLst>
            <c:ext xmlns:c16="http://schemas.microsoft.com/office/drawing/2014/chart" uri="{C3380CC4-5D6E-409C-BE32-E72D297353CC}">
              <c16:uniqueId val="{00000004-4396-496F-88C7-B5501C1B1436}"/>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44416091548422"/>
          <c:y val="0.11019528218733131"/>
          <c:w val="0.7962965933266356"/>
          <c:h val="0.72876480530165078"/>
        </c:manualLayout>
      </c:layout>
      <c:doughnutChart>
        <c:varyColors val="1"/>
        <c:ser>
          <c:idx val="0"/>
          <c:order val="0"/>
          <c:tx>
            <c:strRef>
              <c:f>Sheet1!$B$1</c:f>
              <c:strCache>
                <c:ptCount val="1"/>
                <c:pt idx="0">
                  <c:v>Sales</c:v>
                </c:pt>
              </c:strCache>
            </c:strRef>
          </c:tx>
          <c:spPr>
            <a:ln>
              <a:solidFill>
                <a:srgbClr val="0070C0"/>
              </a:solidFill>
            </a:ln>
          </c:spPr>
          <c:explosion val="1"/>
          <c:dPt>
            <c:idx val="0"/>
            <c:bubble3D val="0"/>
            <c:spPr>
              <a:solidFill>
                <a:srgbClr val="669898"/>
              </a:solidFill>
              <a:ln w="19050">
                <a:noFill/>
              </a:ln>
              <a:effectLst/>
            </c:spPr>
            <c:extLst>
              <c:ext xmlns:c16="http://schemas.microsoft.com/office/drawing/2014/chart" uri="{C3380CC4-5D6E-409C-BE32-E72D297353CC}">
                <c16:uniqueId val="{00000001-470D-4B4E-ADFC-0901E0455851}"/>
              </c:ext>
            </c:extLst>
          </c:dPt>
          <c:dPt>
            <c:idx val="1"/>
            <c:bubble3D val="0"/>
            <c:spPr>
              <a:solidFill>
                <a:schemeClr val="bg1"/>
              </a:solidFill>
              <a:ln w="9525">
                <a:solidFill>
                  <a:srgbClr val="669898"/>
                </a:solidFill>
              </a:ln>
              <a:effectLst/>
            </c:spPr>
            <c:extLst>
              <c:ext xmlns:c16="http://schemas.microsoft.com/office/drawing/2014/chart" uri="{C3380CC4-5D6E-409C-BE32-E72D297353CC}">
                <c16:uniqueId val="{00000003-470D-4B4E-ADFC-0901E0455851}"/>
              </c:ext>
            </c:extLst>
          </c:dPt>
          <c:cat>
            <c:strRef>
              <c:f>Sheet1!$A$2:$A$3</c:f>
              <c:strCache>
                <c:ptCount val="2"/>
                <c:pt idx="0">
                  <c:v>1st Qtr</c:v>
                </c:pt>
                <c:pt idx="1">
                  <c:v>2nd Qtr</c:v>
                </c:pt>
              </c:strCache>
            </c:strRef>
          </c:cat>
          <c:val>
            <c:numRef>
              <c:f>Sheet1!$B$2:$B$3</c:f>
              <c:numCache>
                <c:formatCode>General</c:formatCode>
                <c:ptCount val="2"/>
                <c:pt idx="0">
                  <c:v>48</c:v>
                </c:pt>
                <c:pt idx="1">
                  <c:v>52</c:v>
                </c:pt>
              </c:numCache>
            </c:numRef>
          </c:val>
          <c:extLst>
            <c:ext xmlns:c16="http://schemas.microsoft.com/office/drawing/2014/chart" uri="{C3380CC4-5D6E-409C-BE32-E72D297353CC}">
              <c16:uniqueId val="{00000004-470D-4B4E-ADFC-0901E0455851}"/>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8743211496677203"/>
          <c:w val="0.7962965933266356"/>
          <c:h val="0.50718542325200833"/>
        </c:manualLayout>
      </c:layout>
      <c:doughnutChart>
        <c:varyColors val="1"/>
        <c:ser>
          <c:idx val="0"/>
          <c:order val="0"/>
          <c:tx>
            <c:strRef>
              <c:f>Sheet1!$B$1</c:f>
              <c:strCache>
                <c:ptCount val="1"/>
                <c:pt idx="0">
                  <c:v>Sales</c:v>
                </c:pt>
              </c:strCache>
            </c:strRef>
          </c:tx>
          <c:spPr>
            <a:ln w="6350">
              <a:solidFill>
                <a:srgbClr val="CDB86D"/>
              </a:solidFill>
            </a:ln>
          </c:spPr>
          <c:dPt>
            <c:idx val="0"/>
            <c:bubble3D val="0"/>
            <c:spPr>
              <a:solidFill>
                <a:srgbClr val="CDB86D"/>
              </a:solidFill>
              <a:ln w="6350">
                <a:solidFill>
                  <a:srgbClr val="CDB86D"/>
                </a:solidFill>
              </a:ln>
              <a:effectLst/>
            </c:spPr>
            <c:extLst>
              <c:ext xmlns:c16="http://schemas.microsoft.com/office/drawing/2014/chart" uri="{C3380CC4-5D6E-409C-BE32-E72D297353CC}">
                <c16:uniqueId val="{00000001-7071-4FE4-9758-4858F02EAC63}"/>
              </c:ext>
            </c:extLst>
          </c:dPt>
          <c:dPt>
            <c:idx val="1"/>
            <c:bubble3D val="0"/>
            <c:spPr>
              <a:solidFill>
                <a:schemeClr val="bg1"/>
              </a:solidFill>
              <a:ln w="6350">
                <a:solidFill>
                  <a:srgbClr val="CDB86D"/>
                </a:solidFill>
              </a:ln>
              <a:effectLst/>
            </c:spPr>
            <c:extLst>
              <c:ext xmlns:c16="http://schemas.microsoft.com/office/drawing/2014/chart" uri="{C3380CC4-5D6E-409C-BE32-E72D297353CC}">
                <c16:uniqueId val="{00000003-7071-4FE4-9758-4858F02EAC63}"/>
              </c:ext>
            </c:extLst>
          </c:dPt>
          <c:cat>
            <c:strRef>
              <c:f>Sheet1!$A$2:$A$3</c:f>
              <c:strCache>
                <c:ptCount val="2"/>
                <c:pt idx="0">
                  <c:v>1st Qtr</c:v>
                </c:pt>
                <c:pt idx="1">
                  <c:v>2nd Qtr</c:v>
                </c:pt>
              </c:strCache>
            </c:strRef>
          </c:cat>
          <c:val>
            <c:numRef>
              <c:f>Sheet1!$B$2:$B$3</c:f>
              <c:numCache>
                <c:formatCode>General</c:formatCode>
                <c:ptCount val="2"/>
                <c:pt idx="0">
                  <c:v>86</c:v>
                </c:pt>
                <c:pt idx="1">
                  <c:v>14</c:v>
                </c:pt>
              </c:numCache>
            </c:numRef>
          </c:val>
          <c:extLst>
            <c:ext xmlns:c16="http://schemas.microsoft.com/office/drawing/2014/chart" uri="{C3380CC4-5D6E-409C-BE32-E72D297353CC}">
              <c16:uniqueId val="{00000004-7071-4FE4-9758-4858F02EAC63}"/>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73966063041605E-2"/>
          <c:y val="7.6299306800613587E-2"/>
          <c:w val="0.7962965933266356"/>
          <c:h val="0.72876480530165078"/>
        </c:manualLayout>
      </c:layout>
      <c:doughnutChart>
        <c:varyColors val="1"/>
        <c:ser>
          <c:idx val="0"/>
          <c:order val="0"/>
          <c:tx>
            <c:strRef>
              <c:f>Sheet1!$B$1</c:f>
              <c:strCache>
                <c:ptCount val="1"/>
                <c:pt idx="0">
                  <c:v>Sales</c:v>
                </c:pt>
              </c:strCache>
            </c:strRef>
          </c:tx>
          <c:spPr>
            <a:solidFill>
              <a:srgbClr val="CDB86D"/>
            </a:solidFill>
            <a:ln>
              <a:solidFill>
                <a:srgbClr val="FE12ED"/>
              </a:solidFill>
            </a:ln>
          </c:spPr>
          <c:dPt>
            <c:idx val="0"/>
            <c:bubble3D val="0"/>
            <c:spPr>
              <a:solidFill>
                <a:srgbClr val="CDB86D"/>
              </a:solidFill>
              <a:ln w="19050">
                <a:noFill/>
              </a:ln>
              <a:effectLst/>
            </c:spPr>
            <c:extLst>
              <c:ext xmlns:c16="http://schemas.microsoft.com/office/drawing/2014/chart" uri="{C3380CC4-5D6E-409C-BE32-E72D297353CC}">
                <c16:uniqueId val="{00000001-68A4-41E1-AFB2-D24B96960ECD}"/>
              </c:ext>
            </c:extLst>
          </c:dPt>
          <c:dPt>
            <c:idx val="1"/>
            <c:bubble3D val="0"/>
            <c:spPr>
              <a:solidFill>
                <a:schemeClr val="bg1"/>
              </a:solidFill>
              <a:ln w="9525">
                <a:solidFill>
                  <a:srgbClr val="CDB86D"/>
                </a:solidFill>
              </a:ln>
              <a:effectLst/>
            </c:spPr>
            <c:extLst>
              <c:ext xmlns:c16="http://schemas.microsoft.com/office/drawing/2014/chart" uri="{C3380CC4-5D6E-409C-BE32-E72D297353CC}">
                <c16:uniqueId val="{00000003-68A4-41E1-AFB2-D24B96960ECD}"/>
              </c:ext>
            </c:extLst>
          </c:dPt>
          <c:cat>
            <c:strRef>
              <c:f>Sheet1!$A$2:$A$3</c:f>
              <c:strCache>
                <c:ptCount val="2"/>
                <c:pt idx="0">
                  <c:v>1st Qtr</c:v>
                </c:pt>
                <c:pt idx="1">
                  <c:v>2nd Qtr</c:v>
                </c:pt>
              </c:strCache>
            </c:strRef>
          </c:cat>
          <c:val>
            <c:numRef>
              <c:f>Sheet1!$B$2:$B$3</c:f>
              <c:numCache>
                <c:formatCode>General</c:formatCode>
                <c:ptCount val="2"/>
                <c:pt idx="0">
                  <c:v>79</c:v>
                </c:pt>
                <c:pt idx="1">
                  <c:v>21</c:v>
                </c:pt>
              </c:numCache>
            </c:numRef>
          </c:val>
          <c:extLst>
            <c:ext xmlns:c16="http://schemas.microsoft.com/office/drawing/2014/chart" uri="{C3380CC4-5D6E-409C-BE32-E72D297353CC}">
              <c16:uniqueId val="{00000004-68A4-41E1-AFB2-D24B96960ECD}"/>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036983031520802E-2"/>
          <c:y val="1.6981349873857587E-2"/>
          <c:w val="0.7962965933266356"/>
          <c:h val="0.72876480530165078"/>
        </c:manualLayout>
      </c:layout>
      <c:doughnutChart>
        <c:varyColors val="1"/>
        <c:ser>
          <c:idx val="0"/>
          <c:order val="0"/>
          <c:tx>
            <c:strRef>
              <c:f>Sheet1!$B$1</c:f>
              <c:strCache>
                <c:ptCount val="1"/>
                <c:pt idx="0">
                  <c:v>Sales</c:v>
                </c:pt>
              </c:strCache>
            </c:strRef>
          </c:tx>
          <c:spPr>
            <a:ln>
              <a:solidFill>
                <a:srgbClr val="FE12ED"/>
              </a:solidFill>
            </a:ln>
          </c:spPr>
          <c:dPt>
            <c:idx val="0"/>
            <c:bubble3D val="0"/>
            <c:spPr>
              <a:solidFill>
                <a:srgbClr val="CDB86D"/>
              </a:solidFill>
              <a:ln w="19050">
                <a:noFill/>
              </a:ln>
              <a:effectLst/>
            </c:spPr>
            <c:extLst>
              <c:ext xmlns:c16="http://schemas.microsoft.com/office/drawing/2014/chart" uri="{C3380CC4-5D6E-409C-BE32-E72D297353CC}">
                <c16:uniqueId val="{00000001-38E3-4221-83A5-A13F0FE10C80}"/>
              </c:ext>
            </c:extLst>
          </c:dPt>
          <c:dPt>
            <c:idx val="1"/>
            <c:bubble3D val="0"/>
            <c:spPr>
              <a:solidFill>
                <a:schemeClr val="bg1"/>
              </a:solidFill>
              <a:ln w="9525">
                <a:solidFill>
                  <a:srgbClr val="CDB86D"/>
                </a:solidFill>
              </a:ln>
              <a:effectLst/>
            </c:spPr>
            <c:extLst>
              <c:ext xmlns:c16="http://schemas.microsoft.com/office/drawing/2014/chart" uri="{C3380CC4-5D6E-409C-BE32-E72D297353CC}">
                <c16:uniqueId val="{00000003-38E3-4221-83A5-A13F0FE10C80}"/>
              </c:ext>
            </c:extLst>
          </c:dPt>
          <c:cat>
            <c:strRef>
              <c:f>Sheet1!$A$2:$A$3</c:f>
              <c:strCache>
                <c:ptCount val="2"/>
                <c:pt idx="0">
                  <c:v>1st Qtr</c:v>
                </c:pt>
                <c:pt idx="1">
                  <c:v>2nd Qtr</c:v>
                </c:pt>
              </c:strCache>
            </c:strRef>
          </c:cat>
          <c:val>
            <c:numRef>
              <c:f>Sheet1!$B$2:$B$3</c:f>
              <c:numCache>
                <c:formatCode>General</c:formatCode>
                <c:ptCount val="2"/>
                <c:pt idx="0">
                  <c:v>63</c:v>
                </c:pt>
                <c:pt idx="1">
                  <c:v>37</c:v>
                </c:pt>
              </c:numCache>
            </c:numRef>
          </c:val>
          <c:extLst>
            <c:ext xmlns:c16="http://schemas.microsoft.com/office/drawing/2014/chart" uri="{C3380CC4-5D6E-409C-BE32-E72D297353CC}">
              <c16:uniqueId val="{00000004-38E3-4221-83A5-A13F0FE10C80}"/>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230025531303045E-2"/>
          <c:y val="0.14944198978045259"/>
          <c:w val="0.91880584045288927"/>
          <c:h val="0.78139258053560978"/>
        </c:manualLayout>
      </c:layout>
      <c:barChart>
        <c:barDir val="col"/>
        <c:grouping val="stacked"/>
        <c:varyColors val="0"/>
        <c:ser>
          <c:idx val="0"/>
          <c:order val="0"/>
          <c:tx>
            <c:strRef>
              <c:f>YearOrd!$B$1</c:f>
              <c:strCache>
                <c:ptCount val="1"/>
                <c:pt idx="0">
                  <c:v>Women </c:v>
                </c:pt>
              </c:strCache>
            </c:strRef>
          </c:tx>
          <c:spPr>
            <a:solidFill>
              <a:srgbClr val="CDB86D"/>
            </a:solidFill>
            <a:ln>
              <a:noFill/>
            </a:ln>
            <a:effectLst/>
          </c:spPr>
          <c:invertIfNegative val="0"/>
          <c:dLbls>
            <c:dLbl>
              <c:idx val="1"/>
              <c:layout>
                <c:manualLayout>
                  <c:x val="-3.7002775208140612E-3"/>
                  <c:y val="-4.33436532507739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AE-4AE5-A9CA-11D1CA2F14D9}"/>
                </c:ext>
              </c:extLst>
            </c:dLbl>
            <c:dLbl>
              <c:idx val="3"/>
              <c:layout>
                <c:manualLayout>
                  <c:x val="1.8501387604070135E-3"/>
                  <c:y val="-4.64396284829721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AE-4AE5-A9CA-11D1CA2F14D9}"/>
                </c:ext>
              </c:extLst>
            </c:dLbl>
            <c:dLbl>
              <c:idx val="4"/>
              <c:layout>
                <c:manualLayout>
                  <c:x val="0"/>
                  <c:y val="4.643962848297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AE-4AE5-A9CA-11D1CA2F14D9}"/>
                </c:ext>
              </c:extLst>
            </c:dLbl>
            <c:dLbl>
              <c:idx val="5"/>
              <c:layout>
                <c:manualLayout>
                  <c:x val="0"/>
                  <c:y val="-2.47678018575851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AE-4AE5-A9CA-11D1CA2F14D9}"/>
                </c:ext>
              </c:extLst>
            </c:dLbl>
            <c:dLbl>
              <c:idx val="6"/>
              <c:layout>
                <c:manualLayout>
                  <c:x val="0"/>
                  <c:y val="4.33436532507739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AE-4AE5-A9CA-11D1CA2F14D9}"/>
                </c:ext>
              </c:extLst>
            </c:dLbl>
            <c:dLbl>
              <c:idx val="8"/>
              <c:layout>
                <c:manualLayout>
                  <c:x val="0"/>
                  <c:y val="-3.71517027863778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AE-4AE5-A9CA-11D1CA2F14D9}"/>
                </c:ext>
              </c:extLst>
            </c:dLbl>
            <c:dLbl>
              <c:idx val="10"/>
              <c:layout>
                <c:manualLayout>
                  <c:x val="-6.7837637548746676E-17"/>
                  <c:y val="-5.2631578947368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AE-4AE5-A9CA-11D1CA2F14D9}"/>
                </c:ext>
              </c:extLst>
            </c:dLbl>
            <c:dLbl>
              <c:idx val="12"/>
              <c:layout>
                <c:manualLayout>
                  <c:x val="-6.7837637548746676E-17"/>
                  <c:y val="-4.95356037151703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9AE-4AE5-A9CA-11D1CA2F14D9}"/>
                </c:ext>
              </c:extLst>
            </c:dLbl>
            <c:dLbl>
              <c:idx val="14"/>
              <c:layout>
                <c:manualLayout>
                  <c:x val="0"/>
                  <c:y val="-5.57275541795665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9AE-4AE5-A9CA-11D1CA2F14D9}"/>
                </c:ext>
              </c:extLst>
            </c:dLbl>
            <c:dLbl>
              <c:idx val="16"/>
              <c:layout>
                <c:manualLayout>
                  <c:x val="1.8501387604069627E-3"/>
                  <c:y val="-6.8111333219570469E-2"/>
                </c:manualLayout>
              </c:layout>
              <c:showLegendKey val="0"/>
              <c:showVal val="1"/>
              <c:showCatName val="0"/>
              <c:showSerName val="0"/>
              <c:showPercent val="0"/>
              <c:showBubbleSize val="0"/>
              <c:extLst>
                <c:ext xmlns:c15="http://schemas.microsoft.com/office/drawing/2012/chart" uri="{CE6537A1-D6FC-4f65-9D91-7224C49458BB}">
                  <c15:layout>
                    <c:manualLayout>
                      <c:w val="3.641073080481036E-2"/>
                      <c:h val="4.3297335511079685E-2"/>
                    </c:manualLayout>
                  </c15:layout>
                </c:ext>
                <c:ext xmlns:c16="http://schemas.microsoft.com/office/drawing/2014/chart" uri="{C3380CC4-5D6E-409C-BE32-E72D297353CC}">
                  <c16:uniqueId val="{00000009-39AE-4AE5-A9CA-11D1CA2F14D9}"/>
                </c:ext>
              </c:extLst>
            </c:dLbl>
            <c:dLbl>
              <c:idx val="18"/>
              <c:layout>
                <c:manualLayout>
                  <c:x val="-1.8501387604071661E-3"/>
                  <c:y val="-6.19195046439628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9AE-4AE5-A9CA-11D1CA2F14D9}"/>
                </c:ext>
              </c:extLst>
            </c:dLbl>
            <c:dLbl>
              <c:idx val="20"/>
              <c:layout>
                <c:manualLayout>
                  <c:x val="1.8501387604070306E-3"/>
                  <c:y val="-5.572755417956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9AE-4AE5-A9CA-11D1CA2F14D9}"/>
                </c:ext>
              </c:extLst>
            </c:dLbl>
            <c:dLbl>
              <c:idx val="22"/>
              <c:layout>
                <c:manualLayout>
                  <c:x val="0"/>
                  <c:y val="-5.2631578947368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9AE-4AE5-A9CA-11D1CA2F14D9}"/>
                </c:ext>
              </c:extLst>
            </c:dLbl>
            <c:dLbl>
              <c:idx val="24"/>
              <c:layout>
                <c:manualLayout>
                  <c:x val="0"/>
                  <c:y val="-4.64396284829721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9AE-4AE5-A9CA-11D1CA2F14D9}"/>
                </c:ext>
              </c:extLst>
            </c:dLbl>
            <c:dLbl>
              <c:idx val="26"/>
              <c:layout>
                <c:manualLayout>
                  <c:x val="1.8501387604070306E-3"/>
                  <c:y val="-4.9535603715170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9AE-4AE5-A9CA-11D1CA2F14D9}"/>
                </c:ext>
              </c:extLst>
            </c:dLbl>
            <c:dLbl>
              <c:idx val="29"/>
              <c:layout>
                <c:manualLayout>
                  <c:x val="0"/>
                  <c:y val="-4.33436532507739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9AE-4AE5-A9CA-11D1CA2F14D9}"/>
                </c:ext>
              </c:extLst>
            </c:dLbl>
            <c:spPr>
              <a:solidFill>
                <a:schemeClr val="bg1"/>
              </a:solidFill>
              <a:ln>
                <a:solidFill>
                  <a:srgbClr val="CDB86D"/>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YearOrd!$A$2:$A$33</c:f>
              <c:strCache>
                <c:ptCount val="32"/>
                <c:pt idx="0">
                  <c:v>88</c:v>
                </c:pt>
                <c:pt idx="1">
                  <c:v>89</c:v>
                </c:pt>
                <c:pt idx="2">
                  <c:v>90</c:v>
                </c:pt>
                <c:pt idx="3">
                  <c:v>91</c:v>
                </c:pt>
                <c:pt idx="4">
                  <c:v>92</c:v>
                </c:pt>
                <c:pt idx="5">
                  <c:v>93</c:v>
                </c:pt>
                <c:pt idx="6">
                  <c:v>94</c:v>
                </c:pt>
                <c:pt idx="7">
                  <c:v>95</c:v>
                </c:pt>
                <c:pt idx="8">
                  <c:v>96</c:v>
                </c:pt>
                <c:pt idx="9">
                  <c:v>97</c:v>
                </c:pt>
                <c:pt idx="10">
                  <c:v>98</c:v>
                </c:pt>
                <c:pt idx="11">
                  <c:v>99</c:v>
                </c:pt>
                <c:pt idx="12">
                  <c:v>00</c:v>
                </c:pt>
                <c:pt idx="13">
                  <c:v>01</c:v>
                </c:pt>
                <c:pt idx="14">
                  <c:v>02</c:v>
                </c:pt>
                <c:pt idx="15">
                  <c:v>03</c:v>
                </c:pt>
                <c:pt idx="16">
                  <c:v>04</c:v>
                </c:pt>
                <c:pt idx="17">
                  <c:v>05</c:v>
                </c:pt>
                <c:pt idx="18">
                  <c:v>06</c:v>
                </c:pt>
                <c:pt idx="19">
                  <c:v>07</c:v>
                </c:pt>
                <c:pt idx="20">
                  <c:v>08</c:v>
                </c:pt>
                <c:pt idx="21">
                  <c:v>09</c:v>
                </c:pt>
                <c:pt idx="22">
                  <c:v>10</c:v>
                </c:pt>
                <c:pt idx="23">
                  <c:v>11</c:v>
                </c:pt>
                <c:pt idx="24">
                  <c:v>12</c:v>
                </c:pt>
                <c:pt idx="25">
                  <c:v>13</c:v>
                </c:pt>
                <c:pt idx="26">
                  <c:v>14</c:v>
                </c:pt>
                <c:pt idx="27">
                  <c:v>15</c:v>
                </c:pt>
                <c:pt idx="28">
                  <c:v>16</c:v>
                </c:pt>
                <c:pt idx="29">
                  <c:v>17</c:v>
                </c:pt>
                <c:pt idx="30">
                  <c:v>18</c:v>
                </c:pt>
                <c:pt idx="31">
                  <c:v>19</c:v>
                </c:pt>
              </c:strCache>
            </c:strRef>
          </c:cat>
          <c:val>
            <c:numRef>
              <c:f>YearOrd!$B$2:$B$33</c:f>
              <c:numCache>
                <c:formatCode>General</c:formatCode>
                <c:ptCount val="32"/>
                <c:pt idx="0">
                  <c:v>124</c:v>
                </c:pt>
                <c:pt idx="1">
                  <c:v>128</c:v>
                </c:pt>
                <c:pt idx="2">
                  <c:v>122</c:v>
                </c:pt>
                <c:pt idx="3">
                  <c:v>111</c:v>
                </c:pt>
                <c:pt idx="4">
                  <c:v>132</c:v>
                </c:pt>
                <c:pt idx="5">
                  <c:v>116</c:v>
                </c:pt>
                <c:pt idx="6">
                  <c:v>118</c:v>
                </c:pt>
                <c:pt idx="7">
                  <c:v>142</c:v>
                </c:pt>
                <c:pt idx="8">
                  <c:v>153</c:v>
                </c:pt>
                <c:pt idx="9">
                  <c:v>147</c:v>
                </c:pt>
                <c:pt idx="10">
                  <c:v>156</c:v>
                </c:pt>
                <c:pt idx="11">
                  <c:v>149</c:v>
                </c:pt>
                <c:pt idx="12">
                  <c:v>156</c:v>
                </c:pt>
                <c:pt idx="13">
                  <c:v>154</c:v>
                </c:pt>
                <c:pt idx="14">
                  <c:v>142</c:v>
                </c:pt>
                <c:pt idx="15">
                  <c:v>153</c:v>
                </c:pt>
                <c:pt idx="16">
                  <c:v>129</c:v>
                </c:pt>
                <c:pt idx="17">
                  <c:v>141</c:v>
                </c:pt>
                <c:pt idx="18">
                  <c:v>143</c:v>
                </c:pt>
                <c:pt idx="19">
                  <c:v>157</c:v>
                </c:pt>
                <c:pt idx="20">
                  <c:v>165</c:v>
                </c:pt>
                <c:pt idx="21">
                  <c:v>155</c:v>
                </c:pt>
                <c:pt idx="22">
                  <c:v>150</c:v>
                </c:pt>
                <c:pt idx="23">
                  <c:v>137</c:v>
                </c:pt>
                <c:pt idx="24">
                  <c:v>142</c:v>
                </c:pt>
                <c:pt idx="25">
                  <c:v>122</c:v>
                </c:pt>
                <c:pt idx="26">
                  <c:v>127</c:v>
                </c:pt>
                <c:pt idx="27">
                  <c:v>135</c:v>
                </c:pt>
                <c:pt idx="28">
                  <c:v>103</c:v>
                </c:pt>
                <c:pt idx="29">
                  <c:v>117</c:v>
                </c:pt>
                <c:pt idx="30">
                  <c:v>99</c:v>
                </c:pt>
                <c:pt idx="31">
                  <c:v>98</c:v>
                </c:pt>
              </c:numCache>
            </c:numRef>
          </c:val>
          <c:extLst>
            <c:ext xmlns:c16="http://schemas.microsoft.com/office/drawing/2014/chart" uri="{C3380CC4-5D6E-409C-BE32-E72D297353CC}">
              <c16:uniqueId val="{00000010-39AE-4AE5-A9CA-11D1CA2F14D9}"/>
            </c:ext>
          </c:extLst>
        </c:ser>
        <c:ser>
          <c:idx val="1"/>
          <c:order val="1"/>
          <c:tx>
            <c:strRef>
              <c:f>YearOrd!$C$1</c:f>
              <c:strCache>
                <c:ptCount val="1"/>
                <c:pt idx="0">
                  <c:v>Men</c:v>
                </c:pt>
              </c:strCache>
            </c:strRef>
          </c:tx>
          <c:spPr>
            <a:solidFill>
              <a:srgbClr val="669898"/>
            </a:solidFill>
            <a:ln>
              <a:noFill/>
            </a:ln>
            <a:effectLst/>
          </c:spPr>
          <c:invertIfNegative val="0"/>
          <c:dLbls>
            <c:dLbl>
              <c:idx val="0"/>
              <c:layout>
                <c:manualLayout>
                  <c:x val="0"/>
                  <c:y val="-4.3343653250773995E-2"/>
                </c:manualLayout>
              </c:layout>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9AE-4AE5-A9CA-11D1CA2F14D9}"/>
                </c:ext>
              </c:extLst>
            </c:dLbl>
            <c:dLbl>
              <c:idx val="1"/>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D37E-4676-BA5A-A01F18C5BAC6}"/>
                </c:ext>
              </c:extLst>
            </c:dLbl>
            <c:dLbl>
              <c:idx val="2"/>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37E-4676-BA5A-A01F18C5BAC6}"/>
                </c:ext>
              </c:extLst>
            </c:dLbl>
            <c:dLbl>
              <c:idx val="3"/>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D37E-4676-BA5A-A01F18C5BAC6}"/>
                </c:ext>
              </c:extLst>
            </c:dLbl>
            <c:dLbl>
              <c:idx val="4"/>
              <c:layout>
                <c:manualLayout>
                  <c:x val="1.8501387604070306E-3"/>
                  <c:y val="8.9783281733746126E-2"/>
                </c:manualLayout>
              </c:layout>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3451130902432381E-2"/>
                      <c:h val="4.1412629125959263E-2"/>
                    </c:manualLayout>
                  </c15:layout>
                </c:ext>
                <c:ext xmlns:c16="http://schemas.microsoft.com/office/drawing/2014/chart" uri="{C3380CC4-5D6E-409C-BE32-E72D297353CC}">
                  <c16:uniqueId val="{00000012-39AE-4AE5-A9CA-11D1CA2F14D9}"/>
                </c:ext>
              </c:extLst>
            </c:dLbl>
            <c:dLbl>
              <c:idx val="5"/>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D37E-4676-BA5A-A01F18C5BAC6}"/>
                </c:ext>
              </c:extLst>
            </c:dLbl>
            <c:dLbl>
              <c:idx val="6"/>
              <c:layout>
                <c:manualLayout>
                  <c:x val="0"/>
                  <c:y val="4.6439628482972138E-2"/>
                </c:manualLayout>
              </c:layout>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9AE-4AE5-A9CA-11D1CA2F14D9}"/>
                </c:ext>
              </c:extLst>
            </c:dLbl>
            <c:dLbl>
              <c:idx val="7"/>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D37E-4676-BA5A-A01F18C5BAC6}"/>
                </c:ext>
              </c:extLst>
            </c:dLbl>
            <c:dLbl>
              <c:idx val="8"/>
              <c:layout>
                <c:manualLayout>
                  <c:x val="0"/>
                  <c:y val="5.2631578947368363E-2"/>
                </c:manualLayout>
              </c:layout>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9AE-4AE5-A9CA-11D1CA2F14D9}"/>
                </c:ext>
              </c:extLst>
            </c:dLbl>
            <c:dLbl>
              <c:idx val="9"/>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D37E-4676-BA5A-A01F18C5BAC6}"/>
                </c:ext>
              </c:extLst>
            </c:dLbl>
            <c:dLbl>
              <c:idx val="10"/>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D37E-4676-BA5A-A01F18C5BAC6}"/>
                </c:ext>
              </c:extLst>
            </c:dLbl>
            <c:dLbl>
              <c:idx val="11"/>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D37E-4676-BA5A-A01F18C5BAC6}"/>
                </c:ext>
              </c:extLst>
            </c:dLbl>
            <c:dLbl>
              <c:idx val="12"/>
              <c:layout>
                <c:manualLayout>
                  <c:x val="1.8501387604069627E-3"/>
                  <c:y val="-3.4055727554179564E-2"/>
                </c:manualLayout>
              </c:layout>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9AE-4AE5-A9CA-11D1CA2F14D9}"/>
                </c:ext>
              </c:extLst>
            </c:dLbl>
            <c:dLbl>
              <c:idx val="13"/>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D37E-4676-BA5A-A01F18C5BAC6}"/>
                </c:ext>
              </c:extLst>
            </c:dLbl>
            <c:dLbl>
              <c:idx val="14"/>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D37E-4676-BA5A-A01F18C5BAC6}"/>
                </c:ext>
              </c:extLst>
            </c:dLbl>
            <c:dLbl>
              <c:idx val="15"/>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D37E-4676-BA5A-A01F18C5BAC6}"/>
                </c:ext>
              </c:extLst>
            </c:dLbl>
            <c:dLbl>
              <c:idx val="16"/>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D37E-4676-BA5A-A01F18C5BAC6}"/>
                </c:ext>
              </c:extLst>
            </c:dLbl>
            <c:dLbl>
              <c:idx val="17"/>
              <c:layout>
                <c:manualLayout>
                  <c:x val="1.8501387604070306E-3"/>
                  <c:y val="5.8823529411764705E-2"/>
                </c:manualLayout>
              </c:layout>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9AE-4AE5-A9CA-11D1CA2F14D9}"/>
                </c:ext>
              </c:extLst>
            </c:dLbl>
            <c:dLbl>
              <c:idx val="18"/>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D37E-4676-BA5A-A01F18C5BAC6}"/>
                </c:ext>
              </c:extLst>
            </c:dLbl>
            <c:dLbl>
              <c:idx val="19"/>
              <c:layout>
                <c:manualLayout>
                  <c:x val="1.8501387604069627E-3"/>
                  <c:y val="5.8823529411764594E-2"/>
                </c:manualLayout>
              </c:layout>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9AE-4AE5-A9CA-11D1CA2F14D9}"/>
                </c:ext>
              </c:extLst>
            </c:dLbl>
            <c:dLbl>
              <c:idx val="20"/>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D-D37E-4676-BA5A-A01F18C5BAC6}"/>
                </c:ext>
              </c:extLst>
            </c:dLbl>
            <c:dLbl>
              <c:idx val="21"/>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E-D37E-4676-BA5A-A01F18C5BAC6}"/>
                </c:ext>
              </c:extLst>
            </c:dLbl>
            <c:dLbl>
              <c:idx val="22"/>
              <c:layout>
                <c:manualLayout>
                  <c:x val="1.8501387604070306E-3"/>
                  <c:y val="4.9535603715170164E-2"/>
                </c:manualLayout>
              </c:layout>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9AE-4AE5-A9CA-11D1CA2F14D9}"/>
                </c:ext>
              </c:extLst>
            </c:dLbl>
            <c:dLbl>
              <c:idx val="23"/>
              <c:layout>
                <c:manualLayout>
                  <c:x val="-1.3567527509749335E-16"/>
                  <c:y val="-5.2631578947368418E-2"/>
                </c:manualLayout>
              </c:layout>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9AE-4AE5-A9CA-11D1CA2F14D9}"/>
                </c:ext>
              </c:extLst>
            </c:dLbl>
            <c:dLbl>
              <c:idx val="24"/>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F-D37E-4676-BA5A-A01F18C5BAC6}"/>
                </c:ext>
              </c:extLst>
            </c:dLbl>
            <c:dLbl>
              <c:idx val="25"/>
              <c:layout>
                <c:manualLayout>
                  <c:x val="1.0396519127216781E-16"/>
                  <c:y val="5.7758199617795351E-3"/>
                </c:manualLayout>
              </c:layout>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37E-4676-BA5A-A01F18C5BAC6}"/>
                </c:ext>
              </c:extLst>
            </c:dLbl>
            <c:dLbl>
              <c:idx val="26"/>
              <c:layout>
                <c:manualLayout>
                  <c:x val="5.5504162812210914E-3"/>
                  <c:y val="-4.0247678018575851E-2"/>
                </c:manualLayout>
              </c:layout>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9AE-4AE5-A9CA-11D1CA2F14D9}"/>
                </c:ext>
              </c:extLst>
            </c:dLbl>
            <c:dLbl>
              <c:idx val="27"/>
              <c:layout>
                <c:manualLayout>
                  <c:x val="0"/>
                  <c:y val="3.4055727554179564E-2"/>
                </c:manualLayout>
              </c:layout>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39AE-4AE5-A9CA-11D1CA2F14D9}"/>
                </c:ext>
              </c:extLst>
            </c:dLbl>
            <c:dLbl>
              <c:idx val="28"/>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1-D37E-4676-BA5A-A01F18C5BAC6}"/>
                </c:ext>
              </c:extLst>
            </c:dLbl>
            <c:dLbl>
              <c:idx val="29"/>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2-D37E-4676-BA5A-A01F18C5BAC6}"/>
                </c:ext>
              </c:extLst>
            </c:dLbl>
            <c:dLbl>
              <c:idx val="30"/>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3-D37E-4676-BA5A-A01F18C5BAC6}"/>
                </c:ext>
              </c:extLst>
            </c:dLbl>
            <c:dLbl>
              <c:idx val="31"/>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2.5136238207917081E-2"/>
                      <c:h val="2.9860989202400195E-2"/>
                    </c:manualLayout>
                  </c15:layout>
                </c:ext>
                <c:ext xmlns:c16="http://schemas.microsoft.com/office/drawing/2014/chart" uri="{C3380CC4-5D6E-409C-BE32-E72D297353CC}">
                  <c16:uniqueId val="{00000014-D37E-4676-BA5A-A01F18C5BAC6}"/>
                </c:ext>
              </c:extLst>
            </c:dLbl>
            <c:spPr>
              <a:solidFill>
                <a:schemeClr val="bg2"/>
              </a:solidFill>
              <a:ln>
                <a:no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YearOrd!$A$2:$A$33</c:f>
              <c:strCache>
                <c:ptCount val="32"/>
                <c:pt idx="0">
                  <c:v>88</c:v>
                </c:pt>
                <c:pt idx="1">
                  <c:v>89</c:v>
                </c:pt>
                <c:pt idx="2">
                  <c:v>90</c:v>
                </c:pt>
                <c:pt idx="3">
                  <c:v>91</c:v>
                </c:pt>
                <c:pt idx="4">
                  <c:v>92</c:v>
                </c:pt>
                <c:pt idx="5">
                  <c:v>93</c:v>
                </c:pt>
                <c:pt idx="6">
                  <c:v>94</c:v>
                </c:pt>
                <c:pt idx="7">
                  <c:v>95</c:v>
                </c:pt>
                <c:pt idx="8">
                  <c:v>96</c:v>
                </c:pt>
                <c:pt idx="9">
                  <c:v>97</c:v>
                </c:pt>
                <c:pt idx="10">
                  <c:v>98</c:v>
                </c:pt>
                <c:pt idx="11">
                  <c:v>99</c:v>
                </c:pt>
                <c:pt idx="12">
                  <c:v>00</c:v>
                </c:pt>
                <c:pt idx="13">
                  <c:v>01</c:v>
                </c:pt>
                <c:pt idx="14">
                  <c:v>02</c:v>
                </c:pt>
                <c:pt idx="15">
                  <c:v>03</c:v>
                </c:pt>
                <c:pt idx="16">
                  <c:v>04</c:v>
                </c:pt>
                <c:pt idx="17">
                  <c:v>05</c:v>
                </c:pt>
                <c:pt idx="18">
                  <c:v>06</c:v>
                </c:pt>
                <c:pt idx="19">
                  <c:v>07</c:v>
                </c:pt>
                <c:pt idx="20">
                  <c:v>08</c:v>
                </c:pt>
                <c:pt idx="21">
                  <c:v>09</c:v>
                </c:pt>
                <c:pt idx="22">
                  <c:v>10</c:v>
                </c:pt>
                <c:pt idx="23">
                  <c:v>11</c:v>
                </c:pt>
                <c:pt idx="24">
                  <c:v>12</c:v>
                </c:pt>
                <c:pt idx="25">
                  <c:v>13</c:v>
                </c:pt>
                <c:pt idx="26">
                  <c:v>14</c:v>
                </c:pt>
                <c:pt idx="27">
                  <c:v>15</c:v>
                </c:pt>
                <c:pt idx="28">
                  <c:v>16</c:v>
                </c:pt>
                <c:pt idx="29">
                  <c:v>17</c:v>
                </c:pt>
                <c:pt idx="30">
                  <c:v>18</c:v>
                </c:pt>
                <c:pt idx="31">
                  <c:v>19</c:v>
                </c:pt>
              </c:strCache>
            </c:strRef>
          </c:cat>
          <c:val>
            <c:numRef>
              <c:f>YearOrd!$C$2:$C$33</c:f>
              <c:numCache>
                <c:formatCode>General</c:formatCode>
                <c:ptCount val="32"/>
                <c:pt idx="0">
                  <c:v>248</c:v>
                </c:pt>
                <c:pt idx="1">
                  <c:v>246</c:v>
                </c:pt>
                <c:pt idx="2">
                  <c:v>224</c:v>
                </c:pt>
                <c:pt idx="3">
                  <c:v>185</c:v>
                </c:pt>
                <c:pt idx="4">
                  <c:v>181</c:v>
                </c:pt>
                <c:pt idx="5">
                  <c:v>195</c:v>
                </c:pt>
                <c:pt idx="6">
                  <c:v>180</c:v>
                </c:pt>
                <c:pt idx="7">
                  <c:v>197</c:v>
                </c:pt>
                <c:pt idx="8">
                  <c:v>181</c:v>
                </c:pt>
                <c:pt idx="9">
                  <c:v>185</c:v>
                </c:pt>
                <c:pt idx="10">
                  <c:v>195</c:v>
                </c:pt>
                <c:pt idx="11">
                  <c:v>157</c:v>
                </c:pt>
                <c:pt idx="12">
                  <c:v>159</c:v>
                </c:pt>
                <c:pt idx="13">
                  <c:v>156</c:v>
                </c:pt>
                <c:pt idx="14">
                  <c:v>144</c:v>
                </c:pt>
                <c:pt idx="15">
                  <c:v>152</c:v>
                </c:pt>
                <c:pt idx="16">
                  <c:v>144</c:v>
                </c:pt>
                <c:pt idx="17">
                  <c:v>139</c:v>
                </c:pt>
                <c:pt idx="18">
                  <c:v>153</c:v>
                </c:pt>
                <c:pt idx="19">
                  <c:v>139</c:v>
                </c:pt>
                <c:pt idx="20">
                  <c:v>168</c:v>
                </c:pt>
                <c:pt idx="21">
                  <c:v>140</c:v>
                </c:pt>
                <c:pt idx="22">
                  <c:v>149</c:v>
                </c:pt>
                <c:pt idx="23">
                  <c:v>165</c:v>
                </c:pt>
                <c:pt idx="24">
                  <c:v>141</c:v>
                </c:pt>
                <c:pt idx="25">
                  <c:v>116</c:v>
                </c:pt>
                <c:pt idx="26">
                  <c:v>140</c:v>
                </c:pt>
                <c:pt idx="27">
                  <c:v>134</c:v>
                </c:pt>
                <c:pt idx="28">
                  <c:v>106</c:v>
                </c:pt>
                <c:pt idx="29">
                  <c:v>101</c:v>
                </c:pt>
                <c:pt idx="30">
                  <c:v>103</c:v>
                </c:pt>
                <c:pt idx="31">
                  <c:v>85</c:v>
                </c:pt>
              </c:numCache>
            </c:numRef>
          </c:val>
          <c:extLst>
            <c:ext xmlns:c16="http://schemas.microsoft.com/office/drawing/2014/chart" uri="{C3380CC4-5D6E-409C-BE32-E72D297353CC}">
              <c16:uniqueId val="{0000001C-39AE-4AE5-A9CA-11D1CA2F14D9}"/>
            </c:ext>
          </c:extLst>
        </c:ser>
        <c:dLbls>
          <c:showLegendKey val="0"/>
          <c:showVal val="0"/>
          <c:showCatName val="0"/>
          <c:showSerName val="0"/>
          <c:showPercent val="0"/>
          <c:showBubbleSize val="0"/>
        </c:dLbls>
        <c:gapWidth val="150"/>
        <c:overlap val="100"/>
        <c:axId val="1176277744"/>
        <c:axId val="633564928"/>
      </c:barChart>
      <c:catAx>
        <c:axId val="117627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33564928"/>
        <c:crosses val="autoZero"/>
        <c:auto val="1"/>
        <c:lblAlgn val="ctr"/>
        <c:lblOffset val="100"/>
        <c:noMultiLvlLbl val="0"/>
      </c:catAx>
      <c:valAx>
        <c:axId val="633564928"/>
        <c:scaling>
          <c:orientation val="minMax"/>
        </c:scaling>
        <c:delete val="0"/>
        <c:axPos val="l"/>
        <c:majorGridlines>
          <c:spPr>
            <a:ln w="9525" cap="flat" cmpd="sng" algn="ctr">
              <a:no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76277744"/>
        <c:crosses val="autoZero"/>
        <c:crossBetween val="between"/>
        <c:majorUnit val="100"/>
      </c:valAx>
      <c:spPr>
        <a:noFill/>
        <a:ln>
          <a:noFill/>
        </a:ln>
        <a:effectLst/>
      </c:spPr>
    </c:plotArea>
    <c:legend>
      <c:legendPos val="t"/>
      <c:layout>
        <c:manualLayout>
          <c:xMode val="edge"/>
          <c:yMode val="edge"/>
          <c:x val="0.1630896683341849"/>
          <c:y val="4.9638546263733117E-2"/>
          <c:w val="0.32096244896892984"/>
          <c:h val="5.622442380511018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'Fig2'!$B$1</c:f>
              <c:strCache>
                <c:ptCount val="1"/>
                <c:pt idx="0">
                  <c:v>below</c:v>
                </c:pt>
              </c:strCache>
            </c:strRef>
          </c:tx>
          <c:spPr>
            <a:solidFill>
              <a:srgbClr val="BED4D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'Fig2'!$A$2:$A$5</c:f>
              <c:strCache>
                <c:ptCount val="4"/>
                <c:pt idx="0">
                  <c:v>women of color</c:v>
                </c:pt>
                <c:pt idx="1">
                  <c:v>white women</c:v>
                </c:pt>
                <c:pt idx="2">
                  <c:v>men of color</c:v>
                </c:pt>
                <c:pt idx="3">
                  <c:v>white men</c:v>
                </c:pt>
              </c:strCache>
            </c:strRef>
          </c:cat>
          <c:val>
            <c:numRef>
              <c:f>'Fig2'!$B$2:$B$5</c:f>
              <c:numCache>
                <c:formatCode>0.0%</c:formatCode>
                <c:ptCount val="4"/>
                <c:pt idx="0">
                  <c:v>0.28599999999999998</c:v>
                </c:pt>
                <c:pt idx="1">
                  <c:v>0.26600000000000001</c:v>
                </c:pt>
                <c:pt idx="2">
                  <c:v>0.47399999999999998</c:v>
                </c:pt>
                <c:pt idx="3">
                  <c:v>0.25900000000000001</c:v>
                </c:pt>
              </c:numCache>
            </c:numRef>
          </c:val>
          <c:extLst>
            <c:ext xmlns:c16="http://schemas.microsoft.com/office/drawing/2014/chart" uri="{C3380CC4-5D6E-409C-BE32-E72D297353CC}">
              <c16:uniqueId val="{00000000-372F-4BA8-8D99-EA2EB9D2C189}"/>
            </c:ext>
          </c:extLst>
        </c:ser>
        <c:ser>
          <c:idx val="1"/>
          <c:order val="1"/>
          <c:tx>
            <c:strRef>
              <c:f>'Fig2'!$C$1</c:f>
              <c:strCache>
                <c:ptCount val="1"/>
                <c:pt idx="0">
                  <c:v>at</c:v>
                </c:pt>
              </c:strCache>
            </c:strRef>
          </c:tx>
          <c:spPr>
            <a:solidFill>
              <a:srgbClr val="70A09F"/>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'Fig2'!$A$2:$A$5</c:f>
              <c:strCache>
                <c:ptCount val="4"/>
                <c:pt idx="0">
                  <c:v>women of color</c:v>
                </c:pt>
                <c:pt idx="1">
                  <c:v>white women</c:v>
                </c:pt>
                <c:pt idx="2">
                  <c:v>men of color</c:v>
                </c:pt>
                <c:pt idx="3">
                  <c:v>white men</c:v>
                </c:pt>
              </c:strCache>
            </c:strRef>
          </c:cat>
          <c:val>
            <c:numRef>
              <c:f>'Fig2'!$C$2:$C$5</c:f>
              <c:numCache>
                <c:formatCode>0.0%</c:formatCode>
                <c:ptCount val="4"/>
                <c:pt idx="0">
                  <c:v>0.47599999999999998</c:v>
                </c:pt>
                <c:pt idx="1">
                  <c:v>0.56100000000000005</c:v>
                </c:pt>
                <c:pt idx="2">
                  <c:v>0.42099999999999999</c:v>
                </c:pt>
                <c:pt idx="3">
                  <c:v>0.46500000000000002</c:v>
                </c:pt>
              </c:numCache>
            </c:numRef>
          </c:val>
          <c:extLst>
            <c:ext xmlns:c16="http://schemas.microsoft.com/office/drawing/2014/chart" uri="{C3380CC4-5D6E-409C-BE32-E72D297353CC}">
              <c16:uniqueId val="{00000001-372F-4BA8-8D99-EA2EB9D2C189}"/>
            </c:ext>
          </c:extLst>
        </c:ser>
        <c:ser>
          <c:idx val="2"/>
          <c:order val="2"/>
          <c:tx>
            <c:strRef>
              <c:f>'Fig2'!$D$1</c:f>
              <c:strCache>
                <c:ptCount val="1"/>
                <c:pt idx="0">
                  <c:v>above</c:v>
                </c:pt>
              </c:strCache>
            </c:strRef>
          </c:tx>
          <c:spPr>
            <a:solidFill>
              <a:srgbClr val="537D7C"/>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'Fig2'!$A$2:$A$5</c:f>
              <c:strCache>
                <c:ptCount val="4"/>
                <c:pt idx="0">
                  <c:v>women of color</c:v>
                </c:pt>
                <c:pt idx="1">
                  <c:v>white women</c:v>
                </c:pt>
                <c:pt idx="2">
                  <c:v>men of color</c:v>
                </c:pt>
                <c:pt idx="3">
                  <c:v>white men</c:v>
                </c:pt>
              </c:strCache>
            </c:strRef>
          </c:cat>
          <c:val>
            <c:numRef>
              <c:f>'Fig2'!$D$2:$D$5</c:f>
              <c:numCache>
                <c:formatCode>0.0%</c:formatCode>
                <c:ptCount val="4"/>
                <c:pt idx="0">
                  <c:v>0.23799999999999999</c:v>
                </c:pt>
                <c:pt idx="1">
                  <c:v>0.17299999999999999</c:v>
                </c:pt>
                <c:pt idx="2">
                  <c:v>0.105</c:v>
                </c:pt>
                <c:pt idx="3">
                  <c:v>0.27600000000000002</c:v>
                </c:pt>
              </c:numCache>
            </c:numRef>
          </c:val>
          <c:extLst>
            <c:ext xmlns:c16="http://schemas.microsoft.com/office/drawing/2014/chart" uri="{C3380CC4-5D6E-409C-BE32-E72D297353CC}">
              <c16:uniqueId val="{00000002-372F-4BA8-8D99-EA2EB9D2C189}"/>
            </c:ext>
          </c:extLst>
        </c:ser>
        <c:dLbls>
          <c:showLegendKey val="0"/>
          <c:showVal val="0"/>
          <c:showCatName val="0"/>
          <c:showSerName val="0"/>
          <c:showPercent val="0"/>
          <c:showBubbleSize val="0"/>
        </c:dLbls>
        <c:gapWidth val="219"/>
        <c:overlap val="-27"/>
        <c:axId val="2063973104"/>
        <c:axId val="1742011184"/>
      </c:barChart>
      <c:catAx>
        <c:axId val="206397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2011184"/>
        <c:crosses val="autoZero"/>
        <c:auto val="1"/>
        <c:lblAlgn val="ctr"/>
        <c:lblOffset val="100"/>
        <c:noMultiLvlLbl val="0"/>
      </c:catAx>
      <c:valAx>
        <c:axId val="1742011184"/>
        <c:scaling>
          <c:orientation val="minMax"/>
          <c:max val="1"/>
        </c:scaling>
        <c:delete val="0"/>
        <c:axPos val="l"/>
        <c:majorGridlines>
          <c:spPr>
            <a:ln w="9525" cap="flat" cmpd="sng" algn="ctr">
              <a:no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397310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2005</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 to 4 months</c:v>
                </c:pt>
                <c:pt idx="1">
                  <c:v>5-8 months</c:v>
                </c:pt>
                <c:pt idx="2">
                  <c:v>9-12 months</c:v>
                </c:pt>
                <c:pt idx="3">
                  <c:v>13-18 months</c:v>
                </c:pt>
                <c:pt idx="4">
                  <c:v>19-24 months</c:v>
                </c:pt>
                <c:pt idx="5">
                  <c:v>Over 24 months</c:v>
                </c:pt>
              </c:strCache>
            </c:strRef>
          </c:cat>
          <c:val>
            <c:numRef>
              <c:f>Sheet1!$B$2:$B$7</c:f>
              <c:numCache>
                <c:formatCode>0%</c:formatCode>
                <c:ptCount val="6"/>
                <c:pt idx="0">
                  <c:v>0.59</c:v>
                </c:pt>
                <c:pt idx="1">
                  <c:v>0.19</c:v>
                </c:pt>
                <c:pt idx="2">
                  <c:v>0.09</c:v>
                </c:pt>
                <c:pt idx="3">
                  <c:v>0.05</c:v>
                </c:pt>
                <c:pt idx="4">
                  <c:v>0.02</c:v>
                </c:pt>
                <c:pt idx="5">
                  <c:v>0.06</c:v>
                </c:pt>
              </c:numCache>
            </c:numRef>
          </c:val>
          <c:extLst>
            <c:ext xmlns:c16="http://schemas.microsoft.com/office/drawing/2014/chart" uri="{C3380CC4-5D6E-409C-BE32-E72D297353CC}">
              <c16:uniqueId val="{00000000-A880-41D2-81C4-5D759F883754}"/>
            </c:ext>
          </c:extLst>
        </c:ser>
        <c:ser>
          <c:idx val="1"/>
          <c:order val="1"/>
          <c:tx>
            <c:strRef>
              <c:f>Sheet1!$C$1</c:f>
              <c:strCache>
                <c:ptCount val="1"/>
                <c:pt idx="0">
                  <c:v>2015</c:v>
                </c:pt>
              </c:strCache>
            </c:strRef>
          </c:tx>
          <c:spPr>
            <a:solidFill>
              <a:schemeClr val="accent3"/>
            </a:solidFill>
            <a:ln>
              <a:noFill/>
            </a:ln>
            <a:effectLst/>
          </c:spPr>
          <c:invertIfNegative val="0"/>
          <c:dLbls>
            <c:dLbl>
              <c:idx val="2"/>
              <c:layout>
                <c:manualLayout>
                  <c:x val="-2.351065986276809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03-4E28-9BF9-A165312CA2A6}"/>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 to 4 months</c:v>
                </c:pt>
                <c:pt idx="1">
                  <c:v>5-8 months</c:v>
                </c:pt>
                <c:pt idx="2">
                  <c:v>9-12 months</c:v>
                </c:pt>
                <c:pt idx="3">
                  <c:v>13-18 months</c:v>
                </c:pt>
                <c:pt idx="4">
                  <c:v>19-24 months</c:v>
                </c:pt>
                <c:pt idx="5">
                  <c:v>Over 24 months</c:v>
                </c:pt>
              </c:strCache>
            </c:strRef>
          </c:cat>
          <c:val>
            <c:numRef>
              <c:f>Sheet1!$C$2:$C$7</c:f>
              <c:numCache>
                <c:formatCode>0%</c:formatCode>
                <c:ptCount val="6"/>
                <c:pt idx="0">
                  <c:v>0.5</c:v>
                </c:pt>
                <c:pt idx="1">
                  <c:v>0.23</c:v>
                </c:pt>
                <c:pt idx="2">
                  <c:v>0.12</c:v>
                </c:pt>
                <c:pt idx="3">
                  <c:v>7.0000000000000007E-2</c:v>
                </c:pt>
                <c:pt idx="4">
                  <c:v>0.03</c:v>
                </c:pt>
                <c:pt idx="5">
                  <c:v>0.06</c:v>
                </c:pt>
              </c:numCache>
            </c:numRef>
          </c:val>
          <c:extLst>
            <c:ext xmlns:c16="http://schemas.microsoft.com/office/drawing/2014/chart" uri="{C3380CC4-5D6E-409C-BE32-E72D297353CC}">
              <c16:uniqueId val="{00000001-A880-41D2-81C4-5D759F883754}"/>
            </c:ext>
          </c:extLst>
        </c:ser>
        <c:ser>
          <c:idx val="2"/>
          <c:order val="2"/>
          <c:tx>
            <c:strRef>
              <c:f>Sheet1!$D$1</c:f>
              <c:strCache>
                <c:ptCount val="1"/>
                <c:pt idx="0">
                  <c:v>2020</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 to 4 months</c:v>
                </c:pt>
                <c:pt idx="1">
                  <c:v>5-8 months</c:v>
                </c:pt>
                <c:pt idx="2">
                  <c:v>9-12 months</c:v>
                </c:pt>
                <c:pt idx="3">
                  <c:v>13-18 months</c:v>
                </c:pt>
                <c:pt idx="4">
                  <c:v>19-24 months</c:v>
                </c:pt>
                <c:pt idx="5">
                  <c:v>Over 24 months</c:v>
                </c:pt>
              </c:strCache>
            </c:strRef>
          </c:cat>
          <c:val>
            <c:numRef>
              <c:f>Sheet1!$D$2:$D$7</c:f>
              <c:numCache>
                <c:formatCode>0%</c:formatCode>
                <c:ptCount val="6"/>
                <c:pt idx="0">
                  <c:v>0.53</c:v>
                </c:pt>
                <c:pt idx="1">
                  <c:v>0.22</c:v>
                </c:pt>
                <c:pt idx="2">
                  <c:v>0.12</c:v>
                </c:pt>
                <c:pt idx="3">
                  <c:v>0.06</c:v>
                </c:pt>
                <c:pt idx="4">
                  <c:v>0.03</c:v>
                </c:pt>
                <c:pt idx="5">
                  <c:v>0.05</c:v>
                </c:pt>
              </c:numCache>
            </c:numRef>
          </c:val>
          <c:extLst>
            <c:ext xmlns:c16="http://schemas.microsoft.com/office/drawing/2014/chart" uri="{C3380CC4-5D6E-409C-BE32-E72D297353CC}">
              <c16:uniqueId val="{00000002-A880-41D2-81C4-5D759F883754}"/>
            </c:ext>
          </c:extLst>
        </c:ser>
        <c:dLbls>
          <c:showLegendKey val="0"/>
          <c:showVal val="0"/>
          <c:showCatName val="0"/>
          <c:showSerName val="0"/>
          <c:showPercent val="0"/>
          <c:showBubbleSize val="0"/>
        </c:dLbls>
        <c:gapWidth val="219"/>
        <c:overlap val="-27"/>
        <c:axId val="466652080"/>
        <c:axId val="787692832"/>
      </c:barChart>
      <c:catAx>
        <c:axId val="466652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7692832"/>
        <c:crosses val="autoZero"/>
        <c:auto val="1"/>
        <c:lblAlgn val="ctr"/>
        <c:lblOffset val="100"/>
        <c:noMultiLvlLbl val="0"/>
      </c:catAx>
      <c:valAx>
        <c:axId val="787692832"/>
        <c:scaling>
          <c:orientation val="minMax"/>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6652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671416849790914E-2"/>
          <c:y val="1.0054246454376313E-3"/>
          <c:w val="0.9093442402961005"/>
          <c:h val="0.7228535963770103"/>
        </c:manualLayout>
      </c:layout>
      <c:barChart>
        <c:barDir val="col"/>
        <c:grouping val="clustered"/>
        <c:varyColors val="0"/>
        <c:ser>
          <c:idx val="0"/>
          <c:order val="0"/>
          <c:tx>
            <c:strRef>
              <c:f>Sheet1!$B$1</c:f>
              <c:strCache>
                <c:ptCount val="1"/>
                <c:pt idx="0">
                  <c:v>Female Graduates before 2000</c:v>
                </c:pt>
              </c:strCache>
            </c:strRef>
          </c:tx>
          <c:spPr>
            <a:solidFill>
              <a:srgbClr val="DACB92"/>
            </a:solidFill>
            <a:ln>
              <a:noFill/>
            </a:ln>
            <a:effectLst/>
          </c:spPr>
          <c:invertIfNegative val="0"/>
          <c:dLbls>
            <c:dLbl>
              <c:idx val="1"/>
              <c:layout>
                <c:manualLayout>
                  <c:x val="-2.293756521176881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A96-41BD-BC73-D4DB8949F5EF}"/>
                </c:ext>
              </c:extLst>
            </c:dLbl>
            <c:dLbl>
              <c:idx val="2"/>
              <c:layout>
                <c:manualLayout>
                  <c:x val="-8.4103434206436866E-17"/>
                  <c:y val="3.13963437350821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A96-41BD-BC73-D4DB8949F5EF}"/>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 to 4 months</c:v>
                </c:pt>
                <c:pt idx="1">
                  <c:v>5 to 8 months</c:v>
                </c:pt>
                <c:pt idx="2">
                  <c:v>9 to 12 months</c:v>
                </c:pt>
                <c:pt idx="3">
                  <c:v>13 to 18 months</c:v>
                </c:pt>
                <c:pt idx="4">
                  <c:v>19 to 24 months</c:v>
                </c:pt>
                <c:pt idx="5">
                  <c:v>Over 24 months</c:v>
                </c:pt>
              </c:strCache>
            </c:strRef>
          </c:cat>
          <c:val>
            <c:numRef>
              <c:f>Sheet1!$B$2:$B$7</c:f>
              <c:numCache>
                <c:formatCode>0%</c:formatCode>
                <c:ptCount val="6"/>
                <c:pt idx="0">
                  <c:v>0.56999999999999995</c:v>
                </c:pt>
                <c:pt idx="1">
                  <c:v>0.13</c:v>
                </c:pt>
                <c:pt idx="2">
                  <c:v>0.09</c:v>
                </c:pt>
                <c:pt idx="3">
                  <c:v>0.06</c:v>
                </c:pt>
                <c:pt idx="4">
                  <c:v>0.05</c:v>
                </c:pt>
                <c:pt idx="5">
                  <c:v>0.09</c:v>
                </c:pt>
              </c:numCache>
            </c:numRef>
          </c:val>
          <c:extLst>
            <c:ext xmlns:c16="http://schemas.microsoft.com/office/drawing/2014/chart" uri="{C3380CC4-5D6E-409C-BE32-E72D297353CC}">
              <c16:uniqueId val="{00000000-4510-40CC-8424-8A1FC6B3F003}"/>
            </c:ext>
          </c:extLst>
        </c:ser>
        <c:ser>
          <c:idx val="1"/>
          <c:order val="1"/>
          <c:tx>
            <c:strRef>
              <c:f>Sheet1!$C$1</c:f>
              <c:strCache>
                <c:ptCount val="1"/>
                <c:pt idx="0">
                  <c:v>Female Graduates 2000 or later</c:v>
                </c:pt>
              </c:strCache>
            </c:strRef>
          </c:tx>
          <c:spPr>
            <a:solidFill>
              <a:srgbClr val="BAA040"/>
            </a:solidFill>
            <a:ln>
              <a:noFill/>
            </a:ln>
            <a:effectLst/>
          </c:spPr>
          <c:invertIfNegative val="0"/>
          <c:dLbls>
            <c:dLbl>
              <c:idx val="0"/>
              <c:layout>
                <c:manualLayout>
                  <c:x val="2.2937565211768604E-3"/>
                  <c:y val="-1.438982464609705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96-41BD-BC73-D4DB8949F5EF}"/>
                </c:ext>
              </c:extLst>
            </c:dLbl>
            <c:dLbl>
              <c:idx val="1"/>
              <c:layout>
                <c:manualLayout>
                  <c:x val="-2.293756521176923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96-41BD-BC73-D4DB8949F5EF}"/>
                </c:ext>
              </c:extLst>
            </c:dLbl>
            <c:dLbl>
              <c:idx val="2"/>
              <c:layout>
                <c:manualLayout>
                  <c:x val="-2.2937565211768813E-3"/>
                  <c:y val="9.41890312052463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A96-41BD-BC73-D4DB8949F5EF}"/>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 to 4 months</c:v>
                </c:pt>
                <c:pt idx="1">
                  <c:v>5 to 8 months</c:v>
                </c:pt>
                <c:pt idx="2">
                  <c:v>9 to 12 months</c:v>
                </c:pt>
                <c:pt idx="3">
                  <c:v>13 to 18 months</c:v>
                </c:pt>
                <c:pt idx="4">
                  <c:v>19 to 24 months</c:v>
                </c:pt>
                <c:pt idx="5">
                  <c:v>Over 24 months</c:v>
                </c:pt>
              </c:strCache>
            </c:strRef>
          </c:cat>
          <c:val>
            <c:numRef>
              <c:f>Sheet1!$C$2:$C$7</c:f>
              <c:numCache>
                <c:formatCode>0%</c:formatCode>
                <c:ptCount val="6"/>
                <c:pt idx="0">
                  <c:v>0.51</c:v>
                </c:pt>
                <c:pt idx="1">
                  <c:v>0.2</c:v>
                </c:pt>
                <c:pt idx="2">
                  <c:v>0.13</c:v>
                </c:pt>
                <c:pt idx="3">
                  <c:v>0.08</c:v>
                </c:pt>
                <c:pt idx="4">
                  <c:v>0.05</c:v>
                </c:pt>
                <c:pt idx="5">
                  <c:v>0.04</c:v>
                </c:pt>
              </c:numCache>
            </c:numRef>
          </c:val>
          <c:extLst>
            <c:ext xmlns:c16="http://schemas.microsoft.com/office/drawing/2014/chart" uri="{C3380CC4-5D6E-409C-BE32-E72D297353CC}">
              <c16:uniqueId val="{00000001-4510-40CC-8424-8A1FC6B3F003}"/>
            </c:ext>
          </c:extLst>
        </c:ser>
        <c:ser>
          <c:idx val="2"/>
          <c:order val="2"/>
          <c:tx>
            <c:strRef>
              <c:f>Sheet1!$D$1</c:f>
              <c:strCache>
                <c:ptCount val="1"/>
                <c:pt idx="0">
                  <c:v>Male Graduates before 2000</c:v>
                </c:pt>
              </c:strCache>
            </c:strRef>
          </c:tx>
          <c:spPr>
            <a:solidFill>
              <a:srgbClr val="89B1B0"/>
            </a:solidFill>
            <a:ln>
              <a:noFill/>
            </a:ln>
            <a:effectLst/>
          </c:spPr>
          <c:invertIfNegative val="0"/>
          <c:dLbls>
            <c:dLbl>
              <c:idx val="0"/>
              <c:layout>
                <c:manualLayout>
                  <c:x val="0"/>
                  <c:y val="-1.2558537494032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96-41BD-BC73-D4DB8949F5EF}"/>
                </c:ext>
              </c:extLst>
            </c:dLbl>
            <c:dLbl>
              <c:idx val="2"/>
              <c:layout>
                <c:manualLayout>
                  <c:x val="0"/>
                  <c:y val="-3.13963437350832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A96-41BD-BC73-D4DB8949F5EF}"/>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 to 4 months</c:v>
                </c:pt>
                <c:pt idx="1">
                  <c:v>5 to 8 months</c:v>
                </c:pt>
                <c:pt idx="2">
                  <c:v>9 to 12 months</c:v>
                </c:pt>
                <c:pt idx="3">
                  <c:v>13 to 18 months</c:v>
                </c:pt>
                <c:pt idx="4">
                  <c:v>19 to 24 months</c:v>
                </c:pt>
                <c:pt idx="5">
                  <c:v>Over 24 months</c:v>
                </c:pt>
              </c:strCache>
            </c:strRef>
          </c:cat>
          <c:val>
            <c:numRef>
              <c:f>Sheet1!$D$2:$D$7</c:f>
              <c:numCache>
                <c:formatCode>0%</c:formatCode>
                <c:ptCount val="6"/>
                <c:pt idx="0">
                  <c:v>0.52</c:v>
                </c:pt>
                <c:pt idx="1">
                  <c:v>0.25</c:v>
                </c:pt>
                <c:pt idx="2">
                  <c:v>0.14000000000000001</c:v>
                </c:pt>
                <c:pt idx="3">
                  <c:v>0.03</c:v>
                </c:pt>
                <c:pt idx="4">
                  <c:v>0.03</c:v>
                </c:pt>
                <c:pt idx="5">
                  <c:v>0.04</c:v>
                </c:pt>
              </c:numCache>
            </c:numRef>
          </c:val>
          <c:extLst>
            <c:ext xmlns:c16="http://schemas.microsoft.com/office/drawing/2014/chart" uri="{C3380CC4-5D6E-409C-BE32-E72D297353CC}">
              <c16:uniqueId val="{00000002-4510-40CC-8424-8A1FC6B3F003}"/>
            </c:ext>
          </c:extLst>
        </c:ser>
        <c:ser>
          <c:idx val="3"/>
          <c:order val="3"/>
          <c:tx>
            <c:strRef>
              <c:f>Sheet1!$E$1</c:f>
              <c:strCache>
                <c:ptCount val="1"/>
                <c:pt idx="0">
                  <c:v>Male Graduates 2000 or later</c:v>
                </c:pt>
              </c:strCache>
            </c:strRef>
          </c:tx>
          <c:spPr>
            <a:solidFill>
              <a:srgbClr val="4F7675"/>
            </a:solidFill>
            <a:ln>
              <a:noFill/>
            </a:ln>
            <a:effectLst/>
          </c:spPr>
          <c:invertIfNegative val="0"/>
          <c:dLbls>
            <c:dLbl>
              <c:idx val="0"/>
              <c:layout>
                <c:manualLayout>
                  <c:x val="9.175026084707525E-3"/>
                  <c:y val="-1.438982464609705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96-41BD-BC73-D4DB8949F5EF}"/>
                </c:ext>
              </c:extLst>
            </c:dLbl>
            <c:dLbl>
              <c:idx val="1"/>
              <c:layout>
                <c:manualLayout>
                  <c:x val="2.293756521176881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A96-41BD-BC73-D4DB8949F5EF}"/>
                </c:ext>
              </c:extLst>
            </c:dLbl>
            <c:dLbl>
              <c:idx val="2"/>
              <c:layout>
                <c:manualLayout>
                  <c:x val="-8.4103434206436866E-17"/>
                  <c:y val="6.27926874701642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A96-41BD-BC73-D4DB8949F5EF}"/>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 to 4 months</c:v>
                </c:pt>
                <c:pt idx="1">
                  <c:v>5 to 8 months</c:v>
                </c:pt>
                <c:pt idx="2">
                  <c:v>9 to 12 months</c:v>
                </c:pt>
                <c:pt idx="3">
                  <c:v>13 to 18 months</c:v>
                </c:pt>
                <c:pt idx="4">
                  <c:v>19 to 24 months</c:v>
                </c:pt>
                <c:pt idx="5">
                  <c:v>Over 24 months</c:v>
                </c:pt>
              </c:strCache>
            </c:strRef>
          </c:cat>
          <c:val>
            <c:numRef>
              <c:f>Sheet1!$E$2:$E$7</c:f>
              <c:numCache>
                <c:formatCode>0%</c:formatCode>
                <c:ptCount val="6"/>
                <c:pt idx="0">
                  <c:v>0.54</c:v>
                </c:pt>
                <c:pt idx="1">
                  <c:v>0.22</c:v>
                </c:pt>
                <c:pt idx="2">
                  <c:v>0.13</c:v>
                </c:pt>
                <c:pt idx="3">
                  <c:v>0.06</c:v>
                </c:pt>
                <c:pt idx="4">
                  <c:v>0.01</c:v>
                </c:pt>
                <c:pt idx="5">
                  <c:v>0.04</c:v>
                </c:pt>
              </c:numCache>
            </c:numRef>
          </c:val>
          <c:extLst>
            <c:ext xmlns:c16="http://schemas.microsoft.com/office/drawing/2014/chart" uri="{C3380CC4-5D6E-409C-BE32-E72D297353CC}">
              <c16:uniqueId val="{00000003-4510-40CC-8424-8A1FC6B3F003}"/>
            </c:ext>
          </c:extLst>
        </c:ser>
        <c:dLbls>
          <c:showLegendKey val="0"/>
          <c:showVal val="0"/>
          <c:showCatName val="0"/>
          <c:showSerName val="0"/>
          <c:showPercent val="0"/>
          <c:showBubbleSize val="0"/>
        </c:dLbls>
        <c:gapWidth val="219"/>
        <c:overlap val="-27"/>
        <c:axId val="412936672"/>
        <c:axId val="1257786480"/>
      </c:barChart>
      <c:catAx>
        <c:axId val="412936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7786480"/>
        <c:crosses val="autoZero"/>
        <c:auto val="1"/>
        <c:lblAlgn val="ctr"/>
        <c:lblOffset val="100"/>
        <c:noMultiLvlLbl val="0"/>
      </c:catAx>
      <c:valAx>
        <c:axId val="1257786480"/>
        <c:scaling>
          <c:orientation val="minMax"/>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2936672"/>
        <c:crosses val="autoZero"/>
        <c:crossBetween val="between"/>
      </c:valAx>
      <c:spPr>
        <a:noFill/>
        <a:ln>
          <a:noFill/>
        </a:ln>
        <a:effectLst/>
      </c:spPr>
    </c:plotArea>
    <c:legend>
      <c:legendPos val="b"/>
      <c:layout>
        <c:manualLayout>
          <c:xMode val="edge"/>
          <c:yMode val="edge"/>
          <c:x val="4.7020925019627874E-2"/>
          <c:y val="0.85755948556472761"/>
          <c:w val="0.88990167370175643"/>
          <c:h val="0.1173234394472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Women of color</c:v>
                </c:pt>
              </c:strCache>
            </c:strRef>
          </c:tx>
          <c:spPr>
            <a:solidFill>
              <a:schemeClr val="accent2"/>
            </a:solidFill>
            <a:ln>
              <a:noFill/>
            </a:ln>
            <a:effectLst/>
          </c:spPr>
          <c:invertIfNegative val="0"/>
          <c:dLbls>
            <c:dLbl>
              <c:idx val="0"/>
              <c:layout>
                <c:manualLayout>
                  <c:x val="-4.7572973007394791E-3"/>
                  <c:y val="-2.59240338337456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9B-47B8-A853-E9CA686E0B46}"/>
                </c:ext>
              </c:extLst>
            </c:dLbl>
            <c:dLbl>
              <c:idx val="1"/>
              <c:layout>
                <c:manualLayout>
                  <c:x val="-4.757297300739522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9B-47B8-A853-E9CA686E0B46}"/>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 to 4 months</c:v>
                </c:pt>
                <c:pt idx="1">
                  <c:v>5 to 8 months</c:v>
                </c:pt>
                <c:pt idx="2">
                  <c:v>9 to 12 months</c:v>
                </c:pt>
                <c:pt idx="3">
                  <c:v>13 to 18 months</c:v>
                </c:pt>
                <c:pt idx="4">
                  <c:v>19 to 24 months</c:v>
                </c:pt>
                <c:pt idx="5">
                  <c:v>Over 24 months</c:v>
                </c:pt>
              </c:strCache>
            </c:strRef>
          </c:cat>
          <c:val>
            <c:numRef>
              <c:f>Sheet1!$B$2:$B$7</c:f>
              <c:numCache>
                <c:formatCode>0%</c:formatCode>
                <c:ptCount val="6"/>
                <c:pt idx="0">
                  <c:v>0.45</c:v>
                </c:pt>
                <c:pt idx="1">
                  <c:v>0.11</c:v>
                </c:pt>
                <c:pt idx="2">
                  <c:v>0.15</c:v>
                </c:pt>
                <c:pt idx="3">
                  <c:v>0.15</c:v>
                </c:pt>
                <c:pt idx="4">
                  <c:v>0.04</c:v>
                </c:pt>
                <c:pt idx="5">
                  <c:v>0.09</c:v>
                </c:pt>
              </c:numCache>
            </c:numRef>
          </c:val>
          <c:extLst>
            <c:ext xmlns:c16="http://schemas.microsoft.com/office/drawing/2014/chart" uri="{C3380CC4-5D6E-409C-BE32-E72D297353CC}">
              <c16:uniqueId val="{00000000-9942-4CB7-942A-8CBAE2A7077F}"/>
            </c:ext>
          </c:extLst>
        </c:ser>
        <c:ser>
          <c:idx val="1"/>
          <c:order val="1"/>
          <c:tx>
            <c:strRef>
              <c:f>Sheet1!$C$1</c:f>
              <c:strCache>
                <c:ptCount val="1"/>
                <c:pt idx="0">
                  <c:v>White women</c:v>
                </c:pt>
              </c:strCache>
            </c:strRef>
          </c:tx>
          <c:spPr>
            <a:solidFill>
              <a:schemeClr val="accent3"/>
            </a:solidFill>
            <a:ln>
              <a:noFill/>
            </a:ln>
            <a:effectLst/>
          </c:spPr>
          <c:invertIfNegative val="0"/>
          <c:dLbls>
            <c:dLbl>
              <c:idx val="1"/>
              <c:layout>
                <c:manualLayout>
                  <c:x val="-3.5679729755546518E-3"/>
                  <c:y val="-1.0369613533498268E-16"/>
                </c:manualLayout>
              </c:layout>
              <c:showLegendKey val="0"/>
              <c:showVal val="1"/>
              <c:showCatName val="0"/>
              <c:showSerName val="0"/>
              <c:showPercent val="0"/>
              <c:showBubbleSize val="0"/>
              <c:extLst>
                <c:ext xmlns:c15="http://schemas.microsoft.com/office/drawing/2012/chart" uri="{CE6537A1-D6FC-4f65-9D91-7224C49458BB}">
                  <c15:layout>
                    <c:manualLayout>
                      <c:w val="4.8167635169987226E-2"/>
                      <c:h val="3.0925484224607086E-2"/>
                    </c:manualLayout>
                  </c15:layout>
                </c:ext>
                <c:ext xmlns:c16="http://schemas.microsoft.com/office/drawing/2014/chart" uri="{C3380CC4-5D6E-409C-BE32-E72D297353CC}">
                  <c16:uniqueId val="{00000002-119B-47B8-A853-E9CA686E0B46}"/>
                </c:ext>
              </c:extLst>
            </c:dLbl>
            <c:dLbl>
              <c:idx val="2"/>
              <c:layout>
                <c:manualLayout>
                  <c:x val="2.3786486503696524E-3"/>
                  <c:y val="5.65621817681382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9B-47B8-A853-E9CA686E0B46}"/>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 to 4 months</c:v>
                </c:pt>
                <c:pt idx="1">
                  <c:v>5 to 8 months</c:v>
                </c:pt>
                <c:pt idx="2">
                  <c:v>9 to 12 months</c:v>
                </c:pt>
                <c:pt idx="3">
                  <c:v>13 to 18 months</c:v>
                </c:pt>
                <c:pt idx="4">
                  <c:v>19 to 24 months</c:v>
                </c:pt>
                <c:pt idx="5">
                  <c:v>Over 24 months</c:v>
                </c:pt>
              </c:strCache>
            </c:strRef>
          </c:cat>
          <c:val>
            <c:numRef>
              <c:f>Sheet1!$C$2:$C$7</c:f>
              <c:numCache>
                <c:formatCode>0%</c:formatCode>
                <c:ptCount val="6"/>
                <c:pt idx="0">
                  <c:v>0.54</c:v>
                </c:pt>
                <c:pt idx="1">
                  <c:v>0.18</c:v>
                </c:pt>
                <c:pt idx="2">
                  <c:v>0.11</c:v>
                </c:pt>
                <c:pt idx="3">
                  <c:v>0.06</c:v>
                </c:pt>
                <c:pt idx="4">
                  <c:v>0.05</c:v>
                </c:pt>
                <c:pt idx="5">
                  <c:v>0.05</c:v>
                </c:pt>
              </c:numCache>
            </c:numRef>
          </c:val>
          <c:extLst>
            <c:ext xmlns:c16="http://schemas.microsoft.com/office/drawing/2014/chart" uri="{C3380CC4-5D6E-409C-BE32-E72D297353CC}">
              <c16:uniqueId val="{00000001-9942-4CB7-942A-8CBAE2A7077F}"/>
            </c:ext>
          </c:extLst>
        </c:ser>
        <c:ser>
          <c:idx val="2"/>
          <c:order val="2"/>
          <c:tx>
            <c:strRef>
              <c:f>Sheet1!$D$1</c:f>
              <c:strCache>
                <c:ptCount val="1"/>
                <c:pt idx="0">
                  <c:v>Men of color</c:v>
                </c:pt>
              </c:strCache>
            </c:strRef>
          </c:tx>
          <c:spPr>
            <a:solidFill>
              <a:schemeClr val="accent1"/>
            </a:solidFill>
            <a:ln>
              <a:noFill/>
            </a:ln>
            <a:effectLst/>
          </c:spPr>
          <c:invertIfNegative val="0"/>
          <c:dLbls>
            <c:dLbl>
              <c:idx val="2"/>
              <c:layout>
                <c:manualLayout>
                  <c:x val="-4.7572973007394791E-3"/>
                  <c:y val="-1.1312436353627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9B-47B8-A853-E9CA686E0B46}"/>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 to 4 months</c:v>
                </c:pt>
                <c:pt idx="1">
                  <c:v>5 to 8 months</c:v>
                </c:pt>
                <c:pt idx="2">
                  <c:v>9 to 12 months</c:v>
                </c:pt>
                <c:pt idx="3">
                  <c:v>13 to 18 months</c:v>
                </c:pt>
                <c:pt idx="4">
                  <c:v>19 to 24 months</c:v>
                </c:pt>
                <c:pt idx="5">
                  <c:v>Over 24 months</c:v>
                </c:pt>
              </c:strCache>
            </c:strRef>
          </c:cat>
          <c:val>
            <c:numRef>
              <c:f>Sheet1!$D$2:$D$7</c:f>
              <c:numCache>
                <c:formatCode>0%</c:formatCode>
                <c:ptCount val="6"/>
                <c:pt idx="0">
                  <c:v>0.46</c:v>
                </c:pt>
                <c:pt idx="1">
                  <c:v>0.3</c:v>
                </c:pt>
                <c:pt idx="2">
                  <c:v>0.11</c:v>
                </c:pt>
                <c:pt idx="3">
                  <c:v>0.05</c:v>
                </c:pt>
                <c:pt idx="4">
                  <c:v>0</c:v>
                </c:pt>
                <c:pt idx="5">
                  <c:v>0.08</c:v>
                </c:pt>
              </c:numCache>
            </c:numRef>
          </c:val>
          <c:extLst>
            <c:ext xmlns:c16="http://schemas.microsoft.com/office/drawing/2014/chart" uri="{C3380CC4-5D6E-409C-BE32-E72D297353CC}">
              <c16:uniqueId val="{00000002-9942-4CB7-942A-8CBAE2A7077F}"/>
            </c:ext>
          </c:extLst>
        </c:ser>
        <c:ser>
          <c:idx val="3"/>
          <c:order val="3"/>
          <c:tx>
            <c:strRef>
              <c:f>Sheet1!$E$1</c:f>
              <c:strCache>
                <c:ptCount val="1"/>
                <c:pt idx="0">
                  <c:v>White men</c:v>
                </c:pt>
              </c:strCache>
            </c:strRef>
          </c:tx>
          <c:spPr>
            <a:solidFill>
              <a:schemeClr val="accent4"/>
            </a:solidFill>
            <a:ln>
              <a:noFill/>
            </a:ln>
            <a:effectLst/>
          </c:spPr>
          <c:invertIfNegative val="0"/>
          <c:dLbls>
            <c:dLbl>
              <c:idx val="1"/>
              <c:layout>
                <c:manualLayout>
                  <c:x val="2.3786486503697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9B-47B8-A853-E9CA686E0B46}"/>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 to 4 months</c:v>
                </c:pt>
                <c:pt idx="1">
                  <c:v>5 to 8 months</c:v>
                </c:pt>
                <c:pt idx="2">
                  <c:v>9 to 12 months</c:v>
                </c:pt>
                <c:pt idx="3">
                  <c:v>13 to 18 months</c:v>
                </c:pt>
                <c:pt idx="4">
                  <c:v>19 to 24 months</c:v>
                </c:pt>
                <c:pt idx="5">
                  <c:v>Over 24 months</c:v>
                </c:pt>
              </c:strCache>
            </c:strRef>
          </c:cat>
          <c:val>
            <c:numRef>
              <c:f>Sheet1!$E$2:$E$7</c:f>
              <c:numCache>
                <c:formatCode>0%</c:formatCode>
                <c:ptCount val="6"/>
                <c:pt idx="0">
                  <c:v>0.53</c:v>
                </c:pt>
                <c:pt idx="1">
                  <c:v>0.23</c:v>
                </c:pt>
                <c:pt idx="2">
                  <c:v>0.14000000000000001</c:v>
                </c:pt>
                <c:pt idx="3">
                  <c:v>0.04</c:v>
                </c:pt>
                <c:pt idx="4">
                  <c:v>0.02</c:v>
                </c:pt>
                <c:pt idx="5">
                  <c:v>0.03</c:v>
                </c:pt>
              </c:numCache>
            </c:numRef>
          </c:val>
          <c:extLst>
            <c:ext xmlns:c16="http://schemas.microsoft.com/office/drawing/2014/chart" uri="{C3380CC4-5D6E-409C-BE32-E72D297353CC}">
              <c16:uniqueId val="{00000003-9942-4CB7-942A-8CBAE2A7077F}"/>
            </c:ext>
          </c:extLst>
        </c:ser>
        <c:dLbls>
          <c:showLegendKey val="0"/>
          <c:showVal val="0"/>
          <c:showCatName val="0"/>
          <c:showSerName val="0"/>
          <c:showPercent val="0"/>
          <c:showBubbleSize val="0"/>
        </c:dLbls>
        <c:gapWidth val="219"/>
        <c:overlap val="-27"/>
        <c:axId val="740377423"/>
        <c:axId val="1244216672"/>
      </c:barChart>
      <c:catAx>
        <c:axId val="740377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4216672"/>
        <c:crosses val="autoZero"/>
        <c:auto val="1"/>
        <c:lblAlgn val="ctr"/>
        <c:lblOffset val="100"/>
        <c:noMultiLvlLbl val="0"/>
      </c:catAx>
      <c:valAx>
        <c:axId val="1244216672"/>
        <c:scaling>
          <c:orientation val="minMax"/>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0377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Ministers of color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Geographic</c:v>
                </c:pt>
                <c:pt idx="1">
                  <c:v>Familial</c:v>
                </c:pt>
                <c:pt idx="2">
                  <c:v>Congregational</c:v>
                </c:pt>
              </c:strCache>
            </c:strRef>
          </c:cat>
          <c:val>
            <c:numRef>
              <c:f>Sheet1!$B$2:$B$4</c:f>
              <c:numCache>
                <c:formatCode>0%</c:formatCode>
                <c:ptCount val="3"/>
                <c:pt idx="0">
                  <c:v>0.37</c:v>
                </c:pt>
                <c:pt idx="1">
                  <c:v>0.3</c:v>
                </c:pt>
                <c:pt idx="2">
                  <c:v>0.18</c:v>
                </c:pt>
              </c:numCache>
            </c:numRef>
          </c:val>
          <c:extLst>
            <c:ext xmlns:c16="http://schemas.microsoft.com/office/drawing/2014/chart" uri="{C3380CC4-5D6E-409C-BE32-E72D297353CC}">
              <c16:uniqueId val="{00000000-F23F-45D1-A28B-ACEE6EE0E987}"/>
            </c:ext>
          </c:extLst>
        </c:ser>
        <c:ser>
          <c:idx val="1"/>
          <c:order val="1"/>
          <c:tx>
            <c:strRef>
              <c:f>Sheet1!$C$1</c:f>
              <c:strCache>
                <c:ptCount val="1"/>
                <c:pt idx="0">
                  <c:v>White ministers</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Geographic</c:v>
                </c:pt>
                <c:pt idx="1">
                  <c:v>Familial</c:v>
                </c:pt>
                <c:pt idx="2">
                  <c:v>Congregational</c:v>
                </c:pt>
              </c:strCache>
            </c:strRef>
          </c:cat>
          <c:val>
            <c:numRef>
              <c:f>Sheet1!$C$2:$C$4</c:f>
              <c:numCache>
                <c:formatCode>0%</c:formatCode>
                <c:ptCount val="3"/>
                <c:pt idx="0">
                  <c:v>0.52</c:v>
                </c:pt>
                <c:pt idx="1">
                  <c:v>0.4</c:v>
                </c:pt>
                <c:pt idx="2">
                  <c:v>0.3</c:v>
                </c:pt>
              </c:numCache>
            </c:numRef>
          </c:val>
          <c:extLst>
            <c:ext xmlns:c16="http://schemas.microsoft.com/office/drawing/2014/chart" uri="{C3380CC4-5D6E-409C-BE32-E72D297353CC}">
              <c16:uniqueId val="{00000001-F23F-45D1-A28B-ACEE6EE0E987}"/>
            </c:ext>
          </c:extLst>
        </c:ser>
        <c:dLbls>
          <c:showLegendKey val="0"/>
          <c:showVal val="0"/>
          <c:showCatName val="0"/>
          <c:showSerName val="0"/>
          <c:showPercent val="0"/>
          <c:showBubbleSize val="0"/>
        </c:dLbls>
        <c:gapWidth val="219"/>
        <c:overlap val="-27"/>
        <c:axId val="468100848"/>
        <c:axId val="787648736"/>
      </c:barChart>
      <c:catAx>
        <c:axId val="46810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7648736"/>
        <c:crosses val="autoZero"/>
        <c:auto val="1"/>
        <c:lblAlgn val="ctr"/>
        <c:lblOffset val="100"/>
        <c:noMultiLvlLbl val="0"/>
      </c:catAx>
      <c:valAx>
        <c:axId val="787648736"/>
        <c:scaling>
          <c:orientation val="minMax"/>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8100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24188945051988E-2"/>
          <c:y val="3.3409271467429905E-2"/>
          <c:w val="0.87879000820023956"/>
          <c:h val="0.64978593672948826"/>
        </c:manualLayout>
      </c:layout>
      <c:lineChart>
        <c:grouping val="standard"/>
        <c:varyColors val="0"/>
        <c:ser>
          <c:idx val="0"/>
          <c:order val="0"/>
          <c:tx>
            <c:strRef>
              <c:f>'Fig 3'!$C$2</c:f>
              <c:strCache>
                <c:ptCount val="1"/>
                <c:pt idx="0">
                  <c:v>Women</c:v>
                </c:pt>
              </c:strCache>
            </c:strRef>
          </c:tx>
          <c:spPr>
            <a:ln w="28575" cap="rnd">
              <a:solidFill>
                <a:srgbClr val="CDB86D"/>
              </a:solidFill>
              <a:round/>
            </a:ln>
            <a:effectLst/>
          </c:spPr>
          <c:marker>
            <c:symbol val="none"/>
          </c:marker>
          <c:dLbls>
            <c:dLbl>
              <c:idx val="0"/>
              <c:layout>
                <c:manualLayout>
                  <c:x val="-4.8308540421415441E-2"/>
                  <c:y val="-3.03720649703908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5A-4D05-915D-F39C9A0A75F4}"/>
                </c:ext>
              </c:extLst>
            </c:dLbl>
            <c:dLbl>
              <c:idx val="1"/>
              <c:layout>
                <c:manualLayout>
                  <c:x val="-2.5425547590218651E-2"/>
                  <c:y val="-3.3409271467429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5A-4D05-915D-F39C9A0A75F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 3'!$D$1:$F$1</c:f>
              <c:numCache>
                <c:formatCode>General</c:formatCode>
                <c:ptCount val="3"/>
                <c:pt idx="0">
                  <c:v>2005</c:v>
                </c:pt>
                <c:pt idx="1">
                  <c:v>2015</c:v>
                </c:pt>
                <c:pt idx="2">
                  <c:v>2020</c:v>
                </c:pt>
              </c:numCache>
            </c:numRef>
          </c:cat>
          <c:val>
            <c:numRef>
              <c:f>'Fig 3'!$D$2:$F$2</c:f>
              <c:numCache>
                <c:formatCode>0.00%</c:formatCode>
                <c:ptCount val="3"/>
                <c:pt idx="0">
                  <c:v>0.69199999999999995</c:v>
                </c:pt>
                <c:pt idx="1">
                  <c:v>0.54</c:v>
                </c:pt>
                <c:pt idx="2">
                  <c:v>0.50600000000000001</c:v>
                </c:pt>
              </c:numCache>
            </c:numRef>
          </c:val>
          <c:smooth val="0"/>
          <c:extLst>
            <c:ext xmlns:c16="http://schemas.microsoft.com/office/drawing/2014/chart" uri="{C3380CC4-5D6E-409C-BE32-E72D297353CC}">
              <c16:uniqueId val="{00000000-B45A-4D05-915D-F39C9A0A75F4}"/>
            </c:ext>
          </c:extLst>
        </c:ser>
        <c:ser>
          <c:idx val="1"/>
          <c:order val="1"/>
          <c:tx>
            <c:strRef>
              <c:f>'Fig 3'!$C$3</c:f>
              <c:strCache>
                <c:ptCount val="1"/>
                <c:pt idx="0">
                  <c:v>Men</c:v>
                </c:pt>
              </c:strCache>
            </c:strRef>
          </c:tx>
          <c:spPr>
            <a:ln w="28575" cap="rnd">
              <a:solidFill>
                <a:srgbClr val="78A5A4"/>
              </a:solidFill>
              <a:round/>
            </a:ln>
            <a:effectLst/>
          </c:spPr>
          <c:marker>
            <c:symbol val="none"/>
          </c:marker>
          <c:dLbls>
            <c:dLbl>
              <c:idx val="0"/>
              <c:layout>
                <c:manualLayout>
                  <c:x val="-4.5765985662393593E-2"/>
                  <c:y val="3.64464779644689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5A-4D05-915D-F39C9A0A75F4}"/>
                </c:ext>
              </c:extLst>
            </c:dLbl>
            <c:dLbl>
              <c:idx val="1"/>
              <c:layout>
                <c:manualLayout>
                  <c:x val="-2.5425547590218651E-2"/>
                  <c:y val="3.0372064970390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5A-4D05-915D-F39C9A0A75F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 3'!$D$1:$F$1</c:f>
              <c:numCache>
                <c:formatCode>General</c:formatCode>
                <c:ptCount val="3"/>
                <c:pt idx="0">
                  <c:v>2005</c:v>
                </c:pt>
                <c:pt idx="1">
                  <c:v>2015</c:v>
                </c:pt>
                <c:pt idx="2">
                  <c:v>2020</c:v>
                </c:pt>
              </c:numCache>
            </c:numRef>
          </c:cat>
          <c:val>
            <c:numRef>
              <c:f>'Fig 3'!$D$3:$F$3</c:f>
              <c:numCache>
                <c:formatCode>0.00%</c:formatCode>
                <c:ptCount val="3"/>
                <c:pt idx="0">
                  <c:v>0.60699999999999998</c:v>
                </c:pt>
                <c:pt idx="1">
                  <c:v>0.44900000000000001</c:v>
                </c:pt>
                <c:pt idx="2">
                  <c:v>0.443</c:v>
                </c:pt>
              </c:numCache>
            </c:numRef>
          </c:val>
          <c:smooth val="0"/>
          <c:extLst>
            <c:ext xmlns:c16="http://schemas.microsoft.com/office/drawing/2014/chart" uri="{C3380CC4-5D6E-409C-BE32-E72D297353CC}">
              <c16:uniqueId val="{00000001-B45A-4D05-915D-F39C9A0A75F4}"/>
            </c:ext>
          </c:extLst>
        </c:ser>
        <c:dLbls>
          <c:showLegendKey val="0"/>
          <c:showVal val="0"/>
          <c:showCatName val="0"/>
          <c:showSerName val="0"/>
          <c:showPercent val="0"/>
          <c:showBubbleSize val="0"/>
        </c:dLbls>
        <c:smooth val="0"/>
        <c:axId val="40236863"/>
        <c:axId val="2041554255"/>
      </c:lineChart>
      <c:catAx>
        <c:axId val="40236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1554255"/>
        <c:crosses val="autoZero"/>
        <c:auto val="1"/>
        <c:lblAlgn val="ctr"/>
        <c:lblOffset val="100"/>
        <c:noMultiLvlLbl val="0"/>
      </c:catAx>
      <c:valAx>
        <c:axId val="2041554255"/>
        <c:scaling>
          <c:orientation val="minMax"/>
          <c:max val="1"/>
        </c:scaling>
        <c:delete val="0"/>
        <c:axPos val="l"/>
        <c:majorGridlines>
          <c:spPr>
            <a:ln w="9525" cap="flat" cmpd="sng" algn="ctr">
              <a:no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36863"/>
        <c:crosses val="autoZero"/>
        <c:crossBetween val="between"/>
        <c:majorUnit val="0.2"/>
      </c:valAx>
      <c:spPr>
        <a:noFill/>
        <a:ln>
          <a:noFill/>
        </a:ln>
        <a:effectLst/>
      </c:spPr>
    </c:plotArea>
    <c:legend>
      <c:legendPos val="b"/>
      <c:layout>
        <c:manualLayout>
          <c:xMode val="edge"/>
          <c:yMode val="edge"/>
          <c:x val="0.33620581960754164"/>
          <c:y val="0.82465073576016301"/>
          <c:w val="0.33267347030296041"/>
          <c:h val="7.043396988022336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2005</c:v>
                </c:pt>
              </c:strCache>
            </c:strRef>
          </c:tx>
          <c:spPr>
            <a:solidFill>
              <a:schemeClr val="accent3">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Administrator--Women</c:v>
                </c:pt>
                <c:pt idx="1">
                  <c:v>Nurturer--Men</c:v>
                </c:pt>
              </c:strCache>
            </c:strRef>
          </c:cat>
          <c:val>
            <c:numRef>
              <c:f>Sheet1!$B$2:$B$3</c:f>
              <c:numCache>
                <c:formatCode>0.0%</c:formatCode>
                <c:ptCount val="2"/>
                <c:pt idx="0">
                  <c:v>0.60799999999999998</c:v>
                </c:pt>
                <c:pt idx="1">
                  <c:v>0.77400000000000002</c:v>
                </c:pt>
              </c:numCache>
            </c:numRef>
          </c:val>
          <c:extLst>
            <c:ext xmlns:c16="http://schemas.microsoft.com/office/drawing/2014/chart" uri="{C3380CC4-5D6E-409C-BE32-E72D297353CC}">
              <c16:uniqueId val="{00000000-8A11-472C-9667-9A85910E919A}"/>
            </c:ext>
          </c:extLst>
        </c:ser>
        <c:ser>
          <c:idx val="1"/>
          <c:order val="1"/>
          <c:tx>
            <c:strRef>
              <c:f>Sheet1!$C$1</c:f>
              <c:strCache>
                <c:ptCount val="1"/>
                <c:pt idx="0">
                  <c:v>2015</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Administrator--Women</c:v>
                </c:pt>
                <c:pt idx="1">
                  <c:v>Nurturer--Men</c:v>
                </c:pt>
              </c:strCache>
            </c:strRef>
          </c:cat>
          <c:val>
            <c:numRef>
              <c:f>Sheet1!$C$2:$C$3</c:f>
              <c:numCache>
                <c:formatCode>0.0%</c:formatCode>
                <c:ptCount val="2"/>
                <c:pt idx="0">
                  <c:v>0.70199999999999996</c:v>
                </c:pt>
                <c:pt idx="1">
                  <c:v>0.68200000000000005</c:v>
                </c:pt>
              </c:numCache>
            </c:numRef>
          </c:val>
          <c:extLst>
            <c:ext xmlns:c16="http://schemas.microsoft.com/office/drawing/2014/chart" uri="{C3380CC4-5D6E-409C-BE32-E72D297353CC}">
              <c16:uniqueId val="{00000001-8A11-472C-9667-9A85910E919A}"/>
            </c:ext>
          </c:extLst>
        </c:ser>
        <c:ser>
          <c:idx val="2"/>
          <c:order val="2"/>
          <c:tx>
            <c:strRef>
              <c:f>Sheet1!$D$1</c:f>
              <c:strCache>
                <c:ptCount val="1"/>
                <c:pt idx="0">
                  <c:v>2020</c:v>
                </c:pt>
              </c:strCache>
            </c:strRef>
          </c:tx>
          <c:spPr>
            <a:solidFill>
              <a:schemeClr val="accent3">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Administrator--Women</c:v>
                </c:pt>
                <c:pt idx="1">
                  <c:v>Nurturer--Men</c:v>
                </c:pt>
              </c:strCache>
            </c:strRef>
          </c:cat>
          <c:val>
            <c:numRef>
              <c:f>Sheet1!$D$2:$D$3</c:f>
              <c:numCache>
                <c:formatCode>0.0%</c:formatCode>
                <c:ptCount val="2"/>
                <c:pt idx="0">
                  <c:v>0.70299999999999996</c:v>
                </c:pt>
                <c:pt idx="1">
                  <c:v>0.63300000000000001</c:v>
                </c:pt>
              </c:numCache>
            </c:numRef>
          </c:val>
          <c:extLst>
            <c:ext xmlns:c16="http://schemas.microsoft.com/office/drawing/2014/chart" uri="{C3380CC4-5D6E-409C-BE32-E72D297353CC}">
              <c16:uniqueId val="{00000002-8A11-472C-9667-9A85910E919A}"/>
            </c:ext>
          </c:extLst>
        </c:ser>
        <c:dLbls>
          <c:showLegendKey val="0"/>
          <c:showVal val="0"/>
          <c:showCatName val="0"/>
          <c:showSerName val="0"/>
          <c:showPercent val="0"/>
          <c:showBubbleSize val="0"/>
        </c:dLbls>
        <c:gapWidth val="219"/>
        <c:overlap val="-27"/>
        <c:axId val="96957568"/>
        <c:axId val="1253989328"/>
      </c:barChart>
      <c:catAx>
        <c:axId val="9695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3989328"/>
        <c:crosses val="autoZero"/>
        <c:auto val="1"/>
        <c:lblAlgn val="ctr"/>
        <c:lblOffset val="100"/>
        <c:noMultiLvlLbl val="0"/>
      </c:catAx>
      <c:valAx>
        <c:axId val="1253989328"/>
        <c:scaling>
          <c:orientation val="minMax"/>
          <c:max val="1"/>
        </c:scaling>
        <c:delete val="0"/>
        <c:axPos val="l"/>
        <c:majorGridlines>
          <c:spPr>
            <a:ln w="9525" cap="flat" cmpd="sng" algn="ctr">
              <a:no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95756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363835629036798E-2"/>
          <c:y val="3.3373786407766989E-2"/>
          <c:w val="0.9033305742739427"/>
          <c:h val="0.80123485398669825"/>
        </c:manualLayout>
      </c:layout>
      <c:barChart>
        <c:barDir val="col"/>
        <c:grouping val="clustered"/>
        <c:varyColors val="0"/>
        <c:ser>
          <c:idx val="0"/>
          <c:order val="0"/>
          <c:tx>
            <c:strRef>
              <c:f>'[Chart in Microsoft PowerPoint]Fig4'!$A$2</c:f>
              <c:strCache>
                <c:ptCount val="1"/>
                <c:pt idx="0">
                  <c:v>Women of color (47)</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PowerPoint]Fig4'!$B$1:$G$1</c:f>
              <c:strCache>
                <c:ptCount val="6"/>
                <c:pt idx="0">
                  <c:v>Priest</c:v>
                </c:pt>
                <c:pt idx="1">
                  <c:v>Prophet</c:v>
                </c:pt>
                <c:pt idx="2">
                  <c:v>Community Organizer</c:v>
                </c:pt>
                <c:pt idx="3">
                  <c:v>Nurturer</c:v>
                </c:pt>
                <c:pt idx="4">
                  <c:v>Counselor</c:v>
                </c:pt>
                <c:pt idx="5">
                  <c:v>Servant</c:v>
                </c:pt>
              </c:strCache>
            </c:strRef>
          </c:cat>
          <c:val>
            <c:numRef>
              <c:f>'[Chart in Microsoft PowerPoint]Fig4'!$B$2:$G$2</c:f>
              <c:numCache>
                <c:formatCode>0.0%</c:formatCode>
                <c:ptCount val="6"/>
                <c:pt idx="0">
                  <c:v>0.80400000000000005</c:v>
                </c:pt>
                <c:pt idx="1">
                  <c:v>0.65900000000000003</c:v>
                </c:pt>
                <c:pt idx="2">
                  <c:v>0.45200000000000001</c:v>
                </c:pt>
                <c:pt idx="3">
                  <c:v>0.85099999999999998</c:v>
                </c:pt>
                <c:pt idx="4">
                  <c:v>0.71699999999999997</c:v>
                </c:pt>
                <c:pt idx="5">
                  <c:v>0.85099999999999998</c:v>
                </c:pt>
              </c:numCache>
            </c:numRef>
          </c:val>
          <c:extLst>
            <c:ext xmlns:c16="http://schemas.microsoft.com/office/drawing/2014/chart" uri="{C3380CC4-5D6E-409C-BE32-E72D297353CC}">
              <c16:uniqueId val="{00000000-928E-41A6-AA86-09E01D677005}"/>
            </c:ext>
          </c:extLst>
        </c:ser>
        <c:ser>
          <c:idx val="2"/>
          <c:order val="1"/>
          <c:tx>
            <c:strRef>
              <c:f>'[Chart in Microsoft PowerPoint]Fig4'!$A$3</c:f>
              <c:strCache>
                <c:ptCount val="1"/>
                <c:pt idx="0">
                  <c:v>White women (443)</c:v>
                </c:pt>
              </c:strCache>
            </c:strRef>
          </c:tx>
          <c:spPr>
            <a:solidFill>
              <a:schemeClr val="accent3"/>
            </a:solidFill>
            <a:ln>
              <a:noFill/>
            </a:ln>
            <a:effectLst/>
          </c:spPr>
          <c:invertIfNegative val="0"/>
          <c:dLbls>
            <c:dLbl>
              <c:idx val="3"/>
              <c:layout>
                <c:manualLayout>
                  <c:x val="2.0277809179108834E-3"/>
                  <c:y val="-6.06796116504857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28E-41A6-AA86-09E01D67700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PowerPoint]Fig4'!$B$1:$G$1</c:f>
              <c:strCache>
                <c:ptCount val="6"/>
                <c:pt idx="0">
                  <c:v>Priest</c:v>
                </c:pt>
                <c:pt idx="1">
                  <c:v>Prophet</c:v>
                </c:pt>
                <c:pt idx="2">
                  <c:v>Community Organizer</c:v>
                </c:pt>
                <c:pt idx="3">
                  <c:v>Nurturer</c:v>
                </c:pt>
                <c:pt idx="4">
                  <c:v>Counselor</c:v>
                </c:pt>
                <c:pt idx="5">
                  <c:v>Servant</c:v>
                </c:pt>
              </c:strCache>
            </c:strRef>
          </c:cat>
          <c:val>
            <c:numRef>
              <c:f>'[Chart in Microsoft PowerPoint]Fig4'!$B$3:$G$3</c:f>
              <c:numCache>
                <c:formatCode>0.0%</c:formatCode>
                <c:ptCount val="6"/>
                <c:pt idx="0">
                  <c:v>0.747</c:v>
                </c:pt>
                <c:pt idx="1">
                  <c:v>0.49099999999999999</c:v>
                </c:pt>
                <c:pt idx="2">
                  <c:v>0.33900000000000002</c:v>
                </c:pt>
                <c:pt idx="3">
                  <c:v>0.71299999999999997</c:v>
                </c:pt>
                <c:pt idx="4">
                  <c:v>0.62</c:v>
                </c:pt>
                <c:pt idx="5">
                  <c:v>0.73299999999999998</c:v>
                </c:pt>
              </c:numCache>
            </c:numRef>
          </c:val>
          <c:extLst>
            <c:ext xmlns:c16="http://schemas.microsoft.com/office/drawing/2014/chart" uri="{C3380CC4-5D6E-409C-BE32-E72D297353CC}">
              <c16:uniqueId val="{00000001-928E-41A6-AA86-09E01D677005}"/>
            </c:ext>
          </c:extLst>
        </c:ser>
        <c:ser>
          <c:idx val="1"/>
          <c:order val="2"/>
          <c:tx>
            <c:strRef>
              <c:f>'[Chart in Microsoft PowerPoint]Fig4'!$A$4</c:f>
              <c:strCache>
                <c:ptCount val="1"/>
                <c:pt idx="0">
                  <c:v>Men of color (38)</c:v>
                </c:pt>
              </c:strCache>
            </c:strRef>
          </c:tx>
          <c:spPr>
            <a:solidFill>
              <a:schemeClr val="accent1"/>
            </a:solidFill>
            <a:ln>
              <a:noFill/>
            </a:ln>
            <a:effectLst/>
          </c:spPr>
          <c:invertIfNegative val="0"/>
          <c:dLbls>
            <c:dLbl>
              <c:idx val="3"/>
              <c:layout>
                <c:manualLayout>
                  <c:x val="1.0138904589554715E-2"/>
                  <c:y val="3.033980582524244E-3"/>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6720072348668464E-2"/>
                      <c:h val="3.3995871875238899E-2"/>
                    </c:manualLayout>
                  </c15:layout>
                </c:ext>
                <c:ext xmlns:c16="http://schemas.microsoft.com/office/drawing/2014/chart" uri="{C3380CC4-5D6E-409C-BE32-E72D297353CC}">
                  <c16:uniqueId val="{00000007-928E-41A6-AA86-09E01D67700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PowerPoint]Fig4'!$B$1:$G$1</c:f>
              <c:strCache>
                <c:ptCount val="6"/>
                <c:pt idx="0">
                  <c:v>Priest</c:v>
                </c:pt>
                <c:pt idx="1">
                  <c:v>Prophet</c:v>
                </c:pt>
                <c:pt idx="2">
                  <c:v>Community Organizer</c:v>
                </c:pt>
                <c:pt idx="3">
                  <c:v>Nurturer</c:v>
                </c:pt>
                <c:pt idx="4">
                  <c:v>Counselor</c:v>
                </c:pt>
                <c:pt idx="5">
                  <c:v>Servant</c:v>
                </c:pt>
              </c:strCache>
            </c:strRef>
          </c:cat>
          <c:val>
            <c:numRef>
              <c:f>'[Chart in Microsoft PowerPoint]Fig4'!$B$4:$G$4</c:f>
              <c:numCache>
                <c:formatCode>0.0%</c:formatCode>
                <c:ptCount val="6"/>
                <c:pt idx="0">
                  <c:v>0.84199999999999997</c:v>
                </c:pt>
                <c:pt idx="1">
                  <c:v>0.67600000000000005</c:v>
                </c:pt>
                <c:pt idx="2">
                  <c:v>0.55300000000000005</c:v>
                </c:pt>
                <c:pt idx="3">
                  <c:v>0.70299999999999996</c:v>
                </c:pt>
                <c:pt idx="4">
                  <c:v>0.78400000000000003</c:v>
                </c:pt>
                <c:pt idx="5">
                  <c:v>0.92100000000000004</c:v>
                </c:pt>
              </c:numCache>
            </c:numRef>
          </c:val>
          <c:extLst>
            <c:ext xmlns:c16="http://schemas.microsoft.com/office/drawing/2014/chart" uri="{C3380CC4-5D6E-409C-BE32-E72D297353CC}">
              <c16:uniqueId val="{00000002-928E-41A6-AA86-09E01D677005}"/>
            </c:ext>
          </c:extLst>
        </c:ser>
        <c:ser>
          <c:idx val="3"/>
          <c:order val="3"/>
          <c:tx>
            <c:strRef>
              <c:f>'[Chart in Microsoft PowerPoint]Fig4'!$A$5</c:f>
              <c:strCache>
                <c:ptCount val="1"/>
                <c:pt idx="0">
                  <c:v>White men (287)</c:v>
                </c:pt>
              </c:strCache>
            </c:strRef>
          </c:tx>
          <c:spPr>
            <a:solidFill>
              <a:schemeClr val="accent4"/>
            </a:solidFill>
            <a:ln>
              <a:noFill/>
            </a:ln>
            <a:effectLst/>
          </c:spPr>
          <c:invertIfNegative val="0"/>
          <c:dLbls>
            <c:dLbl>
              <c:idx val="0"/>
              <c:layout>
                <c:manualLayout>
                  <c:x val="4.055561835821915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28E-41A6-AA86-09E01D677005}"/>
                </c:ext>
              </c:extLst>
            </c:dLbl>
            <c:dLbl>
              <c:idx val="1"/>
              <c:layout>
                <c:manualLayout>
                  <c:x val="6.0833427537328733E-3"/>
                  <c:y val="-5.562233479232035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28E-41A6-AA86-09E01D677005}"/>
                </c:ext>
              </c:extLst>
            </c:dLbl>
            <c:dLbl>
              <c:idx val="2"/>
              <c:layout>
                <c:manualLayout>
                  <c:x val="4.0555618358218415E-3"/>
                  <c:y val="6.06796116504854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28E-41A6-AA86-09E01D677005}"/>
                </c:ext>
              </c:extLst>
            </c:dLbl>
            <c:dLbl>
              <c:idx val="3"/>
              <c:layout>
                <c:manualLayout>
                  <c:x val="4.0555618358218415E-3"/>
                  <c:y val="6.06796116504854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28E-41A6-AA86-09E01D677005}"/>
                </c:ext>
              </c:extLst>
            </c:dLbl>
            <c:dLbl>
              <c:idx val="4"/>
              <c:layout>
                <c:manualLayout>
                  <c:x val="6.0833427537328733E-3"/>
                  <c:y val="-3.03398058252427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8E-41A6-AA86-09E01D677005}"/>
                </c:ext>
              </c:extLst>
            </c:dLbl>
            <c:dLbl>
              <c:idx val="5"/>
              <c:layout>
                <c:manualLayout>
                  <c:x val="6.083342753732873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8E-41A6-AA86-09E01D67700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PowerPoint]Fig4'!$B$1:$G$1</c:f>
              <c:strCache>
                <c:ptCount val="6"/>
                <c:pt idx="0">
                  <c:v>Priest</c:v>
                </c:pt>
                <c:pt idx="1">
                  <c:v>Prophet</c:v>
                </c:pt>
                <c:pt idx="2">
                  <c:v>Community Organizer</c:v>
                </c:pt>
                <c:pt idx="3">
                  <c:v>Nurturer</c:v>
                </c:pt>
                <c:pt idx="4">
                  <c:v>Counselor</c:v>
                </c:pt>
                <c:pt idx="5">
                  <c:v>Servant</c:v>
                </c:pt>
              </c:strCache>
            </c:strRef>
          </c:cat>
          <c:val>
            <c:numRef>
              <c:f>'[Chart in Microsoft PowerPoint]Fig4'!$B$5:$G$5</c:f>
              <c:numCache>
                <c:formatCode>0.0%</c:formatCode>
                <c:ptCount val="6"/>
                <c:pt idx="0">
                  <c:v>0.68799999999999994</c:v>
                </c:pt>
                <c:pt idx="1">
                  <c:v>0.41399999999999998</c:v>
                </c:pt>
                <c:pt idx="2">
                  <c:v>0.3</c:v>
                </c:pt>
                <c:pt idx="3">
                  <c:v>0.624</c:v>
                </c:pt>
                <c:pt idx="4">
                  <c:v>0.54400000000000004</c:v>
                </c:pt>
                <c:pt idx="5">
                  <c:v>0.80100000000000005</c:v>
                </c:pt>
              </c:numCache>
            </c:numRef>
          </c:val>
          <c:extLst>
            <c:ext xmlns:c16="http://schemas.microsoft.com/office/drawing/2014/chart" uri="{C3380CC4-5D6E-409C-BE32-E72D297353CC}">
              <c16:uniqueId val="{00000003-928E-41A6-AA86-09E01D677005}"/>
            </c:ext>
          </c:extLst>
        </c:ser>
        <c:dLbls>
          <c:showLegendKey val="0"/>
          <c:showVal val="0"/>
          <c:showCatName val="0"/>
          <c:showSerName val="0"/>
          <c:showPercent val="0"/>
          <c:showBubbleSize val="0"/>
        </c:dLbls>
        <c:gapWidth val="219"/>
        <c:overlap val="-27"/>
        <c:axId val="42328303"/>
        <c:axId val="2052976495"/>
      </c:barChart>
      <c:catAx>
        <c:axId val="42328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2976495"/>
        <c:crosses val="autoZero"/>
        <c:auto val="1"/>
        <c:lblAlgn val="ctr"/>
        <c:lblOffset val="100"/>
        <c:noMultiLvlLbl val="0"/>
      </c:catAx>
      <c:valAx>
        <c:axId val="2052976495"/>
        <c:scaling>
          <c:orientation val="minMax"/>
        </c:scaling>
        <c:delete val="0"/>
        <c:axPos val="l"/>
        <c:majorGridlines>
          <c:spPr>
            <a:ln w="9525" cap="flat" cmpd="sng" algn="ctr">
              <a:no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328303"/>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Prophet</c:v>
                </c:pt>
              </c:strCache>
            </c:strRef>
          </c:tx>
          <c:spPr>
            <a:solidFill>
              <a:schemeClr val="accent4">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Women (490)</c:v>
                </c:pt>
                <c:pt idx="1">
                  <c:v>Men (324)</c:v>
                </c:pt>
              </c:strCache>
            </c:strRef>
          </c:cat>
          <c:val>
            <c:numRef>
              <c:f>Sheet1!$B$2:$B$3</c:f>
              <c:numCache>
                <c:formatCode>0.00%</c:formatCode>
                <c:ptCount val="2"/>
                <c:pt idx="0">
                  <c:v>0.50600000000000001</c:v>
                </c:pt>
                <c:pt idx="1">
                  <c:v>0.443</c:v>
                </c:pt>
              </c:numCache>
            </c:numRef>
          </c:val>
          <c:extLst>
            <c:ext xmlns:c16="http://schemas.microsoft.com/office/drawing/2014/chart" uri="{C3380CC4-5D6E-409C-BE32-E72D297353CC}">
              <c16:uniqueId val="{00000000-0513-44C6-B54C-8CA8B1968D11}"/>
            </c:ext>
          </c:extLst>
        </c:ser>
        <c:ser>
          <c:idx val="1"/>
          <c:order val="1"/>
          <c:tx>
            <c:strRef>
              <c:f>Sheet1!$C$1</c:f>
              <c:strCache>
                <c:ptCount val="1"/>
                <c:pt idx="0">
                  <c:v>Nurturer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Women (490)</c:v>
                </c:pt>
                <c:pt idx="1">
                  <c:v>Men (324)</c:v>
                </c:pt>
              </c:strCache>
            </c:strRef>
          </c:cat>
          <c:val>
            <c:numRef>
              <c:f>Sheet1!$C$2:$C$3</c:f>
              <c:numCache>
                <c:formatCode>0.00%</c:formatCode>
                <c:ptCount val="2"/>
                <c:pt idx="0">
                  <c:v>0.72699999999999998</c:v>
                </c:pt>
                <c:pt idx="1">
                  <c:v>0.63300000000000001</c:v>
                </c:pt>
              </c:numCache>
            </c:numRef>
          </c:val>
          <c:extLst>
            <c:ext xmlns:c16="http://schemas.microsoft.com/office/drawing/2014/chart" uri="{C3380CC4-5D6E-409C-BE32-E72D297353CC}">
              <c16:uniqueId val="{00000001-0513-44C6-B54C-8CA8B1968D11}"/>
            </c:ext>
          </c:extLst>
        </c:ser>
        <c:ser>
          <c:idx val="2"/>
          <c:order val="2"/>
          <c:tx>
            <c:strRef>
              <c:f>Sheet1!$D$1</c:f>
              <c:strCache>
                <c:ptCount val="1"/>
                <c:pt idx="0">
                  <c:v>Counselor</c:v>
                </c:pt>
              </c:strCache>
            </c:strRef>
          </c:tx>
          <c:spPr>
            <a:solidFill>
              <a:schemeClr val="accent4">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Women (490)</c:v>
                </c:pt>
                <c:pt idx="1">
                  <c:v>Men (324)</c:v>
                </c:pt>
              </c:strCache>
            </c:strRef>
          </c:cat>
          <c:val>
            <c:numRef>
              <c:f>Sheet1!$D$2:$D$3</c:f>
              <c:numCache>
                <c:formatCode>0.00%</c:formatCode>
                <c:ptCount val="2"/>
                <c:pt idx="0">
                  <c:v>0.63</c:v>
                </c:pt>
                <c:pt idx="1">
                  <c:v>0.57099999999999995</c:v>
                </c:pt>
              </c:numCache>
            </c:numRef>
          </c:val>
          <c:extLst>
            <c:ext xmlns:c16="http://schemas.microsoft.com/office/drawing/2014/chart" uri="{C3380CC4-5D6E-409C-BE32-E72D297353CC}">
              <c16:uniqueId val="{00000002-0513-44C6-B54C-8CA8B1968D11}"/>
            </c:ext>
          </c:extLst>
        </c:ser>
        <c:ser>
          <c:idx val="3"/>
          <c:order val="3"/>
          <c:tx>
            <c:strRef>
              <c:f>Sheet1!$E$1</c:f>
              <c:strCache>
                <c:ptCount val="1"/>
                <c:pt idx="0">
                  <c:v>Servant</c:v>
                </c:pt>
              </c:strCache>
            </c:strRef>
          </c:tx>
          <c:spPr>
            <a:solidFill>
              <a:schemeClr val="accent1">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Women (490)</c:v>
                </c:pt>
                <c:pt idx="1">
                  <c:v>Men (324)</c:v>
                </c:pt>
              </c:strCache>
            </c:strRef>
          </c:cat>
          <c:val>
            <c:numRef>
              <c:f>Sheet1!$E$2:$E$3</c:f>
              <c:numCache>
                <c:formatCode>0.00%</c:formatCode>
                <c:ptCount val="2"/>
                <c:pt idx="0">
                  <c:v>0.748</c:v>
                </c:pt>
                <c:pt idx="1">
                  <c:v>0.81499999999999995</c:v>
                </c:pt>
              </c:numCache>
            </c:numRef>
          </c:val>
          <c:extLst>
            <c:ext xmlns:c16="http://schemas.microsoft.com/office/drawing/2014/chart" uri="{C3380CC4-5D6E-409C-BE32-E72D297353CC}">
              <c16:uniqueId val="{00000001-C37E-4028-962B-460CAB5CD916}"/>
            </c:ext>
          </c:extLst>
        </c:ser>
        <c:dLbls>
          <c:showLegendKey val="0"/>
          <c:showVal val="0"/>
          <c:showCatName val="0"/>
          <c:showSerName val="0"/>
          <c:showPercent val="0"/>
          <c:showBubbleSize val="0"/>
        </c:dLbls>
        <c:gapWidth val="219"/>
        <c:overlap val="-27"/>
        <c:axId val="1755240112"/>
        <c:axId val="523241328"/>
      </c:barChart>
      <c:catAx>
        <c:axId val="175524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3241328"/>
        <c:crosses val="autoZero"/>
        <c:auto val="1"/>
        <c:lblAlgn val="ctr"/>
        <c:lblOffset val="100"/>
        <c:noMultiLvlLbl val="0"/>
      </c:catAx>
      <c:valAx>
        <c:axId val="523241328"/>
        <c:scaling>
          <c:orientation val="minMax"/>
          <c:max val="1"/>
        </c:scaling>
        <c:delete val="0"/>
        <c:axPos val="l"/>
        <c:majorGridlines>
          <c:spPr>
            <a:ln w="9525" cap="flat" cmpd="sng" algn="ctr">
              <a:no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524011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012802523395911E-2"/>
          <c:y val="4.7764395269981663E-2"/>
          <c:w val="0.90638680474219069"/>
          <c:h val="0.69661737818064395"/>
        </c:manualLayout>
      </c:layout>
      <c:barChart>
        <c:barDir val="col"/>
        <c:grouping val="clustered"/>
        <c:varyColors val="0"/>
        <c:ser>
          <c:idx val="0"/>
          <c:order val="0"/>
          <c:tx>
            <c:strRef>
              <c:f>Sheet1!$B$1</c:f>
              <c:strCache>
                <c:ptCount val="1"/>
                <c:pt idx="0">
                  <c:v>Women of color (47)</c:v>
                </c:pt>
              </c:strCache>
            </c:strRef>
          </c:tx>
          <c:spPr>
            <a:solidFill>
              <a:schemeClr val="accent2"/>
            </a:solidFill>
            <a:ln>
              <a:noFill/>
            </a:ln>
            <a:effectLst/>
          </c:spPr>
          <c:invertIfNegative val="0"/>
          <c:dLbls>
            <c:dLbl>
              <c:idx val="0"/>
              <c:layout>
                <c:manualLayout>
                  <c:x val="-1.800011933976317E-17"/>
                  <c:y val="-3.9092431434363318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D12-47F3-952D-0B8CD8461A13}"/>
                </c:ext>
              </c:extLst>
            </c:dLbl>
            <c:dLbl>
              <c:idx val="1"/>
              <c:layout>
                <c:manualLayout>
                  <c:x val="-3.9273441335297005E-3"/>
                  <c:y val="-3.9092431434363318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D12-47F3-952D-0B8CD8461A13}"/>
                </c:ext>
              </c:extLst>
            </c:dLbl>
            <c:dLbl>
              <c:idx val="2"/>
              <c:layout>
                <c:manualLayout>
                  <c:x val="-1.963672066764850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12-47F3-952D-0B8CD8461A1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Preaching and leading worship effectively</c:v>
                </c:pt>
                <c:pt idx="1">
                  <c:v>Developing strong relationships of trust</c:v>
                </c:pt>
                <c:pt idx="2">
                  <c:v>Being faithful in providing ministry</c:v>
                </c:pt>
                <c:pt idx="3">
                  <c:v>Being stable and steady in providing ministry</c:v>
                </c:pt>
                <c:pt idx="4">
                  <c:v>Accompanying others as they strive to live their faith in their daily lives</c:v>
                </c:pt>
                <c:pt idx="5">
                  <c:v>Seeing steady growth in membership and/or attendance</c:v>
                </c:pt>
              </c:strCache>
            </c:strRef>
          </c:cat>
          <c:val>
            <c:numRef>
              <c:f>Sheet1!$B$2:$B$7</c:f>
              <c:numCache>
                <c:formatCode>0.0%</c:formatCode>
                <c:ptCount val="6"/>
                <c:pt idx="0">
                  <c:v>0.95699999999999996</c:v>
                </c:pt>
                <c:pt idx="1">
                  <c:v>0.95699999999999996</c:v>
                </c:pt>
                <c:pt idx="2">
                  <c:v>0.97799999999999998</c:v>
                </c:pt>
                <c:pt idx="3">
                  <c:v>0.89100000000000001</c:v>
                </c:pt>
                <c:pt idx="4">
                  <c:v>0.93600000000000005</c:v>
                </c:pt>
                <c:pt idx="5">
                  <c:v>0.622</c:v>
                </c:pt>
              </c:numCache>
            </c:numRef>
          </c:val>
          <c:extLst>
            <c:ext xmlns:c16="http://schemas.microsoft.com/office/drawing/2014/chart" uri="{C3380CC4-5D6E-409C-BE32-E72D297353CC}">
              <c16:uniqueId val="{00000000-1F62-41C6-A95C-0FF50CD691F4}"/>
            </c:ext>
          </c:extLst>
        </c:ser>
        <c:ser>
          <c:idx val="1"/>
          <c:order val="1"/>
          <c:tx>
            <c:strRef>
              <c:f>Sheet1!$C$1</c:f>
              <c:strCache>
                <c:ptCount val="1"/>
                <c:pt idx="0">
                  <c:v>White women (445)</c:v>
                </c:pt>
              </c:strCache>
            </c:strRef>
          </c:tx>
          <c:spPr>
            <a:solidFill>
              <a:schemeClr val="accent3"/>
            </a:solidFill>
            <a:ln>
              <a:noFill/>
            </a:ln>
            <a:effectLst/>
          </c:spPr>
          <c:invertIfNegative val="0"/>
          <c:dLbls>
            <c:dLbl>
              <c:idx val="1"/>
              <c:layout>
                <c:manualLayout>
                  <c:x val="-3.600023867952634E-17"/>
                  <c:y val="3.41174251928440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D12-47F3-952D-0B8CD8461A1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Preaching and leading worship effectively</c:v>
                </c:pt>
                <c:pt idx="1">
                  <c:v>Developing strong relationships of trust</c:v>
                </c:pt>
                <c:pt idx="2">
                  <c:v>Being faithful in providing ministry</c:v>
                </c:pt>
                <c:pt idx="3">
                  <c:v>Being stable and steady in providing ministry</c:v>
                </c:pt>
                <c:pt idx="4">
                  <c:v>Accompanying others as they strive to live their faith in their daily lives</c:v>
                </c:pt>
                <c:pt idx="5">
                  <c:v>Seeing steady growth in membership and/or attendance</c:v>
                </c:pt>
              </c:strCache>
            </c:strRef>
          </c:cat>
          <c:val>
            <c:numRef>
              <c:f>Sheet1!$C$2:$C$7</c:f>
              <c:numCache>
                <c:formatCode>0.0%</c:formatCode>
                <c:ptCount val="6"/>
                <c:pt idx="0">
                  <c:v>0.97299999999999998</c:v>
                </c:pt>
                <c:pt idx="1">
                  <c:v>0.97499999999999998</c:v>
                </c:pt>
                <c:pt idx="2">
                  <c:v>0.96899999999999997</c:v>
                </c:pt>
                <c:pt idx="3">
                  <c:v>0.93700000000000006</c:v>
                </c:pt>
                <c:pt idx="4">
                  <c:v>0.91600000000000004</c:v>
                </c:pt>
                <c:pt idx="5">
                  <c:v>0.39100000000000001</c:v>
                </c:pt>
              </c:numCache>
            </c:numRef>
          </c:val>
          <c:extLst>
            <c:ext xmlns:c16="http://schemas.microsoft.com/office/drawing/2014/chart" uri="{C3380CC4-5D6E-409C-BE32-E72D297353CC}">
              <c16:uniqueId val="{00000001-1F62-41C6-A95C-0FF50CD691F4}"/>
            </c:ext>
          </c:extLst>
        </c:ser>
        <c:ser>
          <c:idx val="2"/>
          <c:order val="2"/>
          <c:tx>
            <c:strRef>
              <c:f>Sheet1!$D$1</c:f>
              <c:strCache>
                <c:ptCount val="1"/>
                <c:pt idx="0">
                  <c:v>Men of color (38)</c:v>
                </c:pt>
              </c:strCache>
            </c:strRef>
          </c:tx>
          <c:spPr>
            <a:solidFill>
              <a:schemeClr val="accent1"/>
            </a:solidFill>
            <a:ln>
              <a:noFill/>
            </a:ln>
            <a:effectLst/>
          </c:spPr>
          <c:invertIfNegative val="0"/>
          <c:dLbls>
            <c:dLbl>
              <c:idx val="0"/>
              <c:layout>
                <c:manualLayout>
                  <c:x val="3.9273441335296823E-3"/>
                  <c:y val="-9.7731078585908294E-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12-47F3-952D-0B8CD8461A13}"/>
                </c:ext>
              </c:extLst>
            </c:dLbl>
            <c:dLbl>
              <c:idx val="1"/>
              <c:layout>
                <c:manualLayout>
                  <c:x val="3.927344133529700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D12-47F3-952D-0B8CD8461A13}"/>
                </c:ext>
              </c:extLst>
            </c:dLbl>
            <c:dLbl>
              <c:idx val="2"/>
              <c:layout>
                <c:manualLayout>
                  <c:x val="-7.2000477359052681E-17"/>
                  <c:y val="-2.2162894318186093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D12-47F3-952D-0B8CD8461A1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Preaching and leading worship effectively</c:v>
                </c:pt>
                <c:pt idx="1">
                  <c:v>Developing strong relationships of trust</c:v>
                </c:pt>
                <c:pt idx="2">
                  <c:v>Being faithful in providing ministry</c:v>
                </c:pt>
                <c:pt idx="3">
                  <c:v>Being stable and steady in providing ministry</c:v>
                </c:pt>
                <c:pt idx="4">
                  <c:v>Accompanying others as they strive to live their faith in their daily lives</c:v>
                </c:pt>
                <c:pt idx="5">
                  <c:v>Seeing steady growth in membership and/or attendance</c:v>
                </c:pt>
              </c:strCache>
            </c:strRef>
          </c:cat>
          <c:val>
            <c:numRef>
              <c:f>Sheet1!$D$2:$D$7</c:f>
              <c:numCache>
                <c:formatCode>0.0%</c:formatCode>
                <c:ptCount val="6"/>
                <c:pt idx="0">
                  <c:v>0.97399999999999998</c:v>
                </c:pt>
                <c:pt idx="1">
                  <c:v>1</c:v>
                </c:pt>
                <c:pt idx="2">
                  <c:v>1</c:v>
                </c:pt>
                <c:pt idx="3">
                  <c:v>0.89100000000000001</c:v>
                </c:pt>
                <c:pt idx="4">
                  <c:v>1</c:v>
                </c:pt>
                <c:pt idx="5">
                  <c:v>0.63900000000000001</c:v>
                </c:pt>
              </c:numCache>
            </c:numRef>
          </c:val>
          <c:extLst>
            <c:ext xmlns:c16="http://schemas.microsoft.com/office/drawing/2014/chart" uri="{C3380CC4-5D6E-409C-BE32-E72D297353CC}">
              <c16:uniqueId val="{00000002-1F62-41C6-A95C-0FF50CD691F4}"/>
            </c:ext>
          </c:extLst>
        </c:ser>
        <c:ser>
          <c:idx val="3"/>
          <c:order val="3"/>
          <c:tx>
            <c:strRef>
              <c:f>Sheet1!$E$1</c:f>
              <c:strCache>
                <c:ptCount val="1"/>
                <c:pt idx="0">
                  <c:v>White men (288)</c:v>
                </c:pt>
              </c:strCache>
            </c:strRef>
          </c:tx>
          <c:spPr>
            <a:solidFill>
              <a:schemeClr val="accent4"/>
            </a:solidFill>
            <a:ln>
              <a:noFill/>
            </a:ln>
            <a:effectLst/>
          </c:spPr>
          <c:invertIfNegative val="0"/>
          <c:dLbls>
            <c:dLbl>
              <c:idx val="0"/>
              <c:layout>
                <c:manualLayout>
                  <c:x val="5.8910162002945507E-3"/>
                  <c:y val="-9.7731078585908294E-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12-47F3-952D-0B8CD8461A13}"/>
                </c:ext>
              </c:extLst>
            </c:dLbl>
            <c:dLbl>
              <c:idx val="1"/>
              <c:layout>
                <c:manualLayout>
                  <c:x val="7.8546882670593298E-3"/>
                  <c:y val="3.41174251928440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12-47F3-952D-0B8CD8461A1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Preaching and leading worship effectively</c:v>
                </c:pt>
                <c:pt idx="1">
                  <c:v>Developing strong relationships of trust</c:v>
                </c:pt>
                <c:pt idx="2">
                  <c:v>Being faithful in providing ministry</c:v>
                </c:pt>
                <c:pt idx="3">
                  <c:v>Being stable and steady in providing ministry</c:v>
                </c:pt>
                <c:pt idx="4">
                  <c:v>Accompanying others as they strive to live their faith in their daily lives</c:v>
                </c:pt>
                <c:pt idx="5">
                  <c:v>Seeing steady growth in membership and/or attendance</c:v>
                </c:pt>
              </c:strCache>
            </c:strRef>
          </c:cat>
          <c:val>
            <c:numRef>
              <c:f>Sheet1!$E$2:$E$7</c:f>
              <c:numCache>
                <c:formatCode>0.0%</c:formatCode>
                <c:ptCount val="6"/>
                <c:pt idx="0">
                  <c:v>0.97499999999999998</c:v>
                </c:pt>
                <c:pt idx="1">
                  <c:v>0.97599999999999998</c:v>
                </c:pt>
                <c:pt idx="2">
                  <c:v>0.93700000000000006</c:v>
                </c:pt>
                <c:pt idx="3">
                  <c:v>0.94099999999999995</c:v>
                </c:pt>
                <c:pt idx="4">
                  <c:v>0.86699999999999999</c:v>
                </c:pt>
                <c:pt idx="5">
                  <c:v>0.505</c:v>
                </c:pt>
              </c:numCache>
            </c:numRef>
          </c:val>
          <c:extLst>
            <c:ext xmlns:c16="http://schemas.microsoft.com/office/drawing/2014/chart" uri="{C3380CC4-5D6E-409C-BE32-E72D297353CC}">
              <c16:uniqueId val="{00000003-1F62-41C6-A95C-0FF50CD691F4}"/>
            </c:ext>
          </c:extLst>
        </c:ser>
        <c:dLbls>
          <c:showLegendKey val="0"/>
          <c:showVal val="0"/>
          <c:showCatName val="0"/>
          <c:showSerName val="0"/>
          <c:showPercent val="0"/>
          <c:showBubbleSize val="0"/>
        </c:dLbls>
        <c:gapWidth val="219"/>
        <c:overlap val="-27"/>
        <c:axId val="1638669952"/>
        <c:axId val="523186416"/>
      </c:barChart>
      <c:catAx>
        <c:axId val="163866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3186416"/>
        <c:crosses val="autoZero"/>
        <c:auto val="1"/>
        <c:lblAlgn val="ctr"/>
        <c:lblOffset val="100"/>
        <c:noMultiLvlLbl val="0"/>
      </c:catAx>
      <c:valAx>
        <c:axId val="52318641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866995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'Fig5'!$A$2</c:f>
              <c:strCache>
                <c:ptCount val="1"/>
                <c:pt idx="0">
                  <c:v>Women of color (47)</c:v>
                </c:pt>
              </c:strCache>
            </c:strRef>
          </c:tx>
          <c:spPr>
            <a:solidFill>
              <a:schemeClr val="bg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'Fig5'!$B$1:$E$1</c:f>
              <c:strCache>
                <c:ptCount val="4"/>
                <c:pt idx="0">
                  <c:v>Advocating for justice in parish and community</c:v>
                </c:pt>
                <c:pt idx="1">
                  <c:v>Seeing steady growth in membership and/or attendance</c:v>
                </c:pt>
                <c:pt idx="2">
                  <c:v>Training strong leaders</c:v>
                </c:pt>
                <c:pt idx="3">
                  <c:v>Accompanying others as they strive to live their faith in their daily lives</c:v>
                </c:pt>
              </c:strCache>
            </c:strRef>
          </c:cat>
          <c:val>
            <c:numRef>
              <c:f>'Fig5'!$B$2:$E$2</c:f>
              <c:numCache>
                <c:formatCode>0.0%</c:formatCode>
                <c:ptCount val="4"/>
                <c:pt idx="0">
                  <c:v>0.89100000000000001</c:v>
                </c:pt>
                <c:pt idx="1">
                  <c:v>0.622</c:v>
                </c:pt>
                <c:pt idx="2">
                  <c:v>0.872</c:v>
                </c:pt>
                <c:pt idx="3">
                  <c:v>0.93600000000000005</c:v>
                </c:pt>
              </c:numCache>
            </c:numRef>
          </c:val>
          <c:extLst>
            <c:ext xmlns:c16="http://schemas.microsoft.com/office/drawing/2014/chart" uri="{C3380CC4-5D6E-409C-BE32-E72D297353CC}">
              <c16:uniqueId val="{00000000-E656-473F-9428-D0DC7F436579}"/>
            </c:ext>
          </c:extLst>
        </c:ser>
        <c:ser>
          <c:idx val="1"/>
          <c:order val="1"/>
          <c:tx>
            <c:strRef>
              <c:f>'Fig5'!$A$3</c:f>
              <c:strCache>
                <c:ptCount val="1"/>
                <c:pt idx="0">
                  <c:v>White women (443)</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'Fig5'!$B$1:$E$1</c:f>
              <c:strCache>
                <c:ptCount val="4"/>
                <c:pt idx="0">
                  <c:v>Advocating for justice in parish and community</c:v>
                </c:pt>
                <c:pt idx="1">
                  <c:v>Seeing steady growth in membership and/or attendance</c:v>
                </c:pt>
                <c:pt idx="2">
                  <c:v>Training strong leaders</c:v>
                </c:pt>
                <c:pt idx="3">
                  <c:v>Accompanying others as they strive to live their faith in their daily lives</c:v>
                </c:pt>
              </c:strCache>
            </c:strRef>
          </c:cat>
          <c:val>
            <c:numRef>
              <c:f>'Fig5'!$B$3:$E$3</c:f>
              <c:numCache>
                <c:formatCode>0.0%</c:formatCode>
                <c:ptCount val="4"/>
                <c:pt idx="0">
                  <c:v>0.73799999999999999</c:v>
                </c:pt>
                <c:pt idx="1">
                  <c:v>0.39100000000000001</c:v>
                </c:pt>
                <c:pt idx="2">
                  <c:v>0.83199999999999996</c:v>
                </c:pt>
                <c:pt idx="3">
                  <c:v>0.91600000000000004</c:v>
                </c:pt>
              </c:numCache>
            </c:numRef>
          </c:val>
          <c:extLst>
            <c:ext xmlns:c16="http://schemas.microsoft.com/office/drawing/2014/chart" uri="{C3380CC4-5D6E-409C-BE32-E72D297353CC}">
              <c16:uniqueId val="{00000001-E656-473F-9428-D0DC7F436579}"/>
            </c:ext>
          </c:extLst>
        </c:ser>
        <c:ser>
          <c:idx val="2"/>
          <c:order val="2"/>
          <c:tx>
            <c:strRef>
              <c:f>'Fig5'!$A$4</c:f>
              <c:strCache>
                <c:ptCount val="1"/>
                <c:pt idx="0">
                  <c:v>Men of color (38)</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'Fig5'!$B$1:$E$1</c:f>
              <c:strCache>
                <c:ptCount val="4"/>
                <c:pt idx="0">
                  <c:v>Advocating for justice in parish and community</c:v>
                </c:pt>
                <c:pt idx="1">
                  <c:v>Seeing steady growth in membership and/or attendance</c:v>
                </c:pt>
                <c:pt idx="2">
                  <c:v>Training strong leaders</c:v>
                </c:pt>
                <c:pt idx="3">
                  <c:v>Accompanying others as they strive to live their faith in their daily lives</c:v>
                </c:pt>
              </c:strCache>
            </c:strRef>
          </c:cat>
          <c:val>
            <c:numRef>
              <c:f>'Fig5'!$B$4:$E$4</c:f>
              <c:numCache>
                <c:formatCode>0.0%</c:formatCode>
                <c:ptCount val="4"/>
                <c:pt idx="0">
                  <c:v>0.94699999999999995</c:v>
                </c:pt>
                <c:pt idx="1">
                  <c:v>0.63900000000000001</c:v>
                </c:pt>
                <c:pt idx="2">
                  <c:v>0.92100000000000004</c:v>
                </c:pt>
                <c:pt idx="3">
                  <c:v>1</c:v>
                </c:pt>
              </c:numCache>
            </c:numRef>
          </c:val>
          <c:extLst>
            <c:ext xmlns:c16="http://schemas.microsoft.com/office/drawing/2014/chart" uri="{C3380CC4-5D6E-409C-BE32-E72D297353CC}">
              <c16:uniqueId val="{00000002-E656-473F-9428-D0DC7F436579}"/>
            </c:ext>
          </c:extLst>
        </c:ser>
        <c:ser>
          <c:idx val="3"/>
          <c:order val="3"/>
          <c:tx>
            <c:strRef>
              <c:f>'Fig5'!$A$5</c:f>
              <c:strCache>
                <c:ptCount val="1"/>
                <c:pt idx="0">
                  <c:v>White men (286)</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'Fig5'!$B$1:$E$1</c:f>
              <c:strCache>
                <c:ptCount val="4"/>
                <c:pt idx="0">
                  <c:v>Advocating for justice in parish and community</c:v>
                </c:pt>
                <c:pt idx="1">
                  <c:v>Seeing steady growth in membership and/or attendance</c:v>
                </c:pt>
                <c:pt idx="2">
                  <c:v>Training strong leaders</c:v>
                </c:pt>
                <c:pt idx="3">
                  <c:v>Accompanying others as they strive to live their faith in their daily lives</c:v>
                </c:pt>
              </c:strCache>
            </c:strRef>
          </c:cat>
          <c:val>
            <c:numRef>
              <c:f>'Fig5'!$B$5:$E$5</c:f>
              <c:numCache>
                <c:formatCode>0.0%</c:formatCode>
                <c:ptCount val="4"/>
                <c:pt idx="0">
                  <c:v>0.65</c:v>
                </c:pt>
                <c:pt idx="1">
                  <c:v>0.505</c:v>
                </c:pt>
                <c:pt idx="2">
                  <c:v>0.78200000000000003</c:v>
                </c:pt>
                <c:pt idx="3">
                  <c:v>0.86699999999999999</c:v>
                </c:pt>
              </c:numCache>
            </c:numRef>
          </c:val>
          <c:extLst>
            <c:ext xmlns:c16="http://schemas.microsoft.com/office/drawing/2014/chart" uri="{C3380CC4-5D6E-409C-BE32-E72D297353CC}">
              <c16:uniqueId val="{00000003-E656-473F-9428-D0DC7F436579}"/>
            </c:ext>
          </c:extLst>
        </c:ser>
        <c:dLbls>
          <c:showLegendKey val="0"/>
          <c:showVal val="0"/>
          <c:showCatName val="0"/>
          <c:showSerName val="0"/>
          <c:showPercent val="0"/>
          <c:showBubbleSize val="0"/>
        </c:dLbls>
        <c:gapWidth val="219"/>
        <c:overlap val="-27"/>
        <c:axId val="133695055"/>
        <c:axId val="135513199"/>
      </c:barChart>
      <c:catAx>
        <c:axId val="133695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513199"/>
        <c:crosses val="autoZero"/>
        <c:auto val="1"/>
        <c:lblAlgn val="ctr"/>
        <c:lblOffset val="100"/>
        <c:noMultiLvlLbl val="0"/>
      </c:catAx>
      <c:valAx>
        <c:axId val="135513199"/>
        <c:scaling>
          <c:orientation val="minMax"/>
          <c:max val="1"/>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695055"/>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346925283206911E-2"/>
          <c:y val="0"/>
          <c:w val="0.9053215789369371"/>
          <c:h val="0.76910242171627319"/>
        </c:manualLayout>
      </c:layout>
      <c:barChart>
        <c:barDir val="col"/>
        <c:grouping val="clustered"/>
        <c:varyColors val="0"/>
        <c:ser>
          <c:idx val="0"/>
          <c:order val="0"/>
          <c:tx>
            <c:strRef>
              <c:f>'[Chart in Microsoft PowerPoint]Fig4'!$A$3</c:f>
              <c:strCache>
                <c:ptCount val="1"/>
                <c:pt idx="0">
                  <c:v>below</c:v>
                </c:pt>
              </c:strCache>
            </c:strRef>
          </c:tx>
          <c:spPr>
            <a:solidFill>
              <a:srgbClr val="BED4D3"/>
            </a:solidFill>
            <a:ln>
              <a:noFill/>
            </a:ln>
            <a:effectLst/>
          </c:spPr>
          <c:invertIfNegative val="0"/>
          <c:dLbls>
            <c:dLbl>
              <c:idx val="1"/>
              <c:layout>
                <c:manualLayout>
                  <c:x val="-4.7263138640835376E-3"/>
                  <c:y val="-7.250395438764631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C9-424E-A293-D0F14EADF116}"/>
                </c:ext>
              </c:extLst>
            </c:dLbl>
            <c:dLbl>
              <c:idx val="2"/>
              <c:layout>
                <c:manualLayout>
                  <c:x val="-4.7263138640835376E-3"/>
                  <c:y val="3.954806834155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EC9-424E-A293-D0F14EADF116}"/>
                </c:ext>
              </c:extLst>
            </c:dLbl>
            <c:dLbl>
              <c:idx val="3"/>
              <c:layout>
                <c:manualLayout>
                  <c:x val="-4.7263138640834942E-3"/>
                  <c:y val="3.954806834155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EC9-424E-A293-D0F14EADF116}"/>
                </c:ext>
              </c:extLst>
            </c:dLbl>
            <c:dLbl>
              <c:idx val="5"/>
              <c:layout>
                <c:manualLayout>
                  <c:x val="-7.0894707961252417E-3"/>
                  <c:y val="-3.95480683415533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EC9-424E-A293-D0F14EADF116}"/>
                </c:ext>
              </c:extLst>
            </c:dLbl>
            <c:dLbl>
              <c:idx val="6"/>
              <c:layout>
                <c:manualLayout>
                  <c:x val="-4.726313864083494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EC9-424E-A293-D0F14EADF116}"/>
                </c:ext>
              </c:extLst>
            </c:dLbl>
            <c:dLbl>
              <c:idx val="7"/>
              <c:layout>
                <c:manualLayout>
                  <c:x val="-4.726313864083494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EC9-424E-A293-D0F14EADF11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'[Chart in Microsoft PowerPoint]Fig4'!$B$1:$I$2</c:f>
              <c:multiLvlStrCache>
                <c:ptCount val="8"/>
                <c:lvl>
                  <c:pt idx="0">
                    <c:v>before 2010</c:v>
                  </c:pt>
                  <c:pt idx="1">
                    <c:v>2010 or      later</c:v>
                  </c:pt>
                  <c:pt idx="2">
                    <c:v>before 2010</c:v>
                  </c:pt>
                  <c:pt idx="3">
                    <c:v>2010 or      later</c:v>
                  </c:pt>
                  <c:pt idx="4">
                    <c:v>before 2010</c:v>
                  </c:pt>
                  <c:pt idx="5">
                    <c:v>2010 or      later</c:v>
                  </c:pt>
                  <c:pt idx="6">
                    <c:v>before 2010</c:v>
                  </c:pt>
                  <c:pt idx="7">
                    <c:v>2010 or      later</c:v>
                  </c:pt>
                </c:lvl>
                <c:lvl>
                  <c:pt idx="0">
                    <c:v>women of color (40)</c:v>
                  </c:pt>
                  <c:pt idx="2">
                    <c:v>white women (431)</c:v>
                  </c:pt>
                  <c:pt idx="4">
                    <c:v>men of color (37)</c:v>
                  </c:pt>
                  <c:pt idx="6">
                    <c:v>white men (299)</c:v>
                  </c:pt>
                </c:lvl>
              </c:multiLvlStrCache>
            </c:multiLvlStrRef>
          </c:cat>
          <c:val>
            <c:numRef>
              <c:f>'[Chart in Microsoft PowerPoint]Fig4'!$B$3:$I$3</c:f>
              <c:numCache>
                <c:formatCode>0%</c:formatCode>
                <c:ptCount val="8"/>
                <c:pt idx="0">
                  <c:v>0.4</c:v>
                </c:pt>
                <c:pt idx="1">
                  <c:v>0.2</c:v>
                </c:pt>
                <c:pt idx="2">
                  <c:v>0.31</c:v>
                </c:pt>
                <c:pt idx="3">
                  <c:v>0.18</c:v>
                </c:pt>
                <c:pt idx="4">
                  <c:v>0.56000000000000005</c:v>
                </c:pt>
                <c:pt idx="5">
                  <c:v>0.33</c:v>
                </c:pt>
                <c:pt idx="6">
                  <c:v>0.27</c:v>
                </c:pt>
                <c:pt idx="7">
                  <c:v>0.24</c:v>
                </c:pt>
              </c:numCache>
            </c:numRef>
          </c:val>
          <c:extLst>
            <c:ext xmlns:c16="http://schemas.microsoft.com/office/drawing/2014/chart" uri="{C3380CC4-5D6E-409C-BE32-E72D297353CC}">
              <c16:uniqueId val="{00000000-878D-427A-9EE5-97C6EBEE12DF}"/>
            </c:ext>
          </c:extLst>
        </c:ser>
        <c:ser>
          <c:idx val="1"/>
          <c:order val="1"/>
          <c:tx>
            <c:strRef>
              <c:f>'[Chart in Microsoft PowerPoint]Fig4'!$A$4</c:f>
              <c:strCache>
                <c:ptCount val="1"/>
                <c:pt idx="0">
                  <c:v>at</c:v>
                </c:pt>
              </c:strCache>
            </c:strRef>
          </c:tx>
          <c:spPr>
            <a:solidFill>
              <a:srgbClr val="70A09F"/>
            </a:solidFill>
            <a:ln>
              <a:noFill/>
            </a:ln>
            <a:effectLst/>
          </c:spPr>
          <c:invertIfNegative val="0"/>
          <c:dLbls>
            <c:dLbl>
              <c:idx val="0"/>
              <c:layout>
                <c:manualLayout>
                  <c:x val="7.0894707961252201E-3"/>
                  <c:y val="7.90961366831059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C9-424E-A293-D0F14EADF116}"/>
                </c:ext>
              </c:extLst>
            </c:dLbl>
            <c:dLbl>
              <c:idx val="4"/>
              <c:layout>
                <c:manualLayout>
                  <c:x val="7.089470796125241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EC9-424E-A293-D0F14EADF11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'[Chart in Microsoft PowerPoint]Fig4'!$B$1:$I$2</c:f>
              <c:multiLvlStrCache>
                <c:ptCount val="8"/>
                <c:lvl>
                  <c:pt idx="0">
                    <c:v>before 2010</c:v>
                  </c:pt>
                  <c:pt idx="1">
                    <c:v>2010 or      later</c:v>
                  </c:pt>
                  <c:pt idx="2">
                    <c:v>before 2010</c:v>
                  </c:pt>
                  <c:pt idx="3">
                    <c:v>2010 or      later</c:v>
                  </c:pt>
                  <c:pt idx="4">
                    <c:v>before 2010</c:v>
                  </c:pt>
                  <c:pt idx="5">
                    <c:v>2010 or      later</c:v>
                  </c:pt>
                  <c:pt idx="6">
                    <c:v>before 2010</c:v>
                  </c:pt>
                  <c:pt idx="7">
                    <c:v>2010 or      later</c:v>
                  </c:pt>
                </c:lvl>
                <c:lvl>
                  <c:pt idx="0">
                    <c:v>women of color (40)</c:v>
                  </c:pt>
                  <c:pt idx="2">
                    <c:v>white women (431)</c:v>
                  </c:pt>
                  <c:pt idx="4">
                    <c:v>men of color (37)</c:v>
                  </c:pt>
                  <c:pt idx="6">
                    <c:v>white men (299)</c:v>
                  </c:pt>
                </c:lvl>
              </c:multiLvlStrCache>
            </c:multiLvlStrRef>
          </c:cat>
          <c:val>
            <c:numRef>
              <c:f>'[Chart in Microsoft PowerPoint]Fig4'!$B$4:$I$4</c:f>
              <c:numCache>
                <c:formatCode>0%</c:formatCode>
                <c:ptCount val="8"/>
                <c:pt idx="0">
                  <c:v>0.35</c:v>
                </c:pt>
                <c:pt idx="1">
                  <c:v>0.6</c:v>
                </c:pt>
                <c:pt idx="2">
                  <c:v>0.52</c:v>
                </c:pt>
                <c:pt idx="3">
                  <c:v>0.65</c:v>
                </c:pt>
                <c:pt idx="4">
                  <c:v>0.36</c:v>
                </c:pt>
                <c:pt idx="5">
                  <c:v>0.5</c:v>
                </c:pt>
                <c:pt idx="6">
                  <c:v>0.44</c:v>
                </c:pt>
                <c:pt idx="7">
                  <c:v>0.53</c:v>
                </c:pt>
              </c:numCache>
            </c:numRef>
          </c:val>
          <c:extLst>
            <c:ext xmlns:c16="http://schemas.microsoft.com/office/drawing/2014/chart" uri="{C3380CC4-5D6E-409C-BE32-E72D297353CC}">
              <c16:uniqueId val="{00000001-878D-427A-9EE5-97C6EBEE12DF}"/>
            </c:ext>
          </c:extLst>
        </c:ser>
        <c:ser>
          <c:idx val="2"/>
          <c:order val="2"/>
          <c:tx>
            <c:strRef>
              <c:f>'[Chart in Microsoft PowerPoint]Fig4'!$A$5</c:f>
              <c:strCache>
                <c:ptCount val="1"/>
                <c:pt idx="0">
                  <c:v>above</c:v>
                </c:pt>
              </c:strCache>
            </c:strRef>
          </c:tx>
          <c:spPr>
            <a:solidFill>
              <a:srgbClr val="537D7C"/>
            </a:solidFill>
            <a:ln>
              <a:noFill/>
            </a:ln>
            <a:effectLst/>
          </c:spPr>
          <c:invertIfNegative val="0"/>
          <c:dLbls>
            <c:dLbl>
              <c:idx val="0"/>
              <c:layout>
                <c:manualLayout>
                  <c:x val="7.089470796125220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C9-424E-A293-D0F14EADF116}"/>
                </c:ext>
              </c:extLst>
            </c:dLbl>
            <c:dLbl>
              <c:idx val="1"/>
              <c:layout>
                <c:manualLayout>
                  <c:x val="9.4526277281669884E-3"/>
                  <c:y val="-3.95480683415533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C9-424E-A293-D0F14EADF116}"/>
                </c:ext>
              </c:extLst>
            </c:dLbl>
            <c:dLbl>
              <c:idx val="2"/>
              <c:layout>
                <c:manualLayout>
                  <c:x val="4.726313864083494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C9-424E-A293-D0F14EADF116}"/>
                </c:ext>
              </c:extLst>
            </c:dLbl>
            <c:dLbl>
              <c:idx val="3"/>
              <c:layout>
                <c:manualLayout>
                  <c:x val="9.4526277281669884E-3"/>
                  <c:y val="3.954806834155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EC9-424E-A293-D0F14EADF116}"/>
                </c:ext>
              </c:extLst>
            </c:dLbl>
            <c:dLbl>
              <c:idx val="5"/>
              <c:layout>
                <c:manualLayout>
                  <c:x val="7.08947079612515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EC9-424E-A293-D0F14EADF116}"/>
                </c:ext>
              </c:extLst>
            </c:dLbl>
            <c:dLbl>
              <c:idx val="6"/>
              <c:layout>
                <c:manualLayout>
                  <c:x val="7.089470796125241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EC9-424E-A293-D0F14EADF116}"/>
                </c:ext>
              </c:extLst>
            </c:dLbl>
            <c:dLbl>
              <c:idx val="7"/>
              <c:layout>
                <c:manualLayout>
                  <c:x val="7.089470796125241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EC9-424E-A293-D0F14EADF11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'[Chart in Microsoft PowerPoint]Fig4'!$B$1:$I$2</c:f>
              <c:multiLvlStrCache>
                <c:ptCount val="8"/>
                <c:lvl>
                  <c:pt idx="0">
                    <c:v>before 2010</c:v>
                  </c:pt>
                  <c:pt idx="1">
                    <c:v>2010 or      later</c:v>
                  </c:pt>
                  <c:pt idx="2">
                    <c:v>before 2010</c:v>
                  </c:pt>
                  <c:pt idx="3">
                    <c:v>2010 or      later</c:v>
                  </c:pt>
                  <c:pt idx="4">
                    <c:v>before 2010</c:v>
                  </c:pt>
                  <c:pt idx="5">
                    <c:v>2010 or      later</c:v>
                  </c:pt>
                  <c:pt idx="6">
                    <c:v>before 2010</c:v>
                  </c:pt>
                  <c:pt idx="7">
                    <c:v>2010 or      later</c:v>
                  </c:pt>
                </c:lvl>
                <c:lvl>
                  <c:pt idx="0">
                    <c:v>women of color (40)</c:v>
                  </c:pt>
                  <c:pt idx="2">
                    <c:v>white women (431)</c:v>
                  </c:pt>
                  <c:pt idx="4">
                    <c:v>men of color (37)</c:v>
                  </c:pt>
                  <c:pt idx="6">
                    <c:v>white men (299)</c:v>
                  </c:pt>
                </c:lvl>
              </c:multiLvlStrCache>
            </c:multiLvlStrRef>
          </c:cat>
          <c:val>
            <c:numRef>
              <c:f>'[Chart in Microsoft PowerPoint]Fig4'!$B$5:$I$5</c:f>
              <c:numCache>
                <c:formatCode>0%</c:formatCode>
                <c:ptCount val="8"/>
                <c:pt idx="0">
                  <c:v>0.25</c:v>
                </c:pt>
                <c:pt idx="1">
                  <c:v>0.2</c:v>
                </c:pt>
                <c:pt idx="2">
                  <c:v>0.17</c:v>
                </c:pt>
                <c:pt idx="3">
                  <c:v>0.18</c:v>
                </c:pt>
                <c:pt idx="4">
                  <c:v>0.08</c:v>
                </c:pt>
                <c:pt idx="5">
                  <c:v>0.17</c:v>
                </c:pt>
                <c:pt idx="6">
                  <c:v>0.28999999999999998</c:v>
                </c:pt>
                <c:pt idx="7">
                  <c:v>0.23</c:v>
                </c:pt>
              </c:numCache>
            </c:numRef>
          </c:val>
          <c:extLst>
            <c:ext xmlns:c16="http://schemas.microsoft.com/office/drawing/2014/chart" uri="{C3380CC4-5D6E-409C-BE32-E72D297353CC}">
              <c16:uniqueId val="{00000002-878D-427A-9EE5-97C6EBEE12DF}"/>
            </c:ext>
          </c:extLst>
        </c:ser>
        <c:dLbls>
          <c:showLegendKey val="0"/>
          <c:showVal val="0"/>
          <c:showCatName val="0"/>
          <c:showSerName val="0"/>
          <c:showPercent val="0"/>
          <c:showBubbleSize val="0"/>
        </c:dLbls>
        <c:gapWidth val="219"/>
        <c:overlap val="-27"/>
        <c:axId val="1554333951"/>
        <c:axId val="1726478303"/>
      </c:barChart>
      <c:catAx>
        <c:axId val="1554333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6478303"/>
        <c:crosses val="autoZero"/>
        <c:auto val="1"/>
        <c:lblAlgn val="ctr"/>
        <c:lblOffset val="100"/>
        <c:noMultiLvlLbl val="0"/>
      </c:catAx>
      <c:valAx>
        <c:axId val="1726478303"/>
        <c:scaling>
          <c:orientation val="minMax"/>
          <c:max val="1"/>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4333951"/>
        <c:crosses val="autoZero"/>
        <c:crossBetween val="between"/>
        <c:majorUnit val="0.2"/>
      </c:valAx>
      <c:spPr>
        <a:noFill/>
        <a:ln>
          <a:noFill/>
        </a:ln>
        <a:effectLst/>
      </c:spPr>
    </c:plotArea>
    <c:legend>
      <c:legendPos val="b"/>
      <c:layout>
        <c:manualLayout>
          <c:xMode val="edge"/>
          <c:yMode val="edge"/>
          <c:x val="0.35559084139563463"/>
          <c:y val="0.93238004572083055"/>
          <c:w val="0.28881814024865016"/>
          <c:h val="6.761995427916946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In seminary</c:v>
                </c:pt>
              </c:strCache>
            </c:strRef>
          </c:tx>
          <c:spPr>
            <a:solidFill>
              <a:srgbClr val="CDB86D"/>
            </a:solidFill>
            <a:ln>
              <a:solidFill>
                <a:schemeClr val="accent1"/>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112B-4887-B567-1CC44239875E}"/>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112B-4887-B567-1CC44239875E}"/>
              </c:ext>
            </c:extLst>
          </c:dPt>
          <c:cat>
            <c:strRef>
              <c:f>Sheet1!$A$2:$A$3</c:f>
              <c:strCache>
                <c:ptCount val="2"/>
                <c:pt idx="0">
                  <c:v>1st Qtr</c:v>
                </c:pt>
                <c:pt idx="1">
                  <c:v>2nd Qtr</c:v>
                </c:pt>
              </c:strCache>
            </c:strRef>
          </c:cat>
          <c:val>
            <c:numRef>
              <c:f>Sheet1!$B$2:$B$3</c:f>
              <c:numCache>
                <c:formatCode>0%</c:formatCode>
                <c:ptCount val="2"/>
                <c:pt idx="0">
                  <c:v>0.22</c:v>
                </c:pt>
                <c:pt idx="1">
                  <c:v>0.78</c:v>
                </c:pt>
              </c:numCache>
            </c:numRef>
          </c:val>
          <c:extLst>
            <c:ext xmlns:c16="http://schemas.microsoft.com/office/drawing/2014/chart" uri="{C3380CC4-5D6E-409C-BE32-E72D297353CC}">
              <c16:uniqueId val="{00000004-112B-4887-B567-1CC44239875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In seminary</c:v>
                </c:pt>
              </c:strCache>
            </c:strRef>
          </c:tx>
          <c:spPr>
            <a:solidFill>
              <a:schemeClr val="accent1"/>
            </a:solidFill>
            <a:ln>
              <a:solidFill>
                <a:schemeClr val="accent1"/>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4884-4B59-8574-1CC6229B062E}"/>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4884-4B59-8574-1CC6229B062E}"/>
              </c:ext>
            </c:extLst>
          </c:dPt>
          <c:cat>
            <c:strRef>
              <c:f>Sheet1!$A$2:$A$3</c:f>
              <c:strCache>
                <c:ptCount val="2"/>
                <c:pt idx="0">
                  <c:v>1st Qtr</c:v>
                </c:pt>
                <c:pt idx="1">
                  <c:v>2nd Qtr</c:v>
                </c:pt>
              </c:strCache>
            </c:strRef>
          </c:cat>
          <c:val>
            <c:numRef>
              <c:f>Sheet1!$B$2:$B$3</c:f>
              <c:numCache>
                <c:formatCode>0%</c:formatCode>
                <c:ptCount val="2"/>
                <c:pt idx="0">
                  <c:v>0.3</c:v>
                </c:pt>
                <c:pt idx="1">
                  <c:v>0.7</c:v>
                </c:pt>
              </c:numCache>
            </c:numRef>
          </c:val>
          <c:extLst>
            <c:ext xmlns:c16="http://schemas.microsoft.com/office/drawing/2014/chart" uri="{C3380CC4-5D6E-409C-BE32-E72D297353CC}">
              <c16:uniqueId val="{00000004-4884-4B59-8574-1CC6229B062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During internship</c:v>
                </c:pt>
              </c:strCache>
            </c:strRef>
          </c:tx>
          <c:spPr>
            <a:solidFill>
              <a:schemeClr val="accent1"/>
            </a:solidFill>
            <a:ln>
              <a:solidFill>
                <a:schemeClr val="accent1"/>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5DDD-4836-80F9-41EDB1B90A99}"/>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5DDD-4836-80F9-41EDB1B90A99}"/>
              </c:ext>
            </c:extLst>
          </c:dPt>
          <c:cat>
            <c:strRef>
              <c:f>Sheet1!$A$2:$A$3</c:f>
              <c:strCache>
                <c:ptCount val="2"/>
                <c:pt idx="0">
                  <c:v>1st Qtr</c:v>
                </c:pt>
                <c:pt idx="1">
                  <c:v>2nd Qtr</c:v>
                </c:pt>
              </c:strCache>
            </c:strRef>
          </c:cat>
          <c:val>
            <c:numRef>
              <c:f>Sheet1!$B$2:$B$3</c:f>
              <c:numCache>
                <c:formatCode>0%</c:formatCode>
                <c:ptCount val="2"/>
                <c:pt idx="0">
                  <c:v>0.3</c:v>
                </c:pt>
                <c:pt idx="1">
                  <c:v>0.7</c:v>
                </c:pt>
              </c:numCache>
            </c:numRef>
          </c:val>
          <c:extLst>
            <c:ext xmlns:c16="http://schemas.microsoft.com/office/drawing/2014/chart" uri="{C3380CC4-5D6E-409C-BE32-E72D297353CC}">
              <c16:uniqueId val="{00000004-5DDD-4836-80F9-41EDB1B90A9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During internship</c:v>
                </c:pt>
              </c:strCache>
            </c:strRef>
          </c:tx>
          <c:spPr>
            <a:solidFill>
              <a:schemeClr val="accent1"/>
            </a:solidFill>
            <a:ln>
              <a:solidFill>
                <a:schemeClr val="accent1"/>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57E0-4D5A-9723-989E18303680}"/>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57E0-4D5A-9723-989E18303680}"/>
              </c:ext>
            </c:extLst>
          </c:dPt>
          <c:cat>
            <c:strRef>
              <c:f>Sheet1!$A$2:$A$3</c:f>
              <c:strCache>
                <c:ptCount val="2"/>
                <c:pt idx="0">
                  <c:v>1st Qtr</c:v>
                </c:pt>
                <c:pt idx="1">
                  <c:v>2nd Qtr</c:v>
                </c:pt>
              </c:strCache>
            </c:strRef>
          </c:cat>
          <c:val>
            <c:numRef>
              <c:f>Sheet1!$B$2:$B$3</c:f>
              <c:numCache>
                <c:formatCode>0%</c:formatCode>
                <c:ptCount val="2"/>
                <c:pt idx="0">
                  <c:v>0.39</c:v>
                </c:pt>
                <c:pt idx="1">
                  <c:v>0.61</c:v>
                </c:pt>
              </c:numCache>
            </c:numRef>
          </c:val>
          <c:extLst>
            <c:ext xmlns:c16="http://schemas.microsoft.com/office/drawing/2014/chart" uri="{C3380CC4-5D6E-409C-BE32-E72D297353CC}">
              <c16:uniqueId val="{00000004-57E0-4D5A-9723-989E18303680}"/>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In the congregation or ministry setting</c:v>
                </c:pt>
              </c:strCache>
            </c:strRef>
          </c:tx>
          <c:spPr>
            <a:solidFill>
              <a:schemeClr val="accent1"/>
            </a:solidFill>
            <a:ln>
              <a:solidFill>
                <a:schemeClr val="accent1"/>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DF6D-4A09-818C-8BD9509D98E1}"/>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DF6D-4A09-818C-8BD9509D98E1}"/>
              </c:ext>
            </c:extLst>
          </c:dPt>
          <c:cat>
            <c:strRef>
              <c:f>Sheet1!$A$2:$A$3</c:f>
              <c:strCache>
                <c:ptCount val="2"/>
                <c:pt idx="0">
                  <c:v>1st Qtr</c:v>
                </c:pt>
                <c:pt idx="1">
                  <c:v>2nd Qtr</c:v>
                </c:pt>
              </c:strCache>
            </c:strRef>
          </c:cat>
          <c:val>
            <c:numRef>
              <c:f>Sheet1!$B$2:$B$3</c:f>
              <c:numCache>
                <c:formatCode>0%</c:formatCode>
                <c:ptCount val="2"/>
                <c:pt idx="0">
                  <c:v>0.56999999999999995</c:v>
                </c:pt>
                <c:pt idx="1">
                  <c:v>0.43</c:v>
                </c:pt>
              </c:numCache>
            </c:numRef>
          </c:val>
          <c:extLst>
            <c:ext xmlns:c16="http://schemas.microsoft.com/office/drawing/2014/chart" uri="{C3380CC4-5D6E-409C-BE32-E72D297353CC}">
              <c16:uniqueId val="{00000004-DF6D-4A09-818C-8BD9509D98E1}"/>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In the congregation or ministry setting</c:v>
                </c:pt>
              </c:strCache>
            </c:strRef>
          </c:tx>
          <c:spPr>
            <a:solidFill>
              <a:schemeClr val="accent1"/>
            </a:solidFill>
            <a:ln>
              <a:solidFill>
                <a:schemeClr val="accent1"/>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9EBF-4451-AC40-5F6A9839CAD0}"/>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9EBF-4451-AC40-5F6A9839CAD0}"/>
              </c:ext>
            </c:extLst>
          </c:dPt>
          <c:cat>
            <c:strRef>
              <c:f>Sheet1!$A$2:$A$3</c:f>
              <c:strCache>
                <c:ptCount val="2"/>
                <c:pt idx="0">
                  <c:v>1st Qtr</c:v>
                </c:pt>
                <c:pt idx="1">
                  <c:v>2nd Qtr</c:v>
                </c:pt>
              </c:strCache>
            </c:strRef>
          </c:cat>
          <c:val>
            <c:numRef>
              <c:f>Sheet1!$B$2:$B$3</c:f>
              <c:numCache>
                <c:formatCode>0%</c:formatCode>
                <c:ptCount val="2"/>
                <c:pt idx="0">
                  <c:v>0.65</c:v>
                </c:pt>
                <c:pt idx="1">
                  <c:v>0.35</c:v>
                </c:pt>
              </c:numCache>
            </c:numRef>
          </c:val>
          <c:extLst>
            <c:ext xmlns:c16="http://schemas.microsoft.com/office/drawing/2014/chart" uri="{C3380CC4-5D6E-409C-BE32-E72D297353CC}">
              <c16:uniqueId val="{00000004-9EBF-4451-AC40-5F6A9839CAD0}"/>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With ELCA rostered leaders</c:v>
                </c:pt>
              </c:strCache>
            </c:strRef>
          </c:tx>
          <c:spPr>
            <a:solidFill>
              <a:schemeClr val="accent1"/>
            </a:solidFill>
            <a:ln>
              <a:solidFill>
                <a:schemeClr val="accent1"/>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C85D-4275-B87C-CE88640A2B99}"/>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C85D-4275-B87C-CE88640A2B99}"/>
              </c:ext>
            </c:extLst>
          </c:dPt>
          <c:cat>
            <c:strRef>
              <c:f>Sheet1!$A$2:$A$3</c:f>
              <c:strCache>
                <c:ptCount val="2"/>
                <c:pt idx="0">
                  <c:v>1st Qtr</c:v>
                </c:pt>
                <c:pt idx="1">
                  <c:v>2nd Qtr</c:v>
                </c:pt>
              </c:strCache>
            </c:strRef>
          </c:cat>
          <c:val>
            <c:numRef>
              <c:f>Sheet1!$B$2:$B$3</c:f>
              <c:numCache>
                <c:formatCode>0%</c:formatCode>
                <c:ptCount val="2"/>
                <c:pt idx="0">
                  <c:v>0.28999999999999998</c:v>
                </c:pt>
                <c:pt idx="1">
                  <c:v>0.71</c:v>
                </c:pt>
              </c:numCache>
            </c:numRef>
          </c:val>
          <c:extLst>
            <c:ext xmlns:c16="http://schemas.microsoft.com/office/drawing/2014/chart" uri="{C3380CC4-5D6E-409C-BE32-E72D297353CC}">
              <c16:uniqueId val="{00000004-C85D-4275-B87C-CE88640A2B9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With ELCA rostered leaders</c:v>
                </c:pt>
              </c:strCache>
            </c:strRef>
          </c:tx>
          <c:spPr>
            <a:solidFill>
              <a:schemeClr val="accent1"/>
            </a:solidFill>
            <a:ln>
              <a:solidFill>
                <a:schemeClr val="accent1"/>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7C13-4BD2-B17F-7FA0102E6004}"/>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7C13-4BD2-B17F-7FA0102E6004}"/>
              </c:ext>
            </c:extLst>
          </c:dPt>
          <c:cat>
            <c:strRef>
              <c:f>Sheet1!$A$2:$A$3</c:f>
              <c:strCache>
                <c:ptCount val="2"/>
                <c:pt idx="0">
                  <c:v>1st Qtr</c:v>
                </c:pt>
                <c:pt idx="1">
                  <c:v>2nd Qtr</c:v>
                </c:pt>
              </c:strCache>
            </c:strRef>
          </c:cat>
          <c:val>
            <c:numRef>
              <c:f>Sheet1!$B$2:$B$3</c:f>
              <c:numCache>
                <c:formatCode>0%</c:formatCode>
                <c:ptCount val="2"/>
                <c:pt idx="0">
                  <c:v>0.43</c:v>
                </c:pt>
                <c:pt idx="1">
                  <c:v>0.56999999999999995</c:v>
                </c:pt>
              </c:numCache>
            </c:numRef>
          </c:val>
          <c:extLst>
            <c:ext xmlns:c16="http://schemas.microsoft.com/office/drawing/2014/chart" uri="{C3380CC4-5D6E-409C-BE32-E72D297353CC}">
              <c16:uniqueId val="{00000004-7C13-4BD2-B17F-7FA0102E6004}"/>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During the call process</c:v>
                </c:pt>
              </c:strCache>
            </c:strRef>
          </c:tx>
          <c:spPr>
            <a:solidFill>
              <a:schemeClr val="accent1"/>
            </a:solidFill>
            <a:ln>
              <a:solidFill>
                <a:schemeClr val="accent1"/>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C868-4B9D-8389-32483F72848A}"/>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C868-4B9D-8389-32483F72848A}"/>
              </c:ext>
            </c:extLst>
          </c:dPt>
          <c:cat>
            <c:strRef>
              <c:f>Sheet1!$A$2:$A$3</c:f>
              <c:strCache>
                <c:ptCount val="2"/>
                <c:pt idx="0">
                  <c:v>1st Qtr</c:v>
                </c:pt>
                <c:pt idx="1">
                  <c:v>2nd Qtr</c:v>
                </c:pt>
              </c:strCache>
            </c:strRef>
          </c:cat>
          <c:val>
            <c:numRef>
              <c:f>Sheet1!$B$2:$B$3</c:f>
              <c:numCache>
                <c:formatCode>0%</c:formatCode>
                <c:ptCount val="2"/>
                <c:pt idx="0">
                  <c:v>0.32</c:v>
                </c:pt>
                <c:pt idx="1">
                  <c:v>0.68</c:v>
                </c:pt>
              </c:numCache>
            </c:numRef>
          </c:val>
          <c:extLst>
            <c:ext xmlns:c16="http://schemas.microsoft.com/office/drawing/2014/chart" uri="{C3380CC4-5D6E-409C-BE32-E72D297353CC}">
              <c16:uniqueId val="{00000004-C868-4B9D-8389-32483F72848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86572731040199"/>
          <c:y val="0.19522825212535341"/>
          <c:w val="0.51653681447713762"/>
          <c:h val="0.77394670644388097"/>
        </c:manualLayout>
      </c:layout>
      <c:doughnutChart>
        <c:varyColors val="1"/>
        <c:ser>
          <c:idx val="0"/>
          <c:order val="0"/>
          <c:tx>
            <c:strRef>
              <c:f>Sheet1!$B$1</c:f>
              <c:strCache>
                <c:ptCount val="1"/>
                <c:pt idx="0">
                  <c:v>Social Service Agency</c:v>
                </c:pt>
              </c:strCache>
            </c:strRef>
          </c:tx>
          <c:spPr>
            <a:solidFill>
              <a:srgbClr val="6DA998"/>
            </a:solidFill>
            <a:ln>
              <a:noFill/>
            </a:ln>
          </c:spPr>
          <c:dPt>
            <c:idx val="0"/>
            <c:bubble3D val="0"/>
            <c:spPr>
              <a:solidFill>
                <a:srgbClr val="669898"/>
              </a:solidFill>
              <a:ln w="19050">
                <a:noFill/>
              </a:ln>
              <a:effectLst/>
            </c:spPr>
            <c:extLst>
              <c:ext xmlns:c16="http://schemas.microsoft.com/office/drawing/2014/chart" uri="{C3380CC4-5D6E-409C-BE32-E72D297353CC}">
                <c16:uniqueId val="{00000001-BE19-4CF6-AA60-48719854FCAB}"/>
              </c:ext>
            </c:extLst>
          </c:dPt>
          <c:dPt>
            <c:idx val="1"/>
            <c:bubble3D val="0"/>
            <c:spPr>
              <a:solidFill>
                <a:srgbClr val="CDB86D"/>
              </a:solidFill>
              <a:ln w="19050">
                <a:noFill/>
              </a:ln>
              <a:effectLst/>
            </c:spPr>
            <c:extLst>
              <c:ext xmlns:c16="http://schemas.microsoft.com/office/drawing/2014/chart" uri="{C3380CC4-5D6E-409C-BE32-E72D297353CC}">
                <c16:uniqueId val="{00000003-BE19-4CF6-AA60-48719854FCAB}"/>
              </c:ext>
            </c:extLst>
          </c:dPt>
          <c:dLbls>
            <c:dLbl>
              <c:idx val="0"/>
              <c:layout>
                <c:manualLayout>
                  <c:x val="0.18343187364737293"/>
                  <c:y val="-0.139425392195147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19-4CF6-AA60-48719854FCAB}"/>
                </c:ext>
              </c:extLst>
            </c:dLbl>
            <c:dLbl>
              <c:idx val="1"/>
              <c:layout>
                <c:manualLayout>
                  <c:x val="-0.20682368651287011"/>
                  <c:y val="-6.4887271061386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19-4CF6-AA60-48719854FCA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Men</c:v>
                </c:pt>
                <c:pt idx="1">
                  <c:v>Women</c:v>
                </c:pt>
              </c:strCache>
            </c:strRef>
          </c:cat>
          <c:val>
            <c:numRef>
              <c:f>Sheet1!$B$2:$B$3</c:f>
              <c:numCache>
                <c:formatCode>0%</c:formatCode>
                <c:ptCount val="2"/>
                <c:pt idx="0">
                  <c:v>0.45</c:v>
                </c:pt>
                <c:pt idx="1">
                  <c:v>0.55000000000000004</c:v>
                </c:pt>
              </c:numCache>
            </c:numRef>
          </c:val>
          <c:extLst>
            <c:ext xmlns:c16="http://schemas.microsoft.com/office/drawing/2014/chart" uri="{C3380CC4-5D6E-409C-BE32-E72D297353CC}">
              <c16:uniqueId val="{00000004-BE19-4CF6-AA60-48719854FCAB}"/>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During the call process</c:v>
                </c:pt>
              </c:strCache>
            </c:strRef>
          </c:tx>
          <c:spPr>
            <a:solidFill>
              <a:schemeClr val="accent1"/>
            </a:solidFill>
            <a:ln>
              <a:solidFill>
                <a:schemeClr val="accent1"/>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7ABD-4C96-8CC6-7E5CD4853295}"/>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7ABD-4C96-8CC6-7E5CD4853295}"/>
              </c:ext>
            </c:extLst>
          </c:dPt>
          <c:cat>
            <c:strRef>
              <c:f>Sheet1!$A$2:$A$3</c:f>
              <c:strCache>
                <c:ptCount val="2"/>
                <c:pt idx="0">
                  <c:v>1st Qtr</c:v>
                </c:pt>
                <c:pt idx="1">
                  <c:v>2nd Qtr</c:v>
                </c:pt>
              </c:strCache>
            </c:strRef>
          </c:cat>
          <c:val>
            <c:numRef>
              <c:f>Sheet1!$B$2:$B$3</c:f>
              <c:numCache>
                <c:formatCode>0%</c:formatCode>
                <c:ptCount val="2"/>
                <c:pt idx="0">
                  <c:v>0.43</c:v>
                </c:pt>
                <c:pt idx="1">
                  <c:v>0.56999999999999995</c:v>
                </c:pt>
              </c:numCache>
            </c:numRef>
          </c:val>
          <c:extLst>
            <c:ext xmlns:c16="http://schemas.microsoft.com/office/drawing/2014/chart" uri="{C3380CC4-5D6E-409C-BE32-E72D297353CC}">
              <c16:uniqueId val="{00000004-7ABD-4C96-8CC6-7E5CD485329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With ecumenical colleagues</c:v>
                </c:pt>
              </c:strCache>
            </c:strRef>
          </c:tx>
          <c:spPr>
            <a:solidFill>
              <a:schemeClr val="accent1"/>
            </a:solidFill>
            <a:ln>
              <a:solidFill>
                <a:schemeClr val="accent1"/>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A2E5-4EA8-B1C3-45EAB1415873}"/>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A2E5-4EA8-B1C3-45EAB1415873}"/>
              </c:ext>
            </c:extLst>
          </c:dPt>
          <c:cat>
            <c:strRef>
              <c:f>Sheet1!$A$2:$A$3</c:f>
              <c:strCache>
                <c:ptCount val="2"/>
                <c:pt idx="0">
                  <c:v>1st Qtr</c:v>
                </c:pt>
                <c:pt idx="1">
                  <c:v>2nd Qtr</c:v>
                </c:pt>
              </c:strCache>
            </c:strRef>
          </c:cat>
          <c:val>
            <c:numRef>
              <c:f>Sheet1!$B$2:$B$3</c:f>
              <c:numCache>
                <c:formatCode>0%</c:formatCode>
                <c:ptCount val="2"/>
                <c:pt idx="0">
                  <c:v>0.36</c:v>
                </c:pt>
                <c:pt idx="1">
                  <c:v>0.64</c:v>
                </c:pt>
              </c:numCache>
            </c:numRef>
          </c:val>
          <c:extLst>
            <c:ext xmlns:c16="http://schemas.microsoft.com/office/drawing/2014/chart" uri="{C3380CC4-5D6E-409C-BE32-E72D297353CC}">
              <c16:uniqueId val="{00000004-A2E5-4EA8-B1C3-45EAB141587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With ecumenical colleagues</c:v>
                </c:pt>
              </c:strCache>
            </c:strRef>
          </c:tx>
          <c:spPr>
            <a:solidFill>
              <a:schemeClr val="accent1"/>
            </a:solidFill>
            <a:ln>
              <a:solidFill>
                <a:schemeClr val="accent1"/>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2DFB-4F37-8738-6F7834774C75}"/>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2DFB-4F37-8738-6F7834774C75}"/>
              </c:ext>
            </c:extLst>
          </c:dPt>
          <c:cat>
            <c:strRef>
              <c:f>Sheet1!$A$2:$A$3</c:f>
              <c:strCache>
                <c:ptCount val="2"/>
                <c:pt idx="0">
                  <c:v>1st Qtr</c:v>
                </c:pt>
                <c:pt idx="1">
                  <c:v>2nd Qtr</c:v>
                </c:pt>
              </c:strCache>
            </c:strRef>
          </c:cat>
          <c:val>
            <c:numRef>
              <c:f>Sheet1!$B$2:$B$3</c:f>
              <c:numCache>
                <c:formatCode>0%</c:formatCode>
                <c:ptCount val="2"/>
                <c:pt idx="0">
                  <c:v>0.42</c:v>
                </c:pt>
                <c:pt idx="1">
                  <c:v>0.57999999999999996</c:v>
                </c:pt>
              </c:numCache>
            </c:numRef>
          </c:val>
          <c:extLst>
            <c:ext xmlns:c16="http://schemas.microsoft.com/office/drawing/2014/chart" uri="{C3380CC4-5D6E-409C-BE32-E72D297353CC}">
              <c16:uniqueId val="{00000004-2DFB-4F37-8738-6F7834774C7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By synod and/or churchwide staff</c:v>
                </c:pt>
              </c:strCache>
            </c:strRef>
          </c:tx>
          <c:spPr>
            <a:solidFill>
              <a:schemeClr val="accent1"/>
            </a:solidFill>
            <a:ln>
              <a:solidFill>
                <a:schemeClr val="accent1"/>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8448-41DF-9154-7C82DBDF41BC}"/>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8448-41DF-9154-7C82DBDF41BC}"/>
              </c:ext>
            </c:extLst>
          </c:dPt>
          <c:cat>
            <c:strRef>
              <c:f>Sheet1!$A$2:$A$3</c:f>
              <c:strCache>
                <c:ptCount val="2"/>
                <c:pt idx="0">
                  <c:v>1st Qtr</c:v>
                </c:pt>
                <c:pt idx="1">
                  <c:v>2nd Qtr</c:v>
                </c:pt>
              </c:strCache>
            </c:strRef>
          </c:cat>
          <c:val>
            <c:numRef>
              <c:f>Sheet1!$B$2:$B$3</c:f>
              <c:numCache>
                <c:formatCode>0%</c:formatCode>
                <c:ptCount val="2"/>
                <c:pt idx="0">
                  <c:v>0.21</c:v>
                </c:pt>
                <c:pt idx="1">
                  <c:v>0.79</c:v>
                </c:pt>
              </c:numCache>
            </c:numRef>
          </c:val>
          <c:extLst>
            <c:ext xmlns:c16="http://schemas.microsoft.com/office/drawing/2014/chart" uri="{C3380CC4-5D6E-409C-BE32-E72D297353CC}">
              <c16:uniqueId val="{00000004-8448-41DF-9154-7C82DBDF41BC}"/>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By synod and/or churchwide staff</c:v>
                </c:pt>
              </c:strCache>
            </c:strRef>
          </c:tx>
          <c:spPr>
            <a:solidFill>
              <a:schemeClr val="accent1"/>
            </a:solidFill>
            <a:ln>
              <a:solidFill>
                <a:schemeClr val="accent1"/>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87A9-44F4-B672-49FBDB885756}"/>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87A9-44F4-B672-49FBDB885756}"/>
              </c:ext>
            </c:extLst>
          </c:dPt>
          <c:cat>
            <c:strRef>
              <c:f>Sheet1!$A$2:$A$3</c:f>
              <c:strCache>
                <c:ptCount val="2"/>
                <c:pt idx="0">
                  <c:v>1st Qtr</c:v>
                </c:pt>
                <c:pt idx="1">
                  <c:v>2nd Qtr</c:v>
                </c:pt>
              </c:strCache>
            </c:strRef>
          </c:cat>
          <c:val>
            <c:numRef>
              <c:f>Sheet1!$B$2:$B$3</c:f>
              <c:numCache>
                <c:formatCode>0%</c:formatCode>
                <c:ptCount val="2"/>
                <c:pt idx="0">
                  <c:v>0.28000000000000003</c:v>
                </c:pt>
                <c:pt idx="1">
                  <c:v>0.72</c:v>
                </c:pt>
              </c:numCache>
            </c:numRef>
          </c:val>
          <c:extLst>
            <c:ext xmlns:c16="http://schemas.microsoft.com/office/drawing/2014/chart" uri="{C3380CC4-5D6E-409C-BE32-E72D297353CC}">
              <c16:uniqueId val="{00000004-87A9-44F4-B672-49FBDB885756}"/>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Unwelcome comments</c:v>
                </c:pt>
              </c:strCache>
            </c:strRef>
          </c:tx>
          <c:spPr>
            <a:solidFill>
              <a:schemeClr val="accent1"/>
            </a:solidFill>
            <a:ln>
              <a:solidFill>
                <a:srgbClr val="FE12ED"/>
              </a:solidFill>
            </a:ln>
          </c:spPr>
          <c:explosion val="2"/>
          <c:dPt>
            <c:idx val="0"/>
            <c:bubble3D val="0"/>
            <c:spPr>
              <a:solidFill>
                <a:srgbClr val="CDB86D"/>
              </a:solidFill>
              <a:ln w="19050">
                <a:solidFill>
                  <a:srgbClr val="CDB86D"/>
                </a:solidFill>
              </a:ln>
              <a:effectLst/>
            </c:spPr>
            <c:extLst>
              <c:ext xmlns:c16="http://schemas.microsoft.com/office/drawing/2014/chart" uri="{C3380CC4-5D6E-409C-BE32-E72D297353CC}">
                <c16:uniqueId val="{00000001-E63B-4AD7-9BC3-11CB434CAFFC}"/>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E63B-4AD7-9BC3-11CB434CAFFC}"/>
              </c:ext>
            </c:extLst>
          </c:dPt>
          <c:cat>
            <c:strRef>
              <c:f>Sheet1!$A$2:$A$3</c:f>
              <c:strCache>
                <c:ptCount val="2"/>
                <c:pt idx="0">
                  <c:v>1st Qtr</c:v>
                </c:pt>
                <c:pt idx="1">
                  <c:v>2nd Qtr</c:v>
                </c:pt>
              </c:strCache>
            </c:strRef>
          </c:cat>
          <c:val>
            <c:numRef>
              <c:f>Sheet1!$B$2:$B$3</c:f>
              <c:numCache>
                <c:formatCode>0%</c:formatCode>
                <c:ptCount val="2"/>
                <c:pt idx="0">
                  <c:v>0.65</c:v>
                </c:pt>
                <c:pt idx="1">
                  <c:v>0.35</c:v>
                </c:pt>
              </c:numCache>
            </c:numRef>
          </c:val>
          <c:extLst>
            <c:ext xmlns:c16="http://schemas.microsoft.com/office/drawing/2014/chart" uri="{C3380CC4-5D6E-409C-BE32-E72D297353CC}">
              <c16:uniqueId val="{00000004-E63B-4AD7-9BC3-11CB434CAFFC}"/>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Unwelcome comments</c:v>
                </c:pt>
              </c:strCache>
            </c:strRef>
          </c:tx>
          <c:dPt>
            <c:idx val="0"/>
            <c:bubble3D val="0"/>
            <c:spPr>
              <a:solidFill>
                <a:srgbClr val="78A5A4"/>
              </a:solidFill>
              <a:ln w="19050">
                <a:solidFill>
                  <a:srgbClr val="78A5A4"/>
                </a:solidFill>
              </a:ln>
              <a:effectLst/>
            </c:spPr>
            <c:extLst>
              <c:ext xmlns:c16="http://schemas.microsoft.com/office/drawing/2014/chart" uri="{C3380CC4-5D6E-409C-BE32-E72D297353CC}">
                <c16:uniqueId val="{00000001-5D4E-447B-B2B9-EB7FC82B8A1E}"/>
              </c:ext>
            </c:extLst>
          </c:dPt>
          <c:dPt>
            <c:idx val="1"/>
            <c:bubble3D val="0"/>
            <c:spPr>
              <a:solidFill>
                <a:schemeClr val="accent1">
                  <a:lumMod val="20000"/>
                  <a:lumOff val="80000"/>
                </a:schemeClr>
              </a:solidFill>
              <a:ln w="19050">
                <a:solidFill>
                  <a:srgbClr val="89B1B0"/>
                </a:solidFill>
              </a:ln>
              <a:effectLst/>
            </c:spPr>
            <c:extLst>
              <c:ext xmlns:c16="http://schemas.microsoft.com/office/drawing/2014/chart" uri="{C3380CC4-5D6E-409C-BE32-E72D297353CC}">
                <c16:uniqueId val="{00000003-5D4E-447B-B2B9-EB7FC82B8A1E}"/>
              </c:ext>
            </c:extLst>
          </c:dPt>
          <c:cat>
            <c:strRef>
              <c:f>Sheet1!$A$2:$A$3</c:f>
              <c:strCache>
                <c:ptCount val="2"/>
                <c:pt idx="0">
                  <c:v>1st Qtr</c:v>
                </c:pt>
                <c:pt idx="1">
                  <c:v>2nd Qtr</c:v>
                </c:pt>
              </c:strCache>
            </c:strRef>
          </c:cat>
          <c:val>
            <c:numRef>
              <c:f>Sheet1!$B$2:$B$3</c:f>
              <c:numCache>
                <c:formatCode>0%</c:formatCode>
                <c:ptCount val="2"/>
                <c:pt idx="0">
                  <c:v>0.33</c:v>
                </c:pt>
                <c:pt idx="1">
                  <c:v>0.67</c:v>
                </c:pt>
              </c:numCache>
            </c:numRef>
          </c:val>
          <c:extLst>
            <c:ext xmlns:c16="http://schemas.microsoft.com/office/drawing/2014/chart" uri="{C3380CC4-5D6E-409C-BE32-E72D297353CC}">
              <c16:uniqueId val="{00000004-5D4E-447B-B2B9-EB7FC82B8A1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Represent gender</c:v>
                </c:pt>
              </c:strCache>
            </c:strRef>
          </c:tx>
          <c:spPr>
            <a:solidFill>
              <a:schemeClr val="accent1"/>
            </a:solidFill>
            <a:ln>
              <a:solidFill>
                <a:srgbClr val="FE12ED"/>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C833-4630-B6B9-BFD5B45FAA45}"/>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C833-4630-B6B9-BFD5B45FAA45}"/>
              </c:ext>
            </c:extLst>
          </c:dPt>
          <c:cat>
            <c:strRef>
              <c:f>Sheet1!$A$2:$A$3</c:f>
              <c:strCache>
                <c:ptCount val="2"/>
                <c:pt idx="0">
                  <c:v>1st Qtr</c:v>
                </c:pt>
                <c:pt idx="1">
                  <c:v>2nd Qtr</c:v>
                </c:pt>
              </c:strCache>
            </c:strRef>
          </c:cat>
          <c:val>
            <c:numRef>
              <c:f>Sheet1!$B$2:$B$3</c:f>
              <c:numCache>
                <c:formatCode>0%</c:formatCode>
                <c:ptCount val="2"/>
                <c:pt idx="0">
                  <c:v>0.69</c:v>
                </c:pt>
                <c:pt idx="1">
                  <c:v>0.31</c:v>
                </c:pt>
              </c:numCache>
            </c:numRef>
          </c:val>
          <c:extLst>
            <c:ext xmlns:c16="http://schemas.microsoft.com/office/drawing/2014/chart" uri="{C3380CC4-5D6E-409C-BE32-E72D297353CC}">
              <c16:uniqueId val="{00000004-C833-4630-B6B9-BFD5B45FAA4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Represent gender</c:v>
                </c:pt>
              </c:strCache>
            </c:strRef>
          </c:tx>
          <c:spPr>
            <a:solidFill>
              <a:schemeClr val="accent1"/>
            </a:solidFill>
            <a:ln>
              <a:solidFill>
                <a:srgbClr val="0070C0"/>
              </a:solidFill>
            </a:ln>
          </c:spPr>
          <c:dPt>
            <c:idx val="0"/>
            <c:bubble3D val="0"/>
            <c:spPr>
              <a:solidFill>
                <a:srgbClr val="78A5A4"/>
              </a:solidFill>
              <a:ln w="19050">
                <a:solidFill>
                  <a:srgbClr val="78A5A4"/>
                </a:solidFill>
              </a:ln>
              <a:effectLst/>
            </c:spPr>
            <c:extLst>
              <c:ext xmlns:c16="http://schemas.microsoft.com/office/drawing/2014/chart" uri="{C3380CC4-5D6E-409C-BE32-E72D297353CC}">
                <c16:uniqueId val="{00000001-E88F-49FC-8A53-9A40F01471F9}"/>
              </c:ext>
            </c:extLst>
          </c:dPt>
          <c:dPt>
            <c:idx val="1"/>
            <c:bubble3D val="0"/>
            <c:spPr>
              <a:solidFill>
                <a:schemeClr val="accent1">
                  <a:lumMod val="20000"/>
                  <a:lumOff val="80000"/>
                </a:schemeClr>
              </a:solidFill>
              <a:ln w="19050">
                <a:solidFill>
                  <a:srgbClr val="78A5A4"/>
                </a:solidFill>
              </a:ln>
              <a:effectLst/>
            </c:spPr>
            <c:extLst>
              <c:ext xmlns:c16="http://schemas.microsoft.com/office/drawing/2014/chart" uri="{C3380CC4-5D6E-409C-BE32-E72D297353CC}">
                <c16:uniqueId val="{00000003-E88F-49FC-8A53-9A40F01471F9}"/>
              </c:ext>
            </c:extLst>
          </c:dPt>
          <c:cat>
            <c:strRef>
              <c:f>Sheet1!$A$2:$A$3</c:f>
              <c:strCache>
                <c:ptCount val="2"/>
                <c:pt idx="0">
                  <c:v>1st Qtr</c:v>
                </c:pt>
                <c:pt idx="1">
                  <c:v>2nd Qtr</c:v>
                </c:pt>
              </c:strCache>
            </c:strRef>
          </c:cat>
          <c:val>
            <c:numRef>
              <c:f>Sheet1!$B$2:$B$3</c:f>
              <c:numCache>
                <c:formatCode>0%</c:formatCode>
                <c:ptCount val="2"/>
                <c:pt idx="0">
                  <c:v>0.3</c:v>
                </c:pt>
                <c:pt idx="1">
                  <c:v>0.7</c:v>
                </c:pt>
              </c:numCache>
            </c:numRef>
          </c:val>
          <c:extLst>
            <c:ext xmlns:c16="http://schemas.microsoft.com/office/drawing/2014/chart" uri="{C3380CC4-5D6E-409C-BE32-E72D297353CC}">
              <c16:uniqueId val="{00000004-E88F-49FC-8A53-9A40F01471F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Gender affects perception</c:v>
                </c:pt>
              </c:strCache>
            </c:strRef>
          </c:tx>
          <c:spPr>
            <a:solidFill>
              <a:schemeClr val="accent1"/>
            </a:solidFill>
            <a:ln>
              <a:solidFill>
                <a:srgbClr val="FE12ED"/>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E04B-4435-AAFF-CADA9447CA5D}"/>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E04B-4435-AAFF-CADA9447CA5D}"/>
              </c:ext>
            </c:extLst>
          </c:dPt>
          <c:cat>
            <c:strRef>
              <c:f>Sheet1!$A$2:$A$3</c:f>
              <c:strCache>
                <c:ptCount val="2"/>
                <c:pt idx="0">
                  <c:v>1st Qtr</c:v>
                </c:pt>
                <c:pt idx="1">
                  <c:v>2nd Qtr</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4-E04B-4435-AAFF-CADA9447CA5D}"/>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84021204461992"/>
          <c:y val="0.1705929591835415"/>
          <c:w val="0.53750101411127038"/>
          <c:h val="0.74110005159765213"/>
        </c:manualLayout>
      </c:layout>
      <c:doughnutChart>
        <c:varyColors val="1"/>
        <c:ser>
          <c:idx val="0"/>
          <c:order val="0"/>
          <c:tx>
            <c:strRef>
              <c:f>Sheet1!$B$1</c:f>
              <c:strCache>
                <c:ptCount val="1"/>
                <c:pt idx="0">
                  <c:v>Associate or assistant pastors</c:v>
                </c:pt>
              </c:strCache>
            </c:strRef>
          </c:tx>
          <c:spPr>
            <a:solidFill>
              <a:schemeClr val="accent1"/>
            </a:solidFill>
            <a:ln>
              <a:solidFill>
                <a:srgbClr val="0070C0"/>
              </a:solidFill>
            </a:ln>
          </c:spPr>
          <c:dPt>
            <c:idx val="0"/>
            <c:bubble3D val="0"/>
            <c:spPr>
              <a:solidFill>
                <a:srgbClr val="669898"/>
              </a:solidFill>
              <a:ln w="19050">
                <a:noFill/>
              </a:ln>
              <a:effectLst/>
            </c:spPr>
            <c:extLst>
              <c:ext xmlns:c16="http://schemas.microsoft.com/office/drawing/2014/chart" uri="{C3380CC4-5D6E-409C-BE32-E72D297353CC}">
                <c16:uniqueId val="{00000001-82F6-4458-8842-DB8C28344F59}"/>
              </c:ext>
            </c:extLst>
          </c:dPt>
          <c:dPt>
            <c:idx val="1"/>
            <c:bubble3D val="0"/>
            <c:spPr>
              <a:solidFill>
                <a:srgbClr val="CDB86D"/>
              </a:solidFill>
              <a:ln w="19050">
                <a:noFill/>
              </a:ln>
              <a:effectLst/>
            </c:spPr>
            <c:extLst>
              <c:ext xmlns:c16="http://schemas.microsoft.com/office/drawing/2014/chart" uri="{C3380CC4-5D6E-409C-BE32-E72D297353CC}">
                <c16:uniqueId val="{00000003-82F6-4458-8842-DB8C28344F59}"/>
              </c:ext>
            </c:extLst>
          </c:dPt>
          <c:dLbls>
            <c:dLbl>
              <c:idx val="0"/>
              <c:layout>
                <c:manualLayout>
                  <c:x val="0.16520751882026385"/>
                  <c:y val="-0.154061666306733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F6-4458-8842-DB8C28344F59}"/>
                </c:ext>
              </c:extLst>
            </c:dLbl>
            <c:dLbl>
              <c:idx val="1"/>
              <c:layout>
                <c:manualLayout>
                  <c:x val="-0.18903034080235076"/>
                  <c:y val="2.56772676780151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F6-4458-8842-DB8C28344F5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Men</c:v>
                </c:pt>
                <c:pt idx="1">
                  <c:v>Women</c:v>
                </c:pt>
              </c:strCache>
            </c:strRef>
          </c:cat>
          <c:val>
            <c:numRef>
              <c:f>Sheet1!$B$2:$B$3</c:f>
              <c:numCache>
                <c:formatCode>0%</c:formatCode>
                <c:ptCount val="2"/>
                <c:pt idx="0">
                  <c:v>0.46</c:v>
                </c:pt>
                <c:pt idx="1">
                  <c:v>0.54</c:v>
                </c:pt>
              </c:numCache>
            </c:numRef>
          </c:val>
          <c:extLst>
            <c:ext xmlns:c16="http://schemas.microsoft.com/office/drawing/2014/chart" uri="{C3380CC4-5D6E-409C-BE32-E72D297353CC}">
              <c16:uniqueId val="{00000004-82F6-4458-8842-DB8C28344F59}"/>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8267310680801763"/>
          <c:w val="0.53613331329689484"/>
          <c:h val="0.78650061488455592"/>
        </c:manualLayout>
      </c:layout>
      <c:doughnutChart>
        <c:varyColors val="1"/>
        <c:ser>
          <c:idx val="0"/>
          <c:order val="0"/>
          <c:tx>
            <c:strRef>
              <c:f>Sheet1!$B$1</c:f>
              <c:strCache>
                <c:ptCount val="1"/>
                <c:pt idx="0">
                  <c:v>Gender affects perception</c:v>
                </c:pt>
              </c:strCache>
            </c:strRef>
          </c:tx>
          <c:spPr>
            <a:solidFill>
              <a:schemeClr val="accent1"/>
            </a:solidFill>
            <a:ln>
              <a:solidFill>
                <a:srgbClr val="0070C0"/>
              </a:solidFill>
            </a:ln>
          </c:spPr>
          <c:dPt>
            <c:idx val="0"/>
            <c:bubble3D val="0"/>
            <c:spPr>
              <a:solidFill>
                <a:srgbClr val="78A5A4"/>
              </a:solidFill>
              <a:ln w="19050">
                <a:solidFill>
                  <a:srgbClr val="78A5A4"/>
                </a:solidFill>
              </a:ln>
              <a:effectLst/>
            </c:spPr>
            <c:extLst>
              <c:ext xmlns:c16="http://schemas.microsoft.com/office/drawing/2014/chart" uri="{C3380CC4-5D6E-409C-BE32-E72D297353CC}">
                <c16:uniqueId val="{00000001-95D9-4AE7-9DB6-EB7F8DACD35B}"/>
              </c:ext>
            </c:extLst>
          </c:dPt>
          <c:dPt>
            <c:idx val="1"/>
            <c:bubble3D val="0"/>
            <c:spPr>
              <a:solidFill>
                <a:schemeClr val="accent1">
                  <a:lumMod val="20000"/>
                  <a:lumOff val="80000"/>
                </a:schemeClr>
              </a:solidFill>
              <a:ln w="19050">
                <a:solidFill>
                  <a:srgbClr val="78A5A4"/>
                </a:solidFill>
              </a:ln>
              <a:effectLst/>
            </c:spPr>
            <c:extLst>
              <c:ext xmlns:c16="http://schemas.microsoft.com/office/drawing/2014/chart" uri="{C3380CC4-5D6E-409C-BE32-E72D297353CC}">
                <c16:uniqueId val="{00000003-95D9-4AE7-9DB6-EB7F8DACD35B}"/>
              </c:ext>
            </c:extLst>
          </c:dPt>
          <c:cat>
            <c:strRef>
              <c:f>Sheet1!$A$2:$A$3</c:f>
              <c:strCache>
                <c:ptCount val="2"/>
                <c:pt idx="0">
                  <c:v>1st Qtr</c:v>
                </c:pt>
                <c:pt idx="1">
                  <c:v>2nd Qtr</c:v>
                </c:pt>
              </c:strCache>
            </c:strRef>
          </c:cat>
          <c:val>
            <c:numRef>
              <c:f>Sheet1!$B$2:$B$3</c:f>
              <c:numCache>
                <c:formatCode>0%</c:formatCode>
                <c:ptCount val="2"/>
                <c:pt idx="0">
                  <c:v>0.56000000000000005</c:v>
                </c:pt>
                <c:pt idx="1">
                  <c:v>0.44</c:v>
                </c:pt>
              </c:numCache>
            </c:numRef>
          </c:val>
          <c:extLst>
            <c:ext xmlns:c16="http://schemas.microsoft.com/office/drawing/2014/chart" uri="{C3380CC4-5D6E-409C-BE32-E72D297353CC}">
              <c16:uniqueId val="{00000004-95D9-4AE7-9DB6-EB7F8DACD35B}"/>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31962594695709"/>
          <c:y val="0.19522782362501134"/>
          <c:w val="0.64461849790055414"/>
          <c:h val="0.77394639115203201"/>
        </c:manualLayout>
      </c:layout>
      <c:doughnutChart>
        <c:varyColors val="1"/>
        <c:ser>
          <c:idx val="0"/>
          <c:order val="0"/>
          <c:tx>
            <c:strRef>
              <c:f>Sheet1!$B$1</c:f>
              <c:strCache>
                <c:ptCount val="1"/>
                <c:pt idx="0">
                  <c:v>Gender discrimination</c:v>
                </c:pt>
              </c:strCache>
            </c:strRef>
          </c:tx>
          <c:spPr>
            <a:solidFill>
              <a:schemeClr val="accent1"/>
            </a:solidFill>
            <a:ln>
              <a:solidFill>
                <a:srgbClr val="FE12ED"/>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E20D-44CA-A6E4-6B66FE6E0269}"/>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E20D-44CA-A6E4-6B66FE6E0269}"/>
              </c:ext>
            </c:extLst>
          </c:dPt>
          <c:cat>
            <c:strRef>
              <c:f>Sheet1!$A$2:$A$3</c:f>
              <c:strCache>
                <c:ptCount val="2"/>
                <c:pt idx="0">
                  <c:v>1st Qtr</c:v>
                </c:pt>
                <c:pt idx="1">
                  <c:v>2nd Qtr</c:v>
                </c:pt>
              </c:strCache>
            </c:strRef>
          </c:cat>
          <c:val>
            <c:numRef>
              <c:f>Sheet1!$B$2:$B$3</c:f>
              <c:numCache>
                <c:formatCode>0%</c:formatCode>
                <c:ptCount val="2"/>
                <c:pt idx="0">
                  <c:v>0.65</c:v>
                </c:pt>
                <c:pt idx="1">
                  <c:v>0.35</c:v>
                </c:pt>
              </c:numCache>
            </c:numRef>
          </c:val>
          <c:extLst>
            <c:ext xmlns:c16="http://schemas.microsoft.com/office/drawing/2014/chart" uri="{C3380CC4-5D6E-409C-BE32-E72D297353CC}">
              <c16:uniqueId val="{00000004-E20D-44CA-A6E4-6B66FE6E026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Gender discrimination</c:v>
                </c:pt>
              </c:strCache>
            </c:strRef>
          </c:tx>
          <c:spPr>
            <a:solidFill>
              <a:schemeClr val="accent1"/>
            </a:solidFill>
            <a:ln>
              <a:solidFill>
                <a:srgbClr val="0070C0"/>
              </a:solidFill>
            </a:ln>
          </c:spPr>
          <c:dPt>
            <c:idx val="0"/>
            <c:bubble3D val="0"/>
            <c:spPr>
              <a:solidFill>
                <a:srgbClr val="78A5A4"/>
              </a:solidFill>
              <a:ln w="19050">
                <a:solidFill>
                  <a:srgbClr val="78A5A4"/>
                </a:solidFill>
              </a:ln>
              <a:effectLst/>
            </c:spPr>
            <c:extLst>
              <c:ext xmlns:c16="http://schemas.microsoft.com/office/drawing/2014/chart" uri="{C3380CC4-5D6E-409C-BE32-E72D297353CC}">
                <c16:uniqueId val="{00000001-3C1A-46BB-8BBF-81B5D79734BF}"/>
              </c:ext>
            </c:extLst>
          </c:dPt>
          <c:dPt>
            <c:idx val="1"/>
            <c:bubble3D val="0"/>
            <c:spPr>
              <a:solidFill>
                <a:schemeClr val="accent1">
                  <a:lumMod val="20000"/>
                  <a:lumOff val="80000"/>
                </a:schemeClr>
              </a:solidFill>
              <a:ln w="19050">
                <a:solidFill>
                  <a:srgbClr val="78A5A4"/>
                </a:solidFill>
              </a:ln>
              <a:effectLst/>
            </c:spPr>
            <c:extLst>
              <c:ext xmlns:c16="http://schemas.microsoft.com/office/drawing/2014/chart" uri="{C3380CC4-5D6E-409C-BE32-E72D297353CC}">
                <c16:uniqueId val="{00000003-3C1A-46BB-8BBF-81B5D79734BF}"/>
              </c:ext>
            </c:extLst>
          </c:dPt>
          <c:cat>
            <c:strRef>
              <c:f>Sheet1!$A$2:$A$3</c:f>
              <c:strCache>
                <c:ptCount val="2"/>
                <c:pt idx="0">
                  <c:v>1st Qtr</c:v>
                </c:pt>
                <c:pt idx="1">
                  <c:v>2nd Qtr</c:v>
                </c:pt>
              </c:strCache>
            </c:strRef>
          </c:cat>
          <c:val>
            <c:numRef>
              <c:f>Sheet1!$B$2:$B$3</c:f>
              <c:numCache>
                <c:formatCode>0%</c:formatCode>
                <c:ptCount val="2"/>
                <c:pt idx="0">
                  <c:v>0.14000000000000001</c:v>
                </c:pt>
                <c:pt idx="1">
                  <c:v>0.86</c:v>
                </c:pt>
              </c:numCache>
            </c:numRef>
          </c:val>
          <c:extLst>
            <c:ext xmlns:c16="http://schemas.microsoft.com/office/drawing/2014/chart" uri="{C3380CC4-5D6E-409C-BE32-E72D297353CC}">
              <c16:uniqueId val="{00000004-3C1A-46BB-8BBF-81B5D79734BF}"/>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Sexual harassment</c:v>
                </c:pt>
              </c:strCache>
            </c:strRef>
          </c:tx>
          <c:spPr>
            <a:solidFill>
              <a:schemeClr val="accent1"/>
            </a:solidFill>
            <a:ln>
              <a:solidFill>
                <a:srgbClr val="FE12ED"/>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EC4F-4187-B7C0-ED59F91DD702}"/>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EC4F-4187-B7C0-ED59F91DD702}"/>
              </c:ext>
            </c:extLst>
          </c:dPt>
          <c:cat>
            <c:strRef>
              <c:f>Sheet1!$A$2:$A$3</c:f>
              <c:strCache>
                <c:ptCount val="2"/>
                <c:pt idx="0">
                  <c:v>1st Qtr</c:v>
                </c:pt>
                <c:pt idx="1">
                  <c:v>2nd Qtr</c:v>
                </c:pt>
              </c:strCache>
            </c:strRef>
          </c:cat>
          <c:val>
            <c:numRef>
              <c:f>Sheet1!$B$2:$B$3</c:f>
              <c:numCache>
                <c:formatCode>0%</c:formatCode>
                <c:ptCount val="2"/>
                <c:pt idx="0">
                  <c:v>0.46</c:v>
                </c:pt>
                <c:pt idx="1">
                  <c:v>0.54</c:v>
                </c:pt>
              </c:numCache>
            </c:numRef>
          </c:val>
          <c:extLst>
            <c:ext xmlns:c16="http://schemas.microsoft.com/office/drawing/2014/chart" uri="{C3380CC4-5D6E-409C-BE32-E72D297353CC}">
              <c16:uniqueId val="{00000004-EC4F-4187-B7C0-ED59F91DD702}"/>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31962594695709"/>
          <c:y val="8.2235372272067633E-2"/>
          <c:w val="0.64461849790055414"/>
          <c:h val="0.77394639115203201"/>
        </c:manualLayout>
      </c:layout>
      <c:doughnutChart>
        <c:varyColors val="1"/>
        <c:ser>
          <c:idx val="0"/>
          <c:order val="0"/>
          <c:tx>
            <c:strRef>
              <c:f>Sheet1!$B$1</c:f>
              <c:strCache>
                <c:ptCount val="1"/>
                <c:pt idx="0">
                  <c:v>Sexual harassment</c:v>
                </c:pt>
              </c:strCache>
            </c:strRef>
          </c:tx>
          <c:spPr>
            <a:solidFill>
              <a:schemeClr val="accent1"/>
            </a:solidFill>
            <a:ln>
              <a:solidFill>
                <a:srgbClr val="0070C0"/>
              </a:solidFill>
            </a:ln>
          </c:spPr>
          <c:dPt>
            <c:idx val="0"/>
            <c:bubble3D val="0"/>
            <c:spPr>
              <a:solidFill>
                <a:srgbClr val="78A5A4"/>
              </a:solidFill>
              <a:ln w="19050">
                <a:solidFill>
                  <a:srgbClr val="78A5A4"/>
                </a:solidFill>
              </a:ln>
              <a:effectLst/>
            </c:spPr>
            <c:extLst>
              <c:ext xmlns:c16="http://schemas.microsoft.com/office/drawing/2014/chart" uri="{C3380CC4-5D6E-409C-BE32-E72D297353CC}">
                <c16:uniqueId val="{00000001-A64F-4152-A95D-2BD935300060}"/>
              </c:ext>
            </c:extLst>
          </c:dPt>
          <c:dPt>
            <c:idx val="1"/>
            <c:bubble3D val="0"/>
            <c:spPr>
              <a:solidFill>
                <a:schemeClr val="accent1">
                  <a:lumMod val="20000"/>
                  <a:lumOff val="80000"/>
                </a:schemeClr>
              </a:solidFill>
              <a:ln w="19050">
                <a:solidFill>
                  <a:srgbClr val="78A5A4"/>
                </a:solidFill>
              </a:ln>
              <a:effectLst/>
            </c:spPr>
            <c:extLst>
              <c:ext xmlns:c16="http://schemas.microsoft.com/office/drawing/2014/chart" uri="{C3380CC4-5D6E-409C-BE32-E72D297353CC}">
                <c16:uniqueId val="{00000003-A64F-4152-A95D-2BD935300060}"/>
              </c:ext>
            </c:extLst>
          </c:dPt>
          <c:cat>
            <c:strRef>
              <c:f>Sheet1!$A$2:$A$3</c:f>
              <c:strCache>
                <c:ptCount val="2"/>
                <c:pt idx="0">
                  <c:v>1st Qtr</c:v>
                </c:pt>
                <c:pt idx="1">
                  <c:v>2nd Qtr</c:v>
                </c:pt>
              </c:strCache>
            </c:strRef>
          </c:cat>
          <c:val>
            <c:numRef>
              <c:f>Sheet1!$B$2:$B$3</c:f>
              <c:numCache>
                <c:formatCode>0%</c:formatCode>
                <c:ptCount val="2"/>
                <c:pt idx="0">
                  <c:v>0.13</c:v>
                </c:pt>
                <c:pt idx="1">
                  <c:v>0.87</c:v>
                </c:pt>
              </c:numCache>
            </c:numRef>
          </c:val>
          <c:extLst>
            <c:ext xmlns:c16="http://schemas.microsoft.com/office/drawing/2014/chart" uri="{C3380CC4-5D6E-409C-BE32-E72D297353CC}">
              <c16:uniqueId val="{00000004-A64F-4152-A95D-2BD935300060}"/>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16982087765351"/>
          <c:y val="0.16017941142785388"/>
          <c:w val="0.5399286273426348"/>
          <c:h val="0.80899554714138067"/>
        </c:manualLayout>
      </c:layout>
      <c:doughnutChart>
        <c:varyColors val="1"/>
        <c:ser>
          <c:idx val="0"/>
          <c:order val="0"/>
          <c:tx>
            <c:strRef>
              <c:f>Sheet1!$B$1</c:f>
              <c:strCache>
                <c:ptCount val="1"/>
                <c:pt idx="0">
                  <c:v>Bishops</c:v>
                </c:pt>
              </c:strCache>
            </c:strRef>
          </c:tx>
          <c:spPr>
            <a:solidFill>
              <a:schemeClr val="accent1"/>
            </a:solidFill>
            <a:ln>
              <a:solidFill>
                <a:srgbClr val="0070C0"/>
              </a:solidFill>
            </a:ln>
          </c:spPr>
          <c:explosion val="1"/>
          <c:dPt>
            <c:idx val="0"/>
            <c:bubble3D val="0"/>
            <c:spPr>
              <a:solidFill>
                <a:srgbClr val="669898"/>
              </a:solidFill>
              <a:ln w="19050">
                <a:noFill/>
              </a:ln>
              <a:effectLst/>
            </c:spPr>
            <c:extLst>
              <c:ext xmlns:c16="http://schemas.microsoft.com/office/drawing/2014/chart" uri="{C3380CC4-5D6E-409C-BE32-E72D297353CC}">
                <c16:uniqueId val="{00000001-CE77-4A2F-BAC7-0AB3FAA2DECE}"/>
              </c:ext>
            </c:extLst>
          </c:dPt>
          <c:dPt>
            <c:idx val="1"/>
            <c:bubble3D val="0"/>
            <c:spPr>
              <a:solidFill>
                <a:srgbClr val="CDB86D"/>
              </a:solidFill>
              <a:ln w="19050">
                <a:noFill/>
              </a:ln>
              <a:effectLst/>
            </c:spPr>
            <c:extLst>
              <c:ext xmlns:c16="http://schemas.microsoft.com/office/drawing/2014/chart" uri="{C3380CC4-5D6E-409C-BE32-E72D297353CC}">
                <c16:uniqueId val="{00000003-CE77-4A2F-BAC7-0AB3FAA2DECE}"/>
              </c:ext>
            </c:extLst>
          </c:dPt>
          <c:dLbls>
            <c:dLbl>
              <c:idx val="0"/>
              <c:layout>
                <c:manualLayout>
                  <c:x val="0.17116329719811074"/>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77-4A2F-BAC7-0AB3FAA2DECE}"/>
                </c:ext>
              </c:extLst>
            </c:dLbl>
            <c:dLbl>
              <c:idx val="1"/>
              <c:layout>
                <c:manualLayout>
                  <c:x val="-0.16598102868720357"/>
                  <c:y val="-2.6286285554220183E-2"/>
                </c:manualLayout>
              </c:layout>
              <c:showLegendKey val="0"/>
              <c:showVal val="1"/>
              <c:showCatName val="0"/>
              <c:showSerName val="0"/>
              <c:showPercent val="0"/>
              <c:showBubbleSize val="0"/>
              <c:extLst>
                <c:ext xmlns:c15="http://schemas.microsoft.com/office/drawing/2012/chart" uri="{CE6537A1-D6FC-4f65-9D91-7224C49458BB}">
                  <c15:layout>
                    <c:manualLayout>
                      <c:w val="0.25191831284247362"/>
                      <c:h val="0.30439918145778333"/>
                    </c:manualLayout>
                  </c15:layout>
                </c:ext>
                <c:ext xmlns:c16="http://schemas.microsoft.com/office/drawing/2014/chart" uri="{C3380CC4-5D6E-409C-BE32-E72D297353CC}">
                  <c16:uniqueId val="{00000003-CE77-4A2F-BAC7-0AB3FAA2DEC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Men</c:v>
                </c:pt>
                <c:pt idx="1">
                  <c:v>Women</c:v>
                </c:pt>
              </c:strCache>
            </c:strRef>
          </c:cat>
          <c:val>
            <c:numRef>
              <c:f>Sheet1!$B$2:$B$3</c:f>
              <c:numCache>
                <c:formatCode>0%</c:formatCode>
                <c:ptCount val="2"/>
                <c:pt idx="0">
                  <c:v>0.54</c:v>
                </c:pt>
                <c:pt idx="1">
                  <c:v>0.46</c:v>
                </c:pt>
              </c:numCache>
            </c:numRef>
          </c:val>
          <c:extLst>
            <c:ext xmlns:c16="http://schemas.microsoft.com/office/drawing/2014/chart" uri="{C3380CC4-5D6E-409C-BE32-E72D297353CC}">
              <c16:uniqueId val="{00000004-CE77-4A2F-BAC7-0AB3FAA2DECE}"/>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Seminary</c:v>
                </c:pt>
              </c:strCache>
            </c:strRef>
          </c:tx>
          <c:spPr>
            <a:solidFill>
              <a:schemeClr val="accent1"/>
            </a:solidFill>
            <a:ln>
              <a:solidFill>
                <a:srgbClr val="FE12ED"/>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F3BC-4C1D-A1F5-47ED1B4046BC}"/>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F3BC-4C1D-A1F5-47ED1B4046BC}"/>
              </c:ext>
            </c:extLst>
          </c:dPt>
          <c:cat>
            <c:strRef>
              <c:f>Sheet1!$A$2:$A$3</c:f>
              <c:strCache>
                <c:ptCount val="2"/>
                <c:pt idx="0">
                  <c:v>1st Qtr</c:v>
                </c:pt>
                <c:pt idx="1">
                  <c:v>2nd Qtr</c:v>
                </c:pt>
              </c:strCache>
            </c:strRef>
          </c:cat>
          <c:val>
            <c:numRef>
              <c:f>Sheet1!$B$2:$B$3</c:f>
              <c:numCache>
                <c:formatCode>0%</c:formatCode>
                <c:ptCount val="2"/>
                <c:pt idx="0">
                  <c:v>0.22</c:v>
                </c:pt>
                <c:pt idx="1">
                  <c:v>0.78</c:v>
                </c:pt>
              </c:numCache>
            </c:numRef>
          </c:val>
          <c:extLst>
            <c:ext xmlns:c16="http://schemas.microsoft.com/office/drawing/2014/chart" uri="{C3380CC4-5D6E-409C-BE32-E72D297353CC}">
              <c16:uniqueId val="{00000004-F3BC-4C1D-A1F5-47ED1B4046BC}"/>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Seminary</c:v>
                </c:pt>
              </c:strCache>
            </c:strRef>
          </c:tx>
          <c:dPt>
            <c:idx val="0"/>
            <c:bubble3D val="0"/>
            <c:spPr>
              <a:solidFill>
                <a:srgbClr val="78A5A4"/>
              </a:solidFill>
              <a:ln w="19050">
                <a:solidFill>
                  <a:srgbClr val="78A5A4"/>
                </a:solidFill>
              </a:ln>
              <a:effectLst/>
            </c:spPr>
            <c:extLst>
              <c:ext xmlns:c16="http://schemas.microsoft.com/office/drawing/2014/chart" uri="{C3380CC4-5D6E-409C-BE32-E72D297353CC}">
                <c16:uniqueId val="{00000001-0BE6-469C-A9F5-5030CB5DD1AA}"/>
              </c:ext>
            </c:extLst>
          </c:dPt>
          <c:dPt>
            <c:idx val="1"/>
            <c:bubble3D val="0"/>
            <c:spPr>
              <a:solidFill>
                <a:schemeClr val="accent1">
                  <a:lumMod val="20000"/>
                  <a:lumOff val="80000"/>
                </a:schemeClr>
              </a:solidFill>
              <a:ln w="19050">
                <a:solidFill>
                  <a:srgbClr val="89B1B0"/>
                </a:solidFill>
              </a:ln>
              <a:effectLst/>
            </c:spPr>
            <c:extLst>
              <c:ext xmlns:c16="http://schemas.microsoft.com/office/drawing/2014/chart" uri="{C3380CC4-5D6E-409C-BE32-E72D297353CC}">
                <c16:uniqueId val="{00000003-0BE6-469C-A9F5-5030CB5DD1AA}"/>
              </c:ext>
            </c:extLst>
          </c:dPt>
          <c:cat>
            <c:strRef>
              <c:f>Sheet1!$A$2:$A$3</c:f>
              <c:strCache>
                <c:ptCount val="2"/>
                <c:pt idx="0">
                  <c:v>1st Qtr</c:v>
                </c:pt>
                <c:pt idx="1">
                  <c:v>2nd Qtr</c:v>
                </c:pt>
              </c:strCache>
            </c:strRef>
          </c:cat>
          <c:val>
            <c:numRef>
              <c:f>Sheet1!$B$2:$B$3</c:f>
              <c:numCache>
                <c:formatCode>0%</c:formatCode>
                <c:ptCount val="2"/>
                <c:pt idx="0">
                  <c:v>0.04</c:v>
                </c:pt>
                <c:pt idx="1">
                  <c:v>0.96</c:v>
                </c:pt>
              </c:numCache>
            </c:numRef>
          </c:val>
          <c:extLst>
            <c:ext xmlns:c16="http://schemas.microsoft.com/office/drawing/2014/chart" uri="{C3380CC4-5D6E-409C-BE32-E72D297353CC}">
              <c16:uniqueId val="{00000004-0BE6-469C-A9F5-5030CB5DD1A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Internship</c:v>
                </c:pt>
              </c:strCache>
            </c:strRef>
          </c:tx>
          <c:spPr>
            <a:solidFill>
              <a:schemeClr val="accent1"/>
            </a:solidFill>
            <a:ln>
              <a:solidFill>
                <a:srgbClr val="FE12ED"/>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E8DE-4BFD-B818-942E9BE0F2E5}"/>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E8DE-4BFD-B818-942E9BE0F2E5}"/>
              </c:ext>
            </c:extLst>
          </c:dPt>
          <c:cat>
            <c:strRef>
              <c:f>Sheet1!$A$2:$A$3</c:f>
              <c:strCache>
                <c:ptCount val="2"/>
                <c:pt idx="0">
                  <c:v>1st Qtr</c:v>
                </c:pt>
                <c:pt idx="1">
                  <c:v>2nd Qtr</c:v>
                </c:pt>
              </c:strCache>
            </c:strRef>
          </c:cat>
          <c:val>
            <c:numRef>
              <c:f>Sheet1!$B$2:$B$3</c:f>
              <c:numCache>
                <c:formatCode>0%</c:formatCode>
                <c:ptCount val="2"/>
                <c:pt idx="0">
                  <c:v>0.26</c:v>
                </c:pt>
                <c:pt idx="1">
                  <c:v>0.74</c:v>
                </c:pt>
              </c:numCache>
            </c:numRef>
          </c:val>
          <c:extLst>
            <c:ext xmlns:c16="http://schemas.microsoft.com/office/drawing/2014/chart" uri="{C3380CC4-5D6E-409C-BE32-E72D297353CC}">
              <c16:uniqueId val="{00000004-E8DE-4BFD-B818-942E9BE0F2E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College, university or seminary professors</c:v>
                </c:pt>
              </c:strCache>
            </c:strRef>
          </c:tx>
          <c:spPr>
            <a:solidFill>
              <a:schemeClr val="accent1"/>
            </a:solidFill>
            <a:ln>
              <a:solidFill>
                <a:srgbClr val="0070C0"/>
              </a:solidFill>
            </a:ln>
          </c:spPr>
          <c:dPt>
            <c:idx val="0"/>
            <c:bubble3D val="0"/>
            <c:spPr>
              <a:solidFill>
                <a:srgbClr val="669898"/>
              </a:solidFill>
              <a:ln w="19050">
                <a:noFill/>
              </a:ln>
              <a:effectLst/>
            </c:spPr>
            <c:extLst>
              <c:ext xmlns:c16="http://schemas.microsoft.com/office/drawing/2014/chart" uri="{C3380CC4-5D6E-409C-BE32-E72D297353CC}">
                <c16:uniqueId val="{00000001-04A4-4F87-B58A-EF7795FB420C}"/>
              </c:ext>
            </c:extLst>
          </c:dPt>
          <c:dPt>
            <c:idx val="1"/>
            <c:bubble3D val="0"/>
            <c:spPr>
              <a:solidFill>
                <a:srgbClr val="CDB86D"/>
              </a:solidFill>
              <a:ln w="19050">
                <a:noFill/>
              </a:ln>
              <a:effectLst/>
            </c:spPr>
            <c:extLst>
              <c:ext xmlns:c16="http://schemas.microsoft.com/office/drawing/2014/chart" uri="{C3380CC4-5D6E-409C-BE32-E72D297353CC}">
                <c16:uniqueId val="{00000003-04A4-4F87-B58A-EF7795FB420C}"/>
              </c:ext>
            </c:extLst>
          </c:dPt>
          <c:dLbls>
            <c:dLbl>
              <c:idx val="0"/>
              <c:layout>
                <c:manualLayout>
                  <c:x val="0.11541214341274825"/>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A4-4F87-B58A-EF7795FB420C}"/>
                </c:ext>
              </c:extLst>
            </c:dLbl>
            <c:dLbl>
              <c:idx val="1"/>
              <c:layout>
                <c:manualLayout>
                  <c:x val="-9.99955045587861E-2"/>
                  <c:y val="-5.5170367251359299E-2"/>
                </c:manualLayout>
              </c:layout>
              <c:showLegendKey val="0"/>
              <c:showVal val="1"/>
              <c:showCatName val="0"/>
              <c:showSerName val="0"/>
              <c:showPercent val="0"/>
              <c:showBubbleSize val="0"/>
              <c:extLst>
                <c:ext xmlns:c15="http://schemas.microsoft.com/office/drawing/2012/chart" uri="{CE6537A1-D6FC-4f65-9D91-7224C49458BB}">
                  <c15:layout>
                    <c:manualLayout>
                      <c:w val="0.25191831284247362"/>
                      <c:h val="0.30439918145778333"/>
                    </c:manualLayout>
                  </c15:layout>
                </c:ext>
                <c:ext xmlns:c16="http://schemas.microsoft.com/office/drawing/2014/chart" uri="{C3380CC4-5D6E-409C-BE32-E72D297353CC}">
                  <c16:uniqueId val="{00000003-04A4-4F87-B58A-EF7795FB420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Men</c:v>
                </c:pt>
                <c:pt idx="1">
                  <c:v>Women</c:v>
                </c:pt>
              </c:strCache>
            </c:strRef>
          </c:cat>
          <c:val>
            <c:numRef>
              <c:f>Sheet1!$B$2:$B$3</c:f>
              <c:numCache>
                <c:formatCode>0%</c:formatCode>
                <c:ptCount val="2"/>
                <c:pt idx="0">
                  <c:v>0.66</c:v>
                </c:pt>
                <c:pt idx="1">
                  <c:v>0.34</c:v>
                </c:pt>
              </c:numCache>
            </c:numRef>
          </c:val>
          <c:extLst>
            <c:ext xmlns:c16="http://schemas.microsoft.com/office/drawing/2014/chart" uri="{C3380CC4-5D6E-409C-BE32-E72D297353CC}">
              <c16:uniqueId val="{00000004-04A4-4F87-B58A-EF7795FB420C}"/>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Internship</c:v>
                </c:pt>
              </c:strCache>
            </c:strRef>
          </c:tx>
          <c:dPt>
            <c:idx val="0"/>
            <c:bubble3D val="0"/>
            <c:spPr>
              <a:solidFill>
                <a:srgbClr val="78A5A4"/>
              </a:solidFill>
              <a:ln w="19050">
                <a:solidFill>
                  <a:srgbClr val="78A5A4"/>
                </a:solidFill>
              </a:ln>
              <a:effectLst/>
            </c:spPr>
            <c:extLst>
              <c:ext xmlns:c16="http://schemas.microsoft.com/office/drawing/2014/chart" uri="{C3380CC4-5D6E-409C-BE32-E72D297353CC}">
                <c16:uniqueId val="{00000001-82C2-4A0D-8039-1701F7021CDE}"/>
              </c:ext>
            </c:extLst>
          </c:dPt>
          <c:dPt>
            <c:idx val="1"/>
            <c:bubble3D val="0"/>
            <c:spPr>
              <a:solidFill>
                <a:schemeClr val="accent1">
                  <a:lumMod val="20000"/>
                  <a:lumOff val="80000"/>
                </a:schemeClr>
              </a:solidFill>
              <a:ln w="19050">
                <a:solidFill>
                  <a:srgbClr val="89B1B0"/>
                </a:solidFill>
              </a:ln>
              <a:effectLst/>
            </c:spPr>
            <c:extLst>
              <c:ext xmlns:c16="http://schemas.microsoft.com/office/drawing/2014/chart" uri="{C3380CC4-5D6E-409C-BE32-E72D297353CC}">
                <c16:uniqueId val="{00000003-82C2-4A0D-8039-1701F7021CDE}"/>
              </c:ext>
            </c:extLst>
          </c:dPt>
          <c:cat>
            <c:strRef>
              <c:f>Sheet1!$A$2:$A$3</c:f>
              <c:strCache>
                <c:ptCount val="2"/>
                <c:pt idx="0">
                  <c:v>1st Qtr</c:v>
                </c:pt>
                <c:pt idx="1">
                  <c:v>2nd Qtr</c:v>
                </c:pt>
              </c:strCache>
            </c:strRef>
          </c:cat>
          <c:val>
            <c:numRef>
              <c:f>Sheet1!$B$2:$B$3</c:f>
              <c:numCache>
                <c:formatCode>0%</c:formatCode>
                <c:ptCount val="2"/>
                <c:pt idx="0">
                  <c:v>0.05</c:v>
                </c:pt>
                <c:pt idx="1">
                  <c:v>0.95</c:v>
                </c:pt>
              </c:numCache>
            </c:numRef>
          </c:val>
          <c:extLst>
            <c:ext xmlns:c16="http://schemas.microsoft.com/office/drawing/2014/chart" uri="{C3380CC4-5D6E-409C-BE32-E72D297353CC}">
              <c16:uniqueId val="{00000004-82C2-4A0D-8039-1701F7021CD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Congregation</c:v>
                </c:pt>
              </c:strCache>
            </c:strRef>
          </c:tx>
          <c:spPr>
            <a:solidFill>
              <a:schemeClr val="accent1"/>
            </a:solidFill>
            <a:ln>
              <a:solidFill>
                <a:srgbClr val="FE12ED"/>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AE51-4396-BB7F-6B0FF3B051C7}"/>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AE51-4396-BB7F-6B0FF3B051C7}"/>
              </c:ext>
            </c:extLst>
          </c:dPt>
          <c:cat>
            <c:strRef>
              <c:f>Sheet1!$A$2:$A$3</c:f>
              <c:strCache>
                <c:ptCount val="2"/>
                <c:pt idx="0">
                  <c:v>1st Qtr</c:v>
                </c:pt>
                <c:pt idx="1">
                  <c:v>2nd Qtr</c:v>
                </c:pt>
              </c:strCache>
            </c:strRef>
          </c:cat>
          <c:val>
            <c:numRef>
              <c:f>Sheet1!$B$2:$B$3</c:f>
              <c:numCache>
                <c:formatCode>0%</c:formatCode>
                <c:ptCount val="2"/>
                <c:pt idx="0">
                  <c:v>0.46</c:v>
                </c:pt>
                <c:pt idx="1">
                  <c:v>0.54</c:v>
                </c:pt>
              </c:numCache>
            </c:numRef>
          </c:val>
          <c:extLst>
            <c:ext xmlns:c16="http://schemas.microsoft.com/office/drawing/2014/chart" uri="{C3380CC4-5D6E-409C-BE32-E72D297353CC}">
              <c16:uniqueId val="{00000004-AE51-4396-BB7F-6B0FF3B051C7}"/>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Congregation</c:v>
                </c:pt>
              </c:strCache>
            </c:strRef>
          </c:tx>
          <c:dPt>
            <c:idx val="0"/>
            <c:bubble3D val="0"/>
            <c:spPr>
              <a:solidFill>
                <a:srgbClr val="78A5A4"/>
              </a:solidFill>
              <a:ln w="19050">
                <a:solidFill>
                  <a:srgbClr val="78A5A4"/>
                </a:solidFill>
              </a:ln>
              <a:effectLst/>
            </c:spPr>
            <c:extLst>
              <c:ext xmlns:c16="http://schemas.microsoft.com/office/drawing/2014/chart" uri="{C3380CC4-5D6E-409C-BE32-E72D297353CC}">
                <c16:uniqueId val="{00000001-C47A-45B7-A58D-70024CA6B268}"/>
              </c:ext>
            </c:extLst>
          </c:dPt>
          <c:dPt>
            <c:idx val="1"/>
            <c:bubble3D val="0"/>
            <c:spPr>
              <a:solidFill>
                <a:schemeClr val="accent1">
                  <a:lumMod val="20000"/>
                  <a:lumOff val="80000"/>
                </a:schemeClr>
              </a:solidFill>
              <a:ln w="19050">
                <a:solidFill>
                  <a:srgbClr val="89B1B0"/>
                </a:solidFill>
              </a:ln>
              <a:effectLst/>
            </c:spPr>
            <c:extLst>
              <c:ext xmlns:c16="http://schemas.microsoft.com/office/drawing/2014/chart" uri="{C3380CC4-5D6E-409C-BE32-E72D297353CC}">
                <c16:uniqueId val="{00000003-C47A-45B7-A58D-70024CA6B268}"/>
              </c:ext>
            </c:extLst>
          </c:dPt>
          <c:cat>
            <c:strRef>
              <c:f>Sheet1!$A$2:$A$3</c:f>
              <c:strCache>
                <c:ptCount val="2"/>
                <c:pt idx="0">
                  <c:v>1st Qtr</c:v>
                </c:pt>
                <c:pt idx="1">
                  <c:v>2nd Qtr</c:v>
                </c:pt>
              </c:strCache>
            </c:strRef>
          </c:cat>
          <c:val>
            <c:numRef>
              <c:f>Sheet1!$B$2:$B$3</c:f>
              <c:numCache>
                <c:formatCode>0%</c:formatCode>
                <c:ptCount val="2"/>
                <c:pt idx="0">
                  <c:v>0.13</c:v>
                </c:pt>
                <c:pt idx="1">
                  <c:v>0.87</c:v>
                </c:pt>
              </c:numCache>
            </c:numRef>
          </c:val>
          <c:extLst>
            <c:ext xmlns:c16="http://schemas.microsoft.com/office/drawing/2014/chart" uri="{C3380CC4-5D6E-409C-BE32-E72D297353CC}">
              <c16:uniqueId val="{00000004-C47A-45B7-A58D-70024CA6B268}"/>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ELCA leaders</c:v>
                </c:pt>
              </c:strCache>
            </c:strRef>
          </c:tx>
          <c:spPr>
            <a:solidFill>
              <a:schemeClr val="accent1"/>
            </a:solidFill>
            <a:ln>
              <a:solidFill>
                <a:srgbClr val="FE12ED"/>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3C4A-4BB4-9DE1-E35C2C4557C3}"/>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3C4A-4BB4-9DE1-E35C2C4557C3}"/>
              </c:ext>
            </c:extLst>
          </c:dPt>
          <c:cat>
            <c:strRef>
              <c:f>Sheet1!$A$2:$A$3</c:f>
              <c:strCache>
                <c:ptCount val="2"/>
                <c:pt idx="0">
                  <c:v>1st Qtr</c:v>
                </c:pt>
                <c:pt idx="1">
                  <c:v>2nd Qtr</c:v>
                </c:pt>
              </c:strCache>
            </c:strRef>
          </c:cat>
          <c:val>
            <c:numRef>
              <c:f>Sheet1!$B$2:$B$3</c:f>
              <c:numCache>
                <c:formatCode>0%</c:formatCode>
                <c:ptCount val="2"/>
                <c:pt idx="0">
                  <c:v>0.23</c:v>
                </c:pt>
                <c:pt idx="1">
                  <c:v>0.77</c:v>
                </c:pt>
              </c:numCache>
            </c:numRef>
          </c:val>
          <c:extLst>
            <c:ext xmlns:c16="http://schemas.microsoft.com/office/drawing/2014/chart" uri="{C3380CC4-5D6E-409C-BE32-E72D297353CC}">
              <c16:uniqueId val="{00000004-3C4A-4BB4-9DE1-E35C2C4557C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ELCA leaders</c:v>
                </c:pt>
              </c:strCache>
            </c:strRef>
          </c:tx>
          <c:dPt>
            <c:idx val="0"/>
            <c:bubble3D val="0"/>
            <c:spPr>
              <a:solidFill>
                <a:srgbClr val="78A5A4"/>
              </a:solidFill>
              <a:ln w="19050">
                <a:solidFill>
                  <a:srgbClr val="78A5A4"/>
                </a:solidFill>
              </a:ln>
              <a:effectLst/>
            </c:spPr>
            <c:extLst>
              <c:ext xmlns:c16="http://schemas.microsoft.com/office/drawing/2014/chart" uri="{C3380CC4-5D6E-409C-BE32-E72D297353CC}">
                <c16:uniqueId val="{00000001-0DA0-463F-8070-F121FF54C204}"/>
              </c:ext>
            </c:extLst>
          </c:dPt>
          <c:dPt>
            <c:idx val="1"/>
            <c:bubble3D val="0"/>
            <c:spPr>
              <a:solidFill>
                <a:schemeClr val="accent1">
                  <a:lumMod val="20000"/>
                  <a:lumOff val="80000"/>
                </a:schemeClr>
              </a:solidFill>
              <a:ln w="19050">
                <a:solidFill>
                  <a:srgbClr val="89B1B0"/>
                </a:solidFill>
              </a:ln>
              <a:effectLst/>
            </c:spPr>
            <c:extLst>
              <c:ext xmlns:c16="http://schemas.microsoft.com/office/drawing/2014/chart" uri="{C3380CC4-5D6E-409C-BE32-E72D297353CC}">
                <c16:uniqueId val="{00000003-0DA0-463F-8070-F121FF54C204}"/>
              </c:ext>
            </c:extLst>
          </c:dPt>
          <c:cat>
            <c:strRef>
              <c:f>Sheet1!$A$2:$A$3</c:f>
              <c:strCache>
                <c:ptCount val="2"/>
                <c:pt idx="0">
                  <c:v>1st Qtr</c:v>
                </c:pt>
                <c:pt idx="1">
                  <c:v>2nd Qtr</c:v>
                </c:pt>
              </c:strCache>
            </c:strRef>
          </c:cat>
          <c:val>
            <c:numRef>
              <c:f>Sheet1!$B$2:$B$3</c:f>
              <c:numCache>
                <c:formatCode>0%</c:formatCode>
                <c:ptCount val="2"/>
                <c:pt idx="0">
                  <c:v>0.04</c:v>
                </c:pt>
                <c:pt idx="1">
                  <c:v>0.96</c:v>
                </c:pt>
              </c:numCache>
            </c:numRef>
          </c:val>
          <c:extLst>
            <c:ext xmlns:c16="http://schemas.microsoft.com/office/drawing/2014/chart" uri="{C3380CC4-5D6E-409C-BE32-E72D297353CC}">
              <c16:uniqueId val="{00000004-0DA0-463F-8070-F121FF54C204}"/>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Call process</c:v>
                </c:pt>
              </c:strCache>
            </c:strRef>
          </c:tx>
          <c:spPr>
            <a:solidFill>
              <a:schemeClr val="accent1"/>
            </a:solidFill>
            <a:ln>
              <a:solidFill>
                <a:srgbClr val="FE12ED"/>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0A35-44C6-B588-A9C7F7991B63}"/>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0A35-44C6-B588-A9C7F7991B63}"/>
              </c:ext>
            </c:extLst>
          </c:dPt>
          <c:cat>
            <c:strRef>
              <c:f>Sheet1!$A$2:$A$3</c:f>
              <c:strCache>
                <c:ptCount val="2"/>
                <c:pt idx="0">
                  <c:v>1st Qtr</c:v>
                </c:pt>
                <c:pt idx="1">
                  <c:v>2nd Qtr</c:v>
                </c:pt>
              </c:strCache>
            </c:strRef>
          </c:cat>
          <c:val>
            <c:numRef>
              <c:f>Sheet1!$B$2:$B$3</c:f>
              <c:numCache>
                <c:formatCode>0%</c:formatCode>
                <c:ptCount val="2"/>
                <c:pt idx="0">
                  <c:v>0.1</c:v>
                </c:pt>
                <c:pt idx="1">
                  <c:v>0.9</c:v>
                </c:pt>
              </c:numCache>
            </c:numRef>
          </c:val>
          <c:extLst>
            <c:ext xmlns:c16="http://schemas.microsoft.com/office/drawing/2014/chart" uri="{C3380CC4-5D6E-409C-BE32-E72D297353CC}">
              <c16:uniqueId val="{00000004-0A35-44C6-B588-A9C7F7991B6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Call process</c:v>
                </c:pt>
              </c:strCache>
            </c:strRef>
          </c:tx>
          <c:dPt>
            <c:idx val="0"/>
            <c:bubble3D val="0"/>
            <c:spPr>
              <a:solidFill>
                <a:srgbClr val="78A5A4"/>
              </a:solidFill>
              <a:ln w="19050">
                <a:solidFill>
                  <a:srgbClr val="78A5A4"/>
                </a:solidFill>
              </a:ln>
              <a:effectLst/>
            </c:spPr>
            <c:extLst>
              <c:ext xmlns:c16="http://schemas.microsoft.com/office/drawing/2014/chart" uri="{C3380CC4-5D6E-409C-BE32-E72D297353CC}">
                <c16:uniqueId val="{00000001-5451-46F6-A891-677B5A067106}"/>
              </c:ext>
            </c:extLst>
          </c:dPt>
          <c:dPt>
            <c:idx val="1"/>
            <c:bubble3D val="0"/>
            <c:spPr>
              <a:solidFill>
                <a:schemeClr val="accent1">
                  <a:lumMod val="20000"/>
                  <a:lumOff val="80000"/>
                </a:schemeClr>
              </a:solidFill>
              <a:ln w="19050">
                <a:solidFill>
                  <a:srgbClr val="89B1B0"/>
                </a:solidFill>
              </a:ln>
              <a:effectLst/>
            </c:spPr>
            <c:extLst>
              <c:ext xmlns:c16="http://schemas.microsoft.com/office/drawing/2014/chart" uri="{C3380CC4-5D6E-409C-BE32-E72D297353CC}">
                <c16:uniqueId val="{00000003-5451-46F6-A891-677B5A067106}"/>
              </c:ext>
            </c:extLst>
          </c:dPt>
          <c:cat>
            <c:strRef>
              <c:f>Sheet1!$A$2:$A$3</c:f>
              <c:strCache>
                <c:ptCount val="2"/>
                <c:pt idx="0">
                  <c:v>1st Qtr</c:v>
                </c:pt>
                <c:pt idx="1">
                  <c:v>2nd Qtr</c:v>
                </c:pt>
              </c:strCache>
            </c:strRef>
          </c:cat>
          <c:val>
            <c:numRef>
              <c:f>Sheet1!$B$2:$B$3</c:f>
              <c:numCache>
                <c:formatCode>0%</c:formatCode>
                <c:ptCount val="2"/>
                <c:pt idx="0">
                  <c:v>0.01</c:v>
                </c:pt>
                <c:pt idx="1">
                  <c:v>0.99</c:v>
                </c:pt>
              </c:numCache>
            </c:numRef>
          </c:val>
          <c:extLst>
            <c:ext xmlns:c16="http://schemas.microsoft.com/office/drawing/2014/chart" uri="{C3380CC4-5D6E-409C-BE32-E72D297353CC}">
              <c16:uniqueId val="{00000004-5451-46F6-A891-677B5A067106}"/>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Ecumenical colleagues</c:v>
                </c:pt>
              </c:strCache>
            </c:strRef>
          </c:tx>
          <c:spPr>
            <a:solidFill>
              <a:schemeClr val="accent1"/>
            </a:solidFill>
            <a:ln>
              <a:solidFill>
                <a:srgbClr val="FE12ED"/>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40DD-44C3-83B8-B62EB7068950}"/>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40DD-44C3-83B8-B62EB7068950}"/>
              </c:ext>
            </c:extLst>
          </c:dPt>
          <c:cat>
            <c:strRef>
              <c:f>Sheet1!$A$2:$A$3</c:f>
              <c:strCache>
                <c:ptCount val="2"/>
                <c:pt idx="0">
                  <c:v>1st Qtr</c:v>
                </c:pt>
                <c:pt idx="1">
                  <c:v>2nd Qtr</c:v>
                </c:pt>
              </c:strCache>
            </c:strRef>
          </c:cat>
          <c:val>
            <c:numRef>
              <c:f>Sheet1!$B$2:$B$3</c:f>
              <c:numCache>
                <c:formatCode>0%</c:formatCode>
                <c:ptCount val="2"/>
                <c:pt idx="0">
                  <c:v>0.14000000000000001</c:v>
                </c:pt>
                <c:pt idx="1">
                  <c:v>0.86</c:v>
                </c:pt>
              </c:numCache>
            </c:numRef>
          </c:val>
          <c:extLst>
            <c:ext xmlns:c16="http://schemas.microsoft.com/office/drawing/2014/chart" uri="{C3380CC4-5D6E-409C-BE32-E72D297353CC}">
              <c16:uniqueId val="{00000004-40DD-44C3-83B8-B62EB7068950}"/>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Ecumenical colleagues</c:v>
                </c:pt>
              </c:strCache>
            </c:strRef>
          </c:tx>
          <c:dPt>
            <c:idx val="0"/>
            <c:bubble3D val="0"/>
            <c:spPr>
              <a:solidFill>
                <a:srgbClr val="78A5A4"/>
              </a:solidFill>
              <a:ln w="19050">
                <a:solidFill>
                  <a:srgbClr val="78A5A4"/>
                </a:solidFill>
              </a:ln>
              <a:effectLst/>
            </c:spPr>
            <c:extLst>
              <c:ext xmlns:c16="http://schemas.microsoft.com/office/drawing/2014/chart" uri="{C3380CC4-5D6E-409C-BE32-E72D297353CC}">
                <c16:uniqueId val="{00000001-7168-4D20-8B09-208231AE8B5E}"/>
              </c:ext>
            </c:extLst>
          </c:dPt>
          <c:dPt>
            <c:idx val="1"/>
            <c:bubble3D val="0"/>
            <c:spPr>
              <a:solidFill>
                <a:schemeClr val="accent1">
                  <a:lumMod val="20000"/>
                  <a:lumOff val="80000"/>
                </a:schemeClr>
              </a:solidFill>
              <a:ln w="19050">
                <a:solidFill>
                  <a:srgbClr val="89B1B0"/>
                </a:solidFill>
              </a:ln>
              <a:effectLst/>
            </c:spPr>
            <c:extLst>
              <c:ext xmlns:c16="http://schemas.microsoft.com/office/drawing/2014/chart" uri="{C3380CC4-5D6E-409C-BE32-E72D297353CC}">
                <c16:uniqueId val="{00000003-7168-4D20-8B09-208231AE8B5E}"/>
              </c:ext>
            </c:extLst>
          </c:dPt>
          <c:cat>
            <c:strRef>
              <c:f>Sheet1!$A$2:$A$3</c:f>
              <c:strCache>
                <c:ptCount val="2"/>
                <c:pt idx="0">
                  <c:v>1st Qtr</c:v>
                </c:pt>
                <c:pt idx="1">
                  <c:v>2nd Qtr</c:v>
                </c:pt>
              </c:strCache>
            </c:strRef>
          </c:cat>
          <c:val>
            <c:numRef>
              <c:f>Sheet1!$B$2:$B$3</c:f>
              <c:numCache>
                <c:formatCode>0%</c:formatCode>
                <c:ptCount val="2"/>
                <c:pt idx="0">
                  <c:v>0.02</c:v>
                </c:pt>
                <c:pt idx="1">
                  <c:v>0.98</c:v>
                </c:pt>
              </c:numCache>
            </c:numRef>
          </c:val>
          <c:extLst>
            <c:ext xmlns:c16="http://schemas.microsoft.com/office/drawing/2014/chart" uri="{C3380CC4-5D6E-409C-BE32-E72D297353CC}">
              <c16:uniqueId val="{00000004-7168-4D20-8B09-208231AE8B5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Synod or cw staff</c:v>
                </c:pt>
              </c:strCache>
            </c:strRef>
          </c:tx>
          <c:spPr>
            <a:solidFill>
              <a:schemeClr val="accent1"/>
            </a:solidFill>
            <a:ln>
              <a:solidFill>
                <a:srgbClr val="FE12ED"/>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4ED2-4A22-B074-C5A3176AAFA3}"/>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4ED2-4A22-B074-C5A3176AAFA3}"/>
              </c:ext>
            </c:extLst>
          </c:dPt>
          <c:cat>
            <c:strRef>
              <c:f>Sheet1!$A$2:$A$3</c:f>
              <c:strCache>
                <c:ptCount val="2"/>
                <c:pt idx="0">
                  <c:v>1st Qtr</c:v>
                </c:pt>
                <c:pt idx="1">
                  <c:v>2nd Qtr</c:v>
                </c:pt>
              </c:strCache>
            </c:strRef>
          </c:cat>
          <c:val>
            <c:numRef>
              <c:f>Sheet1!$B$2:$B$3</c:f>
              <c:numCache>
                <c:formatCode>0%</c:formatCode>
                <c:ptCount val="2"/>
                <c:pt idx="0">
                  <c:v>0.09</c:v>
                </c:pt>
                <c:pt idx="1">
                  <c:v>0.91</c:v>
                </c:pt>
              </c:numCache>
            </c:numRef>
          </c:val>
          <c:extLst>
            <c:ext xmlns:c16="http://schemas.microsoft.com/office/drawing/2014/chart" uri="{C3380CC4-5D6E-409C-BE32-E72D297353CC}">
              <c16:uniqueId val="{00000004-4ED2-4A22-B074-C5A3176AAFA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13192871439015"/>
          <c:y val="0.18681819325599844"/>
          <c:w val="0.56638694135835765"/>
          <c:h val="0.78235622875199817"/>
        </c:manualLayout>
      </c:layout>
      <c:doughnutChart>
        <c:varyColors val="1"/>
        <c:ser>
          <c:idx val="0"/>
          <c:order val="0"/>
          <c:tx>
            <c:strRef>
              <c:f>Sheet1!$B$1</c:f>
              <c:strCache>
                <c:ptCount val="1"/>
                <c:pt idx="0">
                  <c:v>Senior pastors</c:v>
                </c:pt>
              </c:strCache>
            </c:strRef>
          </c:tx>
          <c:spPr>
            <a:solidFill>
              <a:schemeClr val="accent1"/>
            </a:solidFill>
            <a:ln>
              <a:solidFill>
                <a:srgbClr val="0070C0"/>
              </a:solidFill>
            </a:ln>
          </c:spPr>
          <c:dPt>
            <c:idx val="0"/>
            <c:bubble3D val="0"/>
            <c:spPr>
              <a:solidFill>
                <a:srgbClr val="669898"/>
              </a:solidFill>
              <a:ln w="19050">
                <a:noFill/>
              </a:ln>
              <a:effectLst/>
            </c:spPr>
            <c:extLst>
              <c:ext xmlns:c16="http://schemas.microsoft.com/office/drawing/2014/chart" uri="{C3380CC4-5D6E-409C-BE32-E72D297353CC}">
                <c16:uniqueId val="{00000001-DF99-4224-B76F-FDC9C6320C48}"/>
              </c:ext>
            </c:extLst>
          </c:dPt>
          <c:dPt>
            <c:idx val="1"/>
            <c:bubble3D val="0"/>
            <c:spPr>
              <a:solidFill>
                <a:srgbClr val="CDB86D"/>
              </a:solidFill>
              <a:ln w="19050">
                <a:noFill/>
              </a:ln>
              <a:effectLst/>
            </c:spPr>
            <c:extLst>
              <c:ext xmlns:c16="http://schemas.microsoft.com/office/drawing/2014/chart" uri="{C3380CC4-5D6E-409C-BE32-E72D297353CC}">
                <c16:uniqueId val="{00000003-DF99-4224-B76F-FDC9C6320C48}"/>
              </c:ext>
            </c:extLst>
          </c:dPt>
          <c:dLbls>
            <c:dLbl>
              <c:idx val="0"/>
              <c:layout>
                <c:manualLayout>
                  <c:x val="0.24718653589353962"/>
                  <c:y val="-7.9930836567456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99-4224-B76F-FDC9C6320C48}"/>
                </c:ext>
              </c:extLst>
            </c:dLbl>
            <c:dLbl>
              <c:idx val="1"/>
              <c:layout>
                <c:manualLayout>
                  <c:x val="-0.15428512225445504"/>
                  <c:y val="-0.12171251099747146"/>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0513468711147947"/>
                      <c:h val="0.20160069636642916"/>
                    </c:manualLayout>
                  </c15:layout>
                </c:ext>
                <c:ext xmlns:c16="http://schemas.microsoft.com/office/drawing/2014/chart" uri="{C3380CC4-5D6E-409C-BE32-E72D297353CC}">
                  <c16:uniqueId val="{00000003-DF99-4224-B76F-FDC9C6320C4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Men</c:v>
                </c:pt>
                <c:pt idx="1">
                  <c:v>Women</c:v>
                </c:pt>
              </c:strCache>
            </c:strRef>
          </c:cat>
          <c:val>
            <c:numRef>
              <c:f>Sheet1!$B$2:$B$3</c:f>
              <c:numCache>
                <c:formatCode>0%</c:formatCode>
                <c:ptCount val="2"/>
                <c:pt idx="0">
                  <c:v>0.78</c:v>
                </c:pt>
                <c:pt idx="1">
                  <c:v>0.22</c:v>
                </c:pt>
              </c:numCache>
            </c:numRef>
          </c:val>
          <c:extLst>
            <c:ext xmlns:c16="http://schemas.microsoft.com/office/drawing/2014/chart" uri="{C3380CC4-5D6E-409C-BE32-E72D297353CC}">
              <c16:uniqueId val="{00000004-DF99-4224-B76F-FDC9C6320C48}"/>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Synod or cw staff</c:v>
                </c:pt>
              </c:strCache>
            </c:strRef>
          </c:tx>
          <c:dPt>
            <c:idx val="0"/>
            <c:bubble3D val="0"/>
            <c:spPr>
              <a:solidFill>
                <a:srgbClr val="78A5A4"/>
              </a:solidFill>
              <a:ln w="19050">
                <a:solidFill>
                  <a:srgbClr val="78A5A4"/>
                </a:solidFill>
              </a:ln>
              <a:effectLst/>
            </c:spPr>
            <c:extLst>
              <c:ext xmlns:c16="http://schemas.microsoft.com/office/drawing/2014/chart" uri="{C3380CC4-5D6E-409C-BE32-E72D297353CC}">
                <c16:uniqueId val="{00000001-52FB-49FC-B096-0C159CA4F217}"/>
              </c:ext>
            </c:extLst>
          </c:dPt>
          <c:dPt>
            <c:idx val="1"/>
            <c:bubble3D val="0"/>
            <c:spPr>
              <a:solidFill>
                <a:schemeClr val="accent1">
                  <a:lumMod val="20000"/>
                  <a:lumOff val="80000"/>
                </a:schemeClr>
              </a:solidFill>
              <a:ln w="19050">
                <a:solidFill>
                  <a:srgbClr val="89B1B0"/>
                </a:solidFill>
              </a:ln>
              <a:effectLst/>
            </c:spPr>
            <c:extLst>
              <c:ext xmlns:c16="http://schemas.microsoft.com/office/drawing/2014/chart" uri="{C3380CC4-5D6E-409C-BE32-E72D297353CC}">
                <c16:uniqueId val="{00000003-52FB-49FC-B096-0C159CA4F217}"/>
              </c:ext>
            </c:extLst>
          </c:dPt>
          <c:cat>
            <c:strRef>
              <c:f>Sheet1!$A$2:$A$3</c:f>
              <c:strCache>
                <c:ptCount val="2"/>
                <c:pt idx="0">
                  <c:v>1st Qtr</c:v>
                </c:pt>
                <c:pt idx="1">
                  <c:v>2nd Qtr</c:v>
                </c:pt>
              </c:strCache>
            </c:strRef>
          </c:cat>
          <c:val>
            <c:numRef>
              <c:f>Sheet1!$B$2:$B$3</c:f>
              <c:numCache>
                <c:formatCode>0%</c:formatCode>
                <c:ptCount val="2"/>
                <c:pt idx="0">
                  <c:v>0.02</c:v>
                </c:pt>
                <c:pt idx="1">
                  <c:v>0.98</c:v>
                </c:pt>
              </c:numCache>
            </c:numRef>
          </c:val>
          <c:extLst>
            <c:ext xmlns:c16="http://schemas.microsoft.com/office/drawing/2014/chart" uri="{C3380CC4-5D6E-409C-BE32-E72D297353CC}">
              <c16:uniqueId val="{00000004-52FB-49FC-B096-0C159CA4F217}"/>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Never</c:v>
                </c:pt>
              </c:strCache>
            </c:strRef>
          </c:tx>
          <c:spPr>
            <a:solidFill>
              <a:schemeClr val="accent1"/>
            </a:solidFill>
            <a:ln>
              <a:solidFill>
                <a:srgbClr val="FE12ED"/>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2D19-4E23-976B-C6E3F9A9E5A0}"/>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2D19-4E23-976B-C6E3F9A9E5A0}"/>
              </c:ext>
            </c:extLst>
          </c:dPt>
          <c:cat>
            <c:strRef>
              <c:f>Sheet1!$A$2:$A$3</c:f>
              <c:strCache>
                <c:ptCount val="2"/>
                <c:pt idx="0">
                  <c:v>1st Qtr</c:v>
                </c:pt>
                <c:pt idx="1">
                  <c:v>2nd Qtr</c:v>
                </c:pt>
              </c:strCache>
            </c:strRef>
          </c:cat>
          <c:val>
            <c:numRef>
              <c:f>Sheet1!$B$2:$B$3</c:f>
              <c:numCache>
                <c:formatCode>0%</c:formatCode>
                <c:ptCount val="2"/>
                <c:pt idx="0">
                  <c:v>0.26</c:v>
                </c:pt>
                <c:pt idx="1">
                  <c:v>0.74</c:v>
                </c:pt>
              </c:numCache>
            </c:numRef>
          </c:val>
          <c:extLst>
            <c:ext xmlns:c16="http://schemas.microsoft.com/office/drawing/2014/chart" uri="{C3380CC4-5D6E-409C-BE32-E72D297353CC}">
              <c16:uniqueId val="{00000004-2D19-4E23-976B-C6E3F9A9E5A0}"/>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Never</c:v>
                </c:pt>
              </c:strCache>
            </c:strRef>
          </c:tx>
          <c:dPt>
            <c:idx val="0"/>
            <c:bubble3D val="0"/>
            <c:spPr>
              <a:solidFill>
                <a:srgbClr val="78A5A4"/>
              </a:solidFill>
              <a:ln w="19050">
                <a:solidFill>
                  <a:srgbClr val="78A5A4"/>
                </a:solidFill>
              </a:ln>
              <a:effectLst/>
            </c:spPr>
            <c:extLst>
              <c:ext xmlns:c16="http://schemas.microsoft.com/office/drawing/2014/chart" uri="{C3380CC4-5D6E-409C-BE32-E72D297353CC}">
                <c16:uniqueId val="{00000001-3E9F-42B7-89FA-9778CBA948E9}"/>
              </c:ext>
            </c:extLst>
          </c:dPt>
          <c:dPt>
            <c:idx val="1"/>
            <c:bubble3D val="0"/>
            <c:spPr>
              <a:solidFill>
                <a:schemeClr val="accent1">
                  <a:lumMod val="20000"/>
                  <a:lumOff val="80000"/>
                </a:schemeClr>
              </a:solidFill>
              <a:ln w="19050">
                <a:solidFill>
                  <a:srgbClr val="89B1B0"/>
                </a:solidFill>
              </a:ln>
              <a:effectLst/>
            </c:spPr>
            <c:extLst>
              <c:ext xmlns:c16="http://schemas.microsoft.com/office/drawing/2014/chart" uri="{C3380CC4-5D6E-409C-BE32-E72D297353CC}">
                <c16:uniqueId val="{00000003-3E9F-42B7-89FA-9778CBA948E9}"/>
              </c:ext>
            </c:extLst>
          </c:dPt>
          <c:cat>
            <c:strRef>
              <c:f>Sheet1!$A$2:$A$3</c:f>
              <c:strCache>
                <c:ptCount val="2"/>
                <c:pt idx="0">
                  <c:v>1st Qtr</c:v>
                </c:pt>
                <c:pt idx="1">
                  <c:v>2nd Qtr</c:v>
                </c:pt>
              </c:strCache>
            </c:strRef>
          </c:cat>
          <c:val>
            <c:numRef>
              <c:f>Sheet1!$B$2:$B$3</c:f>
              <c:numCache>
                <c:formatCode>0%</c:formatCode>
                <c:ptCount val="2"/>
                <c:pt idx="0">
                  <c:v>0.63</c:v>
                </c:pt>
                <c:pt idx="1">
                  <c:v>0.37</c:v>
                </c:pt>
              </c:numCache>
            </c:numRef>
          </c:val>
          <c:extLst>
            <c:ext xmlns:c16="http://schemas.microsoft.com/office/drawing/2014/chart" uri="{C3380CC4-5D6E-409C-BE32-E72D297353CC}">
              <c16:uniqueId val="{00000004-3E9F-42B7-89FA-9778CBA948E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In the congregation</c:v>
                </c:pt>
              </c:strCache>
            </c:strRef>
          </c:tx>
          <c:spPr>
            <a:solidFill>
              <a:schemeClr val="accent1"/>
            </a:solidFill>
            <a:ln>
              <a:solidFill>
                <a:srgbClr val="FE12ED"/>
              </a:solidFill>
            </a:ln>
          </c:spPr>
          <c:dPt>
            <c:idx val="0"/>
            <c:bubble3D val="0"/>
            <c:spPr>
              <a:solidFill>
                <a:srgbClr val="BAA040"/>
              </a:solidFill>
              <a:ln w="19050">
                <a:solidFill>
                  <a:srgbClr val="BAA040"/>
                </a:solidFill>
              </a:ln>
              <a:effectLst/>
            </c:spPr>
            <c:extLst>
              <c:ext xmlns:c16="http://schemas.microsoft.com/office/drawing/2014/chart" uri="{C3380CC4-5D6E-409C-BE32-E72D297353CC}">
                <c16:uniqueId val="{00000001-CACC-499E-8659-B0C93DB77696}"/>
              </c:ext>
            </c:extLst>
          </c:dPt>
          <c:dPt>
            <c:idx val="1"/>
            <c:bubble3D val="0"/>
            <c:spPr>
              <a:solidFill>
                <a:schemeClr val="bg2">
                  <a:lumMod val="20000"/>
                  <a:lumOff val="80000"/>
                </a:schemeClr>
              </a:solidFill>
              <a:ln w="19050">
                <a:solidFill>
                  <a:srgbClr val="BAA040"/>
                </a:solidFill>
              </a:ln>
              <a:effectLst/>
            </c:spPr>
            <c:extLst>
              <c:ext xmlns:c16="http://schemas.microsoft.com/office/drawing/2014/chart" uri="{C3380CC4-5D6E-409C-BE32-E72D297353CC}">
                <c16:uniqueId val="{00000003-CACC-499E-8659-B0C93DB77696}"/>
              </c:ext>
            </c:extLst>
          </c:dPt>
          <c:cat>
            <c:strRef>
              <c:f>Sheet1!$A$2:$A$3</c:f>
              <c:strCache>
                <c:ptCount val="2"/>
                <c:pt idx="0">
                  <c:v>1st Qtr</c:v>
                </c:pt>
                <c:pt idx="1">
                  <c:v>2nd Qtr</c:v>
                </c:pt>
              </c:strCache>
            </c:strRef>
          </c:cat>
          <c:val>
            <c:numRef>
              <c:f>Sheet1!$B$2:$B$3</c:f>
              <c:numCache>
                <c:formatCode>0%</c:formatCode>
                <c:ptCount val="2"/>
                <c:pt idx="0">
                  <c:v>0.49</c:v>
                </c:pt>
                <c:pt idx="1">
                  <c:v>0.51</c:v>
                </c:pt>
              </c:numCache>
            </c:numRef>
          </c:val>
          <c:extLst>
            <c:ext xmlns:c16="http://schemas.microsoft.com/office/drawing/2014/chart" uri="{C3380CC4-5D6E-409C-BE32-E72D297353CC}">
              <c16:uniqueId val="{00000004-CACC-499E-8659-B0C93DB77696}"/>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In the congregation</c:v>
                </c:pt>
              </c:strCache>
            </c:strRef>
          </c:tx>
          <c:spPr>
            <a:solidFill>
              <a:schemeClr val="accent1"/>
            </a:solidFill>
            <a:ln>
              <a:solidFill>
                <a:srgbClr val="0070C0"/>
              </a:solidFill>
            </a:ln>
          </c:spPr>
          <c:dPt>
            <c:idx val="0"/>
            <c:bubble3D val="0"/>
            <c:spPr>
              <a:solidFill>
                <a:srgbClr val="4F7675"/>
              </a:solidFill>
              <a:ln w="19050">
                <a:solidFill>
                  <a:srgbClr val="4F7675"/>
                </a:solidFill>
              </a:ln>
              <a:effectLst/>
            </c:spPr>
            <c:extLst>
              <c:ext xmlns:c16="http://schemas.microsoft.com/office/drawing/2014/chart" uri="{C3380CC4-5D6E-409C-BE32-E72D297353CC}">
                <c16:uniqueId val="{00000001-FB51-4A0A-91C3-EC5C963EA65E}"/>
              </c:ext>
            </c:extLst>
          </c:dPt>
          <c:dPt>
            <c:idx val="1"/>
            <c:bubble3D val="0"/>
            <c:spPr>
              <a:solidFill>
                <a:schemeClr val="accent1">
                  <a:lumMod val="20000"/>
                  <a:lumOff val="80000"/>
                </a:schemeClr>
              </a:solidFill>
              <a:ln w="19050">
                <a:solidFill>
                  <a:srgbClr val="4F7675"/>
                </a:solidFill>
              </a:ln>
              <a:effectLst/>
            </c:spPr>
            <c:extLst>
              <c:ext xmlns:c16="http://schemas.microsoft.com/office/drawing/2014/chart" uri="{C3380CC4-5D6E-409C-BE32-E72D297353CC}">
                <c16:uniqueId val="{00000003-FB51-4A0A-91C3-EC5C963EA65E}"/>
              </c:ext>
            </c:extLst>
          </c:dPt>
          <c:cat>
            <c:strRef>
              <c:f>Sheet1!$A$2:$A$3</c:f>
              <c:strCache>
                <c:ptCount val="2"/>
                <c:pt idx="0">
                  <c:v>1st Qtr</c:v>
                </c:pt>
                <c:pt idx="1">
                  <c:v>2nd Qtr</c:v>
                </c:pt>
              </c:strCache>
            </c:strRef>
          </c:cat>
          <c:val>
            <c:numRef>
              <c:f>Sheet1!$B$2:$B$3</c:f>
              <c:numCache>
                <c:formatCode>0%</c:formatCode>
                <c:ptCount val="2"/>
                <c:pt idx="0">
                  <c:v>0.53</c:v>
                </c:pt>
                <c:pt idx="1">
                  <c:v>0.47</c:v>
                </c:pt>
              </c:numCache>
            </c:numRef>
          </c:val>
          <c:extLst>
            <c:ext xmlns:c16="http://schemas.microsoft.com/office/drawing/2014/chart" uri="{C3380CC4-5D6E-409C-BE32-E72D297353CC}">
              <c16:uniqueId val="{00000004-FB51-4A0A-91C3-EC5C963EA65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In the congregation</c:v>
                </c:pt>
              </c:strCache>
            </c:strRef>
          </c:tx>
          <c:spPr>
            <a:solidFill>
              <a:schemeClr val="accent1"/>
            </a:solidFill>
            <a:ln>
              <a:solidFill>
                <a:schemeClr val="accent3"/>
              </a:solidFill>
            </a:ln>
          </c:spPr>
          <c:dPt>
            <c:idx val="0"/>
            <c:bubble3D val="0"/>
            <c:spPr>
              <a:solidFill>
                <a:schemeClr val="accent3"/>
              </a:solidFill>
              <a:ln w="19050">
                <a:solidFill>
                  <a:schemeClr val="accent3"/>
                </a:solidFill>
              </a:ln>
              <a:effectLst/>
            </c:spPr>
            <c:extLst>
              <c:ext xmlns:c16="http://schemas.microsoft.com/office/drawing/2014/chart" uri="{C3380CC4-5D6E-409C-BE32-E72D297353CC}">
                <c16:uniqueId val="{00000001-BBAA-4AB1-8C30-3038289903AF}"/>
              </c:ext>
            </c:extLst>
          </c:dPt>
          <c:dPt>
            <c:idx val="1"/>
            <c:bubble3D val="0"/>
            <c:spPr>
              <a:solidFill>
                <a:srgbClr val="FCF8EE"/>
              </a:solidFill>
              <a:ln w="19050">
                <a:solidFill>
                  <a:schemeClr val="accent3"/>
                </a:solidFill>
              </a:ln>
              <a:effectLst/>
            </c:spPr>
            <c:extLst>
              <c:ext xmlns:c16="http://schemas.microsoft.com/office/drawing/2014/chart" uri="{C3380CC4-5D6E-409C-BE32-E72D297353CC}">
                <c16:uniqueId val="{00000003-BBAA-4AB1-8C30-3038289903AF}"/>
              </c:ext>
            </c:extLst>
          </c:dPt>
          <c:cat>
            <c:strRef>
              <c:f>Sheet1!$A$2:$A$3</c:f>
              <c:strCache>
                <c:ptCount val="2"/>
                <c:pt idx="0">
                  <c:v>1st Qtr</c:v>
                </c:pt>
                <c:pt idx="1">
                  <c:v>2nd Qtr</c:v>
                </c:pt>
              </c:strCache>
            </c:strRef>
          </c:cat>
          <c:val>
            <c:numRef>
              <c:f>Sheet1!$B$2:$B$3</c:f>
              <c:numCache>
                <c:formatCode>0%</c:formatCode>
                <c:ptCount val="2"/>
                <c:pt idx="0">
                  <c:v>0.03</c:v>
                </c:pt>
                <c:pt idx="1">
                  <c:v>0.97</c:v>
                </c:pt>
              </c:numCache>
            </c:numRef>
          </c:val>
          <c:extLst>
            <c:ext xmlns:c16="http://schemas.microsoft.com/office/drawing/2014/chart" uri="{C3380CC4-5D6E-409C-BE32-E72D297353CC}">
              <c16:uniqueId val="{00000004-BBAA-4AB1-8C30-3038289903AF}"/>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In the congregation</c:v>
                </c:pt>
              </c:strCache>
            </c:strRef>
          </c:tx>
          <c:spPr>
            <a:solidFill>
              <a:srgbClr val="78A5A4"/>
            </a:solidFill>
            <a:ln>
              <a:solidFill>
                <a:srgbClr val="89B1B0"/>
              </a:solidFill>
            </a:ln>
          </c:spPr>
          <c:dPt>
            <c:idx val="0"/>
            <c:bubble3D val="0"/>
            <c:spPr>
              <a:solidFill>
                <a:srgbClr val="89B1B0"/>
              </a:solidFill>
              <a:ln w="19050">
                <a:solidFill>
                  <a:srgbClr val="89B1B0"/>
                </a:solidFill>
              </a:ln>
              <a:effectLst/>
            </c:spPr>
            <c:extLst>
              <c:ext xmlns:c16="http://schemas.microsoft.com/office/drawing/2014/chart" uri="{C3380CC4-5D6E-409C-BE32-E72D297353CC}">
                <c16:uniqueId val="{00000001-9877-4D61-B8E2-7410612C742B}"/>
              </c:ext>
            </c:extLst>
          </c:dPt>
          <c:dPt>
            <c:idx val="1"/>
            <c:bubble3D val="0"/>
            <c:spPr>
              <a:solidFill>
                <a:schemeClr val="accent1">
                  <a:lumMod val="20000"/>
                  <a:lumOff val="80000"/>
                </a:schemeClr>
              </a:solidFill>
              <a:ln w="19050">
                <a:solidFill>
                  <a:srgbClr val="89B1B0"/>
                </a:solidFill>
              </a:ln>
              <a:effectLst/>
            </c:spPr>
            <c:extLst>
              <c:ext xmlns:c16="http://schemas.microsoft.com/office/drawing/2014/chart" uri="{C3380CC4-5D6E-409C-BE32-E72D297353CC}">
                <c16:uniqueId val="{00000003-9877-4D61-B8E2-7410612C742B}"/>
              </c:ext>
            </c:extLst>
          </c:dPt>
          <c:cat>
            <c:strRef>
              <c:f>Sheet1!$A$2:$A$3</c:f>
              <c:strCache>
                <c:ptCount val="2"/>
                <c:pt idx="0">
                  <c:v>1st Qtr</c:v>
                </c:pt>
                <c:pt idx="1">
                  <c:v>2nd Qtr</c:v>
                </c:pt>
              </c:strCache>
            </c:strRef>
          </c:cat>
          <c:val>
            <c:numRef>
              <c:f>Sheet1!$B$2:$B$3</c:f>
              <c:numCache>
                <c:formatCode>0%</c:formatCode>
                <c:ptCount val="2"/>
                <c:pt idx="0">
                  <c:v>7.0000000000000007E-2</c:v>
                </c:pt>
                <c:pt idx="1">
                  <c:v>0.93</c:v>
                </c:pt>
              </c:numCache>
            </c:numRef>
          </c:val>
          <c:extLst>
            <c:ext xmlns:c16="http://schemas.microsoft.com/office/drawing/2014/chart" uri="{C3380CC4-5D6E-409C-BE32-E72D297353CC}">
              <c16:uniqueId val="{00000004-9877-4D61-B8E2-7410612C742B}"/>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With ELCA rostered leaders</c:v>
                </c:pt>
              </c:strCache>
            </c:strRef>
          </c:tx>
          <c:spPr>
            <a:solidFill>
              <a:schemeClr val="accent1"/>
            </a:solidFill>
            <a:ln>
              <a:solidFill>
                <a:srgbClr val="FE12ED"/>
              </a:solidFill>
            </a:ln>
          </c:spPr>
          <c:dPt>
            <c:idx val="0"/>
            <c:bubble3D val="0"/>
            <c:spPr>
              <a:solidFill>
                <a:srgbClr val="BAA040"/>
              </a:solidFill>
              <a:ln w="19050">
                <a:solidFill>
                  <a:srgbClr val="BAA040"/>
                </a:solidFill>
              </a:ln>
              <a:effectLst/>
            </c:spPr>
            <c:extLst>
              <c:ext xmlns:c16="http://schemas.microsoft.com/office/drawing/2014/chart" uri="{C3380CC4-5D6E-409C-BE32-E72D297353CC}">
                <c16:uniqueId val="{00000001-F081-4EA7-93E5-A80B3A62EB78}"/>
              </c:ext>
            </c:extLst>
          </c:dPt>
          <c:dPt>
            <c:idx val="1"/>
            <c:bubble3D val="0"/>
            <c:spPr>
              <a:solidFill>
                <a:schemeClr val="bg2">
                  <a:lumMod val="20000"/>
                  <a:lumOff val="80000"/>
                </a:schemeClr>
              </a:solidFill>
              <a:ln w="19050">
                <a:solidFill>
                  <a:srgbClr val="BAA040"/>
                </a:solidFill>
              </a:ln>
              <a:effectLst/>
            </c:spPr>
            <c:extLst>
              <c:ext xmlns:c16="http://schemas.microsoft.com/office/drawing/2014/chart" uri="{C3380CC4-5D6E-409C-BE32-E72D297353CC}">
                <c16:uniqueId val="{00000003-F081-4EA7-93E5-A80B3A62EB78}"/>
              </c:ext>
            </c:extLst>
          </c:dPt>
          <c:cat>
            <c:strRef>
              <c:f>Sheet1!$A$2:$A$3</c:f>
              <c:strCache>
                <c:ptCount val="2"/>
                <c:pt idx="0">
                  <c:v>1st Qtr</c:v>
                </c:pt>
                <c:pt idx="1">
                  <c:v>2nd Qtr</c:v>
                </c:pt>
              </c:strCache>
            </c:strRef>
          </c:cat>
          <c:val>
            <c:numRef>
              <c:f>Sheet1!$B$2:$B$3</c:f>
              <c:numCache>
                <c:formatCode>0%</c:formatCode>
                <c:ptCount val="2"/>
                <c:pt idx="0">
                  <c:v>0.42</c:v>
                </c:pt>
                <c:pt idx="1">
                  <c:v>0.57999999999999996</c:v>
                </c:pt>
              </c:numCache>
            </c:numRef>
          </c:val>
          <c:extLst>
            <c:ext xmlns:c16="http://schemas.microsoft.com/office/drawing/2014/chart" uri="{C3380CC4-5D6E-409C-BE32-E72D297353CC}">
              <c16:uniqueId val="{00000004-F081-4EA7-93E5-A80B3A62EB78}"/>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With ELCA rostered leaders</c:v>
                </c:pt>
              </c:strCache>
            </c:strRef>
          </c:tx>
          <c:spPr>
            <a:solidFill>
              <a:schemeClr val="accent1"/>
            </a:solidFill>
            <a:ln>
              <a:solidFill>
                <a:srgbClr val="0070C0"/>
              </a:solidFill>
            </a:ln>
          </c:spPr>
          <c:dPt>
            <c:idx val="0"/>
            <c:bubble3D val="0"/>
            <c:spPr>
              <a:solidFill>
                <a:srgbClr val="4F7675"/>
              </a:solidFill>
              <a:ln w="19050">
                <a:solidFill>
                  <a:srgbClr val="4F7675"/>
                </a:solidFill>
              </a:ln>
              <a:effectLst/>
            </c:spPr>
            <c:extLst>
              <c:ext xmlns:c16="http://schemas.microsoft.com/office/drawing/2014/chart" uri="{C3380CC4-5D6E-409C-BE32-E72D297353CC}">
                <c16:uniqueId val="{00000001-6510-48CF-8360-F347FCC0C978}"/>
              </c:ext>
            </c:extLst>
          </c:dPt>
          <c:dPt>
            <c:idx val="1"/>
            <c:bubble3D val="0"/>
            <c:spPr>
              <a:solidFill>
                <a:schemeClr val="accent1">
                  <a:lumMod val="20000"/>
                  <a:lumOff val="80000"/>
                </a:schemeClr>
              </a:solidFill>
              <a:ln w="19050">
                <a:solidFill>
                  <a:srgbClr val="4F7675"/>
                </a:solidFill>
              </a:ln>
              <a:effectLst/>
            </c:spPr>
            <c:extLst>
              <c:ext xmlns:c16="http://schemas.microsoft.com/office/drawing/2014/chart" uri="{C3380CC4-5D6E-409C-BE32-E72D297353CC}">
                <c16:uniqueId val="{00000003-6510-48CF-8360-F347FCC0C978}"/>
              </c:ext>
            </c:extLst>
          </c:dPt>
          <c:cat>
            <c:strRef>
              <c:f>Sheet1!$A$2:$A$3</c:f>
              <c:strCache>
                <c:ptCount val="2"/>
                <c:pt idx="0">
                  <c:v>1st Qtr</c:v>
                </c:pt>
                <c:pt idx="1">
                  <c:v>2nd Qtr</c:v>
                </c:pt>
              </c:strCache>
            </c:strRef>
          </c:cat>
          <c:val>
            <c:numRef>
              <c:f>Sheet1!$B$2:$B$3</c:f>
              <c:numCache>
                <c:formatCode>0%</c:formatCode>
                <c:ptCount val="2"/>
                <c:pt idx="0">
                  <c:v>0.39</c:v>
                </c:pt>
                <c:pt idx="1">
                  <c:v>0.61</c:v>
                </c:pt>
              </c:numCache>
            </c:numRef>
          </c:val>
          <c:extLst>
            <c:ext xmlns:c16="http://schemas.microsoft.com/office/drawing/2014/chart" uri="{C3380CC4-5D6E-409C-BE32-E72D297353CC}">
              <c16:uniqueId val="{00000004-6510-48CF-8360-F347FCC0C978}"/>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50442130806988E-2"/>
          <c:y val="0.2171053538207125"/>
          <c:w val="0.64461849790055414"/>
          <c:h val="0.77394639115203201"/>
        </c:manualLayout>
      </c:layout>
      <c:doughnutChart>
        <c:varyColors val="1"/>
        <c:ser>
          <c:idx val="0"/>
          <c:order val="0"/>
          <c:tx>
            <c:strRef>
              <c:f>Sheet1!$B$1</c:f>
              <c:strCache>
                <c:ptCount val="1"/>
                <c:pt idx="0">
                  <c:v>With ELCA rostered leaders</c:v>
                </c:pt>
              </c:strCache>
            </c:strRef>
          </c:tx>
          <c:spPr>
            <a:solidFill>
              <a:srgbClr val="DACB92"/>
            </a:solidFill>
            <a:ln>
              <a:solidFill>
                <a:schemeClr val="accent3"/>
              </a:solidFill>
            </a:ln>
          </c:spPr>
          <c:explosion val="3"/>
          <c:dPt>
            <c:idx val="0"/>
            <c:bubble3D val="0"/>
            <c:spPr>
              <a:solidFill>
                <a:schemeClr val="accent3"/>
              </a:solidFill>
              <a:ln w="19050">
                <a:solidFill>
                  <a:schemeClr val="accent3"/>
                </a:solidFill>
              </a:ln>
              <a:effectLst/>
            </c:spPr>
            <c:extLst>
              <c:ext xmlns:c16="http://schemas.microsoft.com/office/drawing/2014/chart" uri="{C3380CC4-5D6E-409C-BE32-E72D297353CC}">
                <c16:uniqueId val="{00000001-BDE0-40D3-9C91-D9ACD9728A19}"/>
              </c:ext>
            </c:extLst>
          </c:dPt>
          <c:dPt>
            <c:idx val="1"/>
            <c:bubble3D val="0"/>
            <c:spPr>
              <a:solidFill>
                <a:srgbClr val="FCF8EE"/>
              </a:solidFill>
              <a:ln w="19050">
                <a:solidFill>
                  <a:schemeClr val="accent3"/>
                </a:solidFill>
              </a:ln>
              <a:effectLst/>
            </c:spPr>
            <c:extLst>
              <c:ext xmlns:c16="http://schemas.microsoft.com/office/drawing/2014/chart" uri="{C3380CC4-5D6E-409C-BE32-E72D297353CC}">
                <c16:uniqueId val="{00000003-BDE0-40D3-9C91-D9ACD9728A19}"/>
              </c:ext>
            </c:extLst>
          </c:dPt>
          <c:cat>
            <c:strRef>
              <c:f>Sheet1!$A$2:$A$3</c:f>
              <c:strCache>
                <c:ptCount val="2"/>
                <c:pt idx="0">
                  <c:v>1st Qtr</c:v>
                </c:pt>
                <c:pt idx="1">
                  <c:v>2nd Qtr</c:v>
                </c:pt>
              </c:strCache>
            </c:strRef>
          </c:cat>
          <c:val>
            <c:numRef>
              <c:f>Sheet1!$B$2:$B$3</c:f>
              <c:numCache>
                <c:formatCode>0%</c:formatCode>
                <c:ptCount val="2"/>
                <c:pt idx="0">
                  <c:v>0.03</c:v>
                </c:pt>
                <c:pt idx="1">
                  <c:v>0.97</c:v>
                </c:pt>
              </c:numCache>
            </c:numRef>
          </c:val>
          <c:extLst>
            <c:ext xmlns:c16="http://schemas.microsoft.com/office/drawing/2014/chart" uri="{C3380CC4-5D6E-409C-BE32-E72D297353CC}">
              <c16:uniqueId val="{00000004-BDE0-40D3-9C91-D9ACD9728A1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13192871439015"/>
          <c:y val="0.18681819325599844"/>
          <c:w val="0.56638694135835765"/>
          <c:h val="0.78235622875199817"/>
        </c:manualLayout>
      </c:layout>
      <c:doughnutChart>
        <c:varyColors val="1"/>
        <c:ser>
          <c:idx val="0"/>
          <c:order val="0"/>
          <c:tx>
            <c:strRef>
              <c:f>Sheet1!$B$1</c:f>
              <c:strCache>
                <c:ptCount val="1"/>
                <c:pt idx="0">
                  <c:v>Solo pastors</c:v>
                </c:pt>
              </c:strCache>
            </c:strRef>
          </c:tx>
          <c:spPr>
            <a:solidFill>
              <a:schemeClr val="accent1"/>
            </a:solidFill>
            <a:ln>
              <a:solidFill>
                <a:srgbClr val="0070C0"/>
              </a:solidFill>
            </a:ln>
          </c:spPr>
          <c:dPt>
            <c:idx val="0"/>
            <c:bubble3D val="0"/>
            <c:spPr>
              <a:solidFill>
                <a:srgbClr val="669898"/>
              </a:solidFill>
              <a:ln w="19050">
                <a:noFill/>
              </a:ln>
              <a:effectLst/>
            </c:spPr>
            <c:extLst>
              <c:ext xmlns:c16="http://schemas.microsoft.com/office/drawing/2014/chart" uri="{C3380CC4-5D6E-409C-BE32-E72D297353CC}">
                <c16:uniqueId val="{00000001-F027-4546-9824-9356E0B10D5D}"/>
              </c:ext>
            </c:extLst>
          </c:dPt>
          <c:dPt>
            <c:idx val="1"/>
            <c:bubble3D val="0"/>
            <c:spPr>
              <a:solidFill>
                <a:srgbClr val="CDB86D"/>
              </a:solidFill>
              <a:ln w="19050">
                <a:noFill/>
              </a:ln>
              <a:effectLst/>
            </c:spPr>
            <c:extLst>
              <c:ext xmlns:c16="http://schemas.microsoft.com/office/drawing/2014/chart" uri="{C3380CC4-5D6E-409C-BE32-E72D297353CC}">
                <c16:uniqueId val="{00000003-F027-4546-9824-9356E0B10D5D}"/>
              </c:ext>
            </c:extLst>
          </c:dPt>
          <c:dLbls>
            <c:dLbl>
              <c:idx val="0"/>
              <c:layout>
                <c:manualLayout>
                  <c:x val="0.18435743477270822"/>
                  <c:y val="-6.31112835746572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27-4546-9824-9356E0B10D5D}"/>
                </c:ext>
              </c:extLst>
            </c:dLbl>
            <c:dLbl>
              <c:idx val="1"/>
              <c:layout>
                <c:manualLayout>
                  <c:x val="-0.15428512225445504"/>
                  <c:y val="-0.12171251099747146"/>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0513468711147947"/>
                      <c:h val="0.20160069636642916"/>
                    </c:manualLayout>
                  </c15:layout>
                </c:ext>
                <c:ext xmlns:c16="http://schemas.microsoft.com/office/drawing/2014/chart" uri="{C3380CC4-5D6E-409C-BE32-E72D297353CC}">
                  <c16:uniqueId val="{00000003-F027-4546-9824-9356E0B10D5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Men</c:v>
                </c:pt>
                <c:pt idx="1">
                  <c:v>Women</c:v>
                </c:pt>
              </c:strCache>
            </c:strRef>
          </c:cat>
          <c:val>
            <c:numRef>
              <c:f>Sheet1!$B$2:$B$3</c:f>
              <c:numCache>
                <c:formatCode>0%</c:formatCode>
                <c:ptCount val="2"/>
                <c:pt idx="0">
                  <c:v>0.62</c:v>
                </c:pt>
                <c:pt idx="1">
                  <c:v>0.38</c:v>
                </c:pt>
              </c:numCache>
            </c:numRef>
          </c:val>
          <c:extLst>
            <c:ext xmlns:c16="http://schemas.microsoft.com/office/drawing/2014/chart" uri="{C3380CC4-5D6E-409C-BE32-E72D297353CC}">
              <c16:uniqueId val="{00000004-F027-4546-9824-9356E0B10D5D}"/>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With ELCA rostered leaders</c:v>
                </c:pt>
              </c:strCache>
            </c:strRef>
          </c:tx>
          <c:spPr>
            <a:solidFill>
              <a:srgbClr val="89B1B0"/>
            </a:solidFill>
            <a:ln>
              <a:solidFill>
                <a:srgbClr val="89B1B0"/>
              </a:solidFill>
            </a:ln>
          </c:spPr>
          <c:dPt>
            <c:idx val="0"/>
            <c:bubble3D val="0"/>
            <c:spPr>
              <a:solidFill>
                <a:srgbClr val="89B1B0"/>
              </a:solidFill>
              <a:ln w="19050">
                <a:solidFill>
                  <a:srgbClr val="89B1B0"/>
                </a:solidFill>
              </a:ln>
              <a:effectLst/>
            </c:spPr>
            <c:extLst>
              <c:ext xmlns:c16="http://schemas.microsoft.com/office/drawing/2014/chart" uri="{C3380CC4-5D6E-409C-BE32-E72D297353CC}">
                <c16:uniqueId val="{00000001-A229-41D1-A982-C71B3922BD79}"/>
              </c:ext>
            </c:extLst>
          </c:dPt>
          <c:dPt>
            <c:idx val="1"/>
            <c:bubble3D val="0"/>
            <c:spPr>
              <a:solidFill>
                <a:schemeClr val="accent1">
                  <a:lumMod val="20000"/>
                  <a:lumOff val="80000"/>
                </a:schemeClr>
              </a:solidFill>
              <a:ln w="19050">
                <a:solidFill>
                  <a:srgbClr val="89B1B0"/>
                </a:solidFill>
              </a:ln>
              <a:effectLst/>
            </c:spPr>
            <c:extLst>
              <c:ext xmlns:c16="http://schemas.microsoft.com/office/drawing/2014/chart" uri="{C3380CC4-5D6E-409C-BE32-E72D297353CC}">
                <c16:uniqueId val="{00000003-A229-41D1-A982-C71B3922BD79}"/>
              </c:ext>
            </c:extLst>
          </c:dPt>
          <c:cat>
            <c:strRef>
              <c:f>Sheet1!$A$2:$A$3</c:f>
              <c:strCache>
                <c:ptCount val="2"/>
                <c:pt idx="0">
                  <c:v>1st Qtr</c:v>
                </c:pt>
                <c:pt idx="1">
                  <c:v>2nd Qtr</c:v>
                </c:pt>
              </c:strCache>
            </c:strRef>
          </c:cat>
          <c:val>
            <c:numRef>
              <c:f>Sheet1!$B$2:$B$3</c:f>
              <c:numCache>
                <c:formatCode>0%</c:formatCode>
                <c:ptCount val="2"/>
                <c:pt idx="0">
                  <c:v>7.0000000000000007E-2</c:v>
                </c:pt>
                <c:pt idx="1">
                  <c:v>0.93</c:v>
                </c:pt>
              </c:numCache>
            </c:numRef>
          </c:val>
          <c:extLst>
            <c:ext xmlns:c16="http://schemas.microsoft.com/office/drawing/2014/chart" uri="{C3380CC4-5D6E-409C-BE32-E72D297353CC}">
              <c16:uniqueId val="{00000004-A229-41D1-A982-C71B3922BD7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By synod and/or churchwide staff</c:v>
                </c:pt>
              </c:strCache>
            </c:strRef>
          </c:tx>
          <c:spPr>
            <a:solidFill>
              <a:schemeClr val="accent1"/>
            </a:solidFill>
            <a:ln>
              <a:solidFill>
                <a:srgbClr val="FE12ED"/>
              </a:solidFill>
            </a:ln>
          </c:spPr>
          <c:dPt>
            <c:idx val="0"/>
            <c:bubble3D val="0"/>
            <c:spPr>
              <a:solidFill>
                <a:srgbClr val="BAA040"/>
              </a:solidFill>
              <a:ln w="19050">
                <a:solidFill>
                  <a:srgbClr val="BAA040"/>
                </a:solidFill>
              </a:ln>
              <a:effectLst/>
            </c:spPr>
            <c:extLst>
              <c:ext xmlns:c16="http://schemas.microsoft.com/office/drawing/2014/chart" uri="{C3380CC4-5D6E-409C-BE32-E72D297353CC}">
                <c16:uniqueId val="{00000001-F7A1-4597-B7A7-B63E706B2579}"/>
              </c:ext>
            </c:extLst>
          </c:dPt>
          <c:dPt>
            <c:idx val="1"/>
            <c:bubble3D val="0"/>
            <c:spPr>
              <a:solidFill>
                <a:schemeClr val="bg2">
                  <a:lumMod val="20000"/>
                  <a:lumOff val="80000"/>
                </a:schemeClr>
              </a:solidFill>
              <a:ln w="19050">
                <a:solidFill>
                  <a:srgbClr val="BAA040"/>
                </a:solidFill>
              </a:ln>
              <a:effectLst/>
            </c:spPr>
            <c:extLst>
              <c:ext xmlns:c16="http://schemas.microsoft.com/office/drawing/2014/chart" uri="{C3380CC4-5D6E-409C-BE32-E72D297353CC}">
                <c16:uniqueId val="{00000003-F7A1-4597-B7A7-B63E706B2579}"/>
              </c:ext>
            </c:extLst>
          </c:dPt>
          <c:cat>
            <c:strRef>
              <c:f>Sheet1!$A$2:$A$3</c:f>
              <c:strCache>
                <c:ptCount val="2"/>
                <c:pt idx="0">
                  <c:v>1st Qtr</c:v>
                </c:pt>
                <c:pt idx="1">
                  <c:v>2nd Qtr</c:v>
                </c:pt>
              </c:strCache>
            </c:strRef>
          </c:cat>
          <c:val>
            <c:numRef>
              <c:f>Sheet1!$B$2:$B$3</c:f>
              <c:numCache>
                <c:formatCode>0%</c:formatCode>
                <c:ptCount val="2"/>
                <c:pt idx="0">
                  <c:v>0.46</c:v>
                </c:pt>
                <c:pt idx="1">
                  <c:v>0.54</c:v>
                </c:pt>
              </c:numCache>
            </c:numRef>
          </c:val>
          <c:extLst>
            <c:ext xmlns:c16="http://schemas.microsoft.com/office/drawing/2014/chart" uri="{C3380CC4-5D6E-409C-BE32-E72D297353CC}">
              <c16:uniqueId val="{00000004-F7A1-4597-B7A7-B63E706B257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In the congregation</c:v>
                </c:pt>
              </c:strCache>
            </c:strRef>
          </c:tx>
          <c:spPr>
            <a:solidFill>
              <a:schemeClr val="accent1"/>
            </a:solidFill>
            <a:ln>
              <a:solidFill>
                <a:srgbClr val="0070C0"/>
              </a:solidFill>
            </a:ln>
          </c:spPr>
          <c:dPt>
            <c:idx val="0"/>
            <c:bubble3D val="0"/>
            <c:spPr>
              <a:solidFill>
                <a:srgbClr val="4F7675"/>
              </a:solidFill>
              <a:ln w="19050">
                <a:solidFill>
                  <a:srgbClr val="4F7675"/>
                </a:solidFill>
              </a:ln>
              <a:effectLst/>
            </c:spPr>
            <c:extLst>
              <c:ext xmlns:c16="http://schemas.microsoft.com/office/drawing/2014/chart" uri="{C3380CC4-5D6E-409C-BE32-E72D297353CC}">
                <c16:uniqueId val="{00000001-9C54-4EB1-AFE3-3FA08578E9B5}"/>
              </c:ext>
            </c:extLst>
          </c:dPt>
          <c:dPt>
            <c:idx val="1"/>
            <c:bubble3D val="0"/>
            <c:spPr>
              <a:solidFill>
                <a:schemeClr val="accent1">
                  <a:lumMod val="20000"/>
                  <a:lumOff val="80000"/>
                </a:schemeClr>
              </a:solidFill>
              <a:ln w="19050">
                <a:solidFill>
                  <a:srgbClr val="4F7675"/>
                </a:solidFill>
              </a:ln>
              <a:effectLst/>
            </c:spPr>
            <c:extLst>
              <c:ext xmlns:c16="http://schemas.microsoft.com/office/drawing/2014/chart" uri="{C3380CC4-5D6E-409C-BE32-E72D297353CC}">
                <c16:uniqueId val="{00000003-9C54-4EB1-AFE3-3FA08578E9B5}"/>
              </c:ext>
            </c:extLst>
          </c:dPt>
          <c:cat>
            <c:strRef>
              <c:f>Sheet1!$A$2:$A$3</c:f>
              <c:strCache>
                <c:ptCount val="2"/>
                <c:pt idx="0">
                  <c:v>1st Qtr</c:v>
                </c:pt>
                <c:pt idx="1">
                  <c:v>2nd Qtr</c:v>
                </c:pt>
              </c:strCache>
            </c:strRef>
          </c:cat>
          <c:val>
            <c:numRef>
              <c:f>Sheet1!$B$2:$B$3</c:f>
              <c:numCache>
                <c:formatCode>0%</c:formatCode>
                <c:ptCount val="2"/>
                <c:pt idx="0">
                  <c:v>0.35</c:v>
                </c:pt>
                <c:pt idx="1">
                  <c:v>0.65</c:v>
                </c:pt>
              </c:numCache>
            </c:numRef>
          </c:val>
          <c:extLst>
            <c:ext xmlns:c16="http://schemas.microsoft.com/office/drawing/2014/chart" uri="{C3380CC4-5D6E-409C-BE32-E72D297353CC}">
              <c16:uniqueId val="{00000004-9C54-4EB1-AFE3-3FA08578E9B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By synod and/or churchwide staff</c:v>
                </c:pt>
              </c:strCache>
            </c:strRef>
          </c:tx>
          <c:spPr>
            <a:solidFill>
              <a:schemeClr val="accent1"/>
            </a:solidFill>
            <a:ln>
              <a:solidFill>
                <a:schemeClr val="accent3"/>
              </a:solidFill>
            </a:ln>
          </c:spPr>
          <c:dPt>
            <c:idx val="0"/>
            <c:bubble3D val="0"/>
            <c:spPr>
              <a:solidFill>
                <a:schemeClr val="accent3"/>
              </a:solidFill>
              <a:ln w="19050">
                <a:solidFill>
                  <a:schemeClr val="accent3"/>
                </a:solidFill>
              </a:ln>
              <a:effectLst/>
            </c:spPr>
            <c:extLst>
              <c:ext xmlns:c16="http://schemas.microsoft.com/office/drawing/2014/chart" uri="{C3380CC4-5D6E-409C-BE32-E72D297353CC}">
                <c16:uniqueId val="{00000001-CE86-4E2B-80EA-F3BA50DF6B35}"/>
              </c:ext>
            </c:extLst>
          </c:dPt>
          <c:dPt>
            <c:idx val="1"/>
            <c:bubble3D val="0"/>
            <c:spPr>
              <a:solidFill>
                <a:srgbClr val="FCF8EE"/>
              </a:solidFill>
              <a:ln w="19050">
                <a:solidFill>
                  <a:schemeClr val="accent3"/>
                </a:solidFill>
              </a:ln>
              <a:effectLst/>
            </c:spPr>
            <c:extLst>
              <c:ext xmlns:c16="http://schemas.microsoft.com/office/drawing/2014/chart" uri="{C3380CC4-5D6E-409C-BE32-E72D297353CC}">
                <c16:uniqueId val="{00000003-CE86-4E2B-80EA-F3BA50DF6B35}"/>
              </c:ext>
            </c:extLst>
          </c:dPt>
          <c:cat>
            <c:strRef>
              <c:f>Sheet1!$A$2:$A$3</c:f>
              <c:strCache>
                <c:ptCount val="2"/>
                <c:pt idx="0">
                  <c:v>1st Qtr</c:v>
                </c:pt>
                <c:pt idx="1">
                  <c:v>2nd Qtr</c:v>
                </c:pt>
              </c:strCache>
            </c:strRef>
          </c:cat>
          <c:val>
            <c:numRef>
              <c:f>Sheet1!$B$2:$B$3</c:f>
              <c:numCache>
                <c:formatCode>0%</c:formatCode>
                <c:ptCount val="2"/>
                <c:pt idx="0">
                  <c:v>0.02</c:v>
                </c:pt>
                <c:pt idx="1">
                  <c:v>0.98</c:v>
                </c:pt>
              </c:numCache>
            </c:numRef>
          </c:val>
          <c:extLst>
            <c:ext xmlns:c16="http://schemas.microsoft.com/office/drawing/2014/chart" uri="{C3380CC4-5D6E-409C-BE32-E72D297353CC}">
              <c16:uniqueId val="{00000004-CE86-4E2B-80EA-F3BA50DF6B3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754281897455077E-2"/>
          <c:y val="0.19522841590298357"/>
          <c:w val="0.64461849790055414"/>
          <c:h val="0.77394639115203201"/>
        </c:manualLayout>
      </c:layout>
      <c:doughnutChart>
        <c:varyColors val="1"/>
        <c:ser>
          <c:idx val="0"/>
          <c:order val="0"/>
          <c:tx>
            <c:strRef>
              <c:f>Sheet1!$B$1</c:f>
              <c:strCache>
                <c:ptCount val="1"/>
                <c:pt idx="0">
                  <c:v>By synod and/or churchwide staff</c:v>
                </c:pt>
              </c:strCache>
            </c:strRef>
          </c:tx>
          <c:spPr>
            <a:solidFill>
              <a:srgbClr val="89B1B0"/>
            </a:solidFill>
            <a:ln>
              <a:solidFill>
                <a:srgbClr val="89B1B0"/>
              </a:solidFill>
            </a:ln>
          </c:spPr>
          <c:dPt>
            <c:idx val="0"/>
            <c:bubble3D val="0"/>
            <c:spPr>
              <a:solidFill>
                <a:srgbClr val="89B1B0"/>
              </a:solidFill>
              <a:ln w="19050">
                <a:solidFill>
                  <a:srgbClr val="89B1B0"/>
                </a:solidFill>
              </a:ln>
              <a:effectLst/>
            </c:spPr>
            <c:extLst>
              <c:ext xmlns:c16="http://schemas.microsoft.com/office/drawing/2014/chart" uri="{C3380CC4-5D6E-409C-BE32-E72D297353CC}">
                <c16:uniqueId val="{00000001-617B-40F3-A3A6-F67C219563C8}"/>
              </c:ext>
            </c:extLst>
          </c:dPt>
          <c:dPt>
            <c:idx val="1"/>
            <c:bubble3D val="0"/>
            <c:spPr>
              <a:solidFill>
                <a:schemeClr val="accent1">
                  <a:lumMod val="20000"/>
                  <a:lumOff val="80000"/>
                </a:schemeClr>
              </a:solidFill>
              <a:ln w="19050">
                <a:solidFill>
                  <a:srgbClr val="89B1B0"/>
                </a:solidFill>
              </a:ln>
              <a:effectLst/>
            </c:spPr>
            <c:extLst>
              <c:ext xmlns:c16="http://schemas.microsoft.com/office/drawing/2014/chart" uri="{C3380CC4-5D6E-409C-BE32-E72D297353CC}">
                <c16:uniqueId val="{00000003-617B-40F3-A3A6-F67C219563C8}"/>
              </c:ext>
            </c:extLst>
          </c:dPt>
          <c:cat>
            <c:strRef>
              <c:f>Sheet1!$A$2:$A$3</c:f>
              <c:strCache>
                <c:ptCount val="2"/>
                <c:pt idx="0">
                  <c:v>1st Qtr</c:v>
                </c:pt>
                <c:pt idx="1">
                  <c:v>2nd Qtr</c:v>
                </c:pt>
              </c:strCache>
            </c:strRef>
          </c:cat>
          <c:val>
            <c:numRef>
              <c:f>Sheet1!$B$2:$B$3</c:f>
              <c:numCache>
                <c:formatCode>0%</c:formatCode>
                <c:ptCount val="2"/>
                <c:pt idx="0">
                  <c:v>0.09</c:v>
                </c:pt>
                <c:pt idx="1">
                  <c:v>0.91</c:v>
                </c:pt>
              </c:numCache>
            </c:numRef>
          </c:val>
          <c:extLst>
            <c:ext xmlns:c16="http://schemas.microsoft.com/office/drawing/2014/chart" uri="{C3380CC4-5D6E-409C-BE32-E72D297353CC}">
              <c16:uniqueId val="{00000004-617B-40F3-A3A6-F67C219563C8}"/>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610937145728496E-2"/>
          <c:y val="0.19522841590298357"/>
          <c:w val="0.64461849790055414"/>
          <c:h val="0.77394639115203201"/>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in Microsoft PowerPoint]Sheet1'!$A$2</c:f>
              <c:strCache>
                <c:ptCount val="1"/>
                <c:pt idx="0">
                  <c:v>Women of color 2015</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PowerPoint]Sheet1'!$B$1:$D$1</c:f>
              <c:strCache>
                <c:ptCount val="3"/>
                <c:pt idx="0">
                  <c:v>Decreased the use of masculine language/imagery in preaching or other examples</c:v>
                </c:pt>
                <c:pt idx="1">
                  <c:v>Increased the use of feminine language/imagery in preaching or in other examples</c:v>
                </c:pt>
                <c:pt idx="2">
                  <c:v>Increased the use of gender-neutral language/imagery in preaching or in other examples</c:v>
                </c:pt>
              </c:strCache>
            </c:strRef>
          </c:cat>
          <c:val>
            <c:numRef>
              <c:f>'[Chart in Microsoft PowerPoint]Sheet1'!$B$2:$D$2</c:f>
              <c:numCache>
                <c:formatCode>0.00%</c:formatCode>
                <c:ptCount val="3"/>
                <c:pt idx="0">
                  <c:v>0.71299999999999997</c:v>
                </c:pt>
                <c:pt idx="1">
                  <c:v>0.64900000000000002</c:v>
                </c:pt>
                <c:pt idx="2">
                  <c:v>0.70199999999999996</c:v>
                </c:pt>
              </c:numCache>
            </c:numRef>
          </c:val>
          <c:extLst>
            <c:ext xmlns:c16="http://schemas.microsoft.com/office/drawing/2014/chart" uri="{C3380CC4-5D6E-409C-BE32-E72D297353CC}">
              <c16:uniqueId val="{00000000-219B-400B-9259-0716BCD90454}"/>
            </c:ext>
          </c:extLst>
        </c:ser>
        <c:ser>
          <c:idx val="1"/>
          <c:order val="1"/>
          <c:tx>
            <c:strRef>
              <c:f>'[Chart in Microsoft PowerPoint]Sheet1'!$A$3</c:f>
              <c:strCache>
                <c:ptCount val="1"/>
                <c:pt idx="0">
                  <c:v>White women 2015</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PowerPoint]Sheet1'!$B$1:$D$1</c:f>
              <c:strCache>
                <c:ptCount val="3"/>
                <c:pt idx="0">
                  <c:v>Decreased the use of masculine language/imagery in preaching or other examples</c:v>
                </c:pt>
                <c:pt idx="1">
                  <c:v>Increased the use of feminine language/imagery in preaching or in other examples</c:v>
                </c:pt>
                <c:pt idx="2">
                  <c:v>Increased the use of gender-neutral language/imagery in preaching or in other examples</c:v>
                </c:pt>
              </c:strCache>
            </c:strRef>
          </c:cat>
          <c:val>
            <c:numRef>
              <c:f>'[Chart in Microsoft PowerPoint]Sheet1'!$B$3:$D$3</c:f>
              <c:numCache>
                <c:formatCode>0.00%</c:formatCode>
                <c:ptCount val="3"/>
                <c:pt idx="0">
                  <c:v>0.81299999999999994</c:v>
                </c:pt>
                <c:pt idx="1">
                  <c:v>0.63800000000000001</c:v>
                </c:pt>
                <c:pt idx="2">
                  <c:v>0.81200000000000006</c:v>
                </c:pt>
              </c:numCache>
            </c:numRef>
          </c:val>
          <c:extLst>
            <c:ext xmlns:c16="http://schemas.microsoft.com/office/drawing/2014/chart" uri="{C3380CC4-5D6E-409C-BE32-E72D297353CC}">
              <c16:uniqueId val="{00000001-219B-400B-9259-0716BCD90454}"/>
            </c:ext>
          </c:extLst>
        </c:ser>
        <c:ser>
          <c:idx val="2"/>
          <c:order val="2"/>
          <c:tx>
            <c:strRef>
              <c:f>'[Chart in Microsoft PowerPoint]Sheet1'!$A$4</c:f>
              <c:strCache>
                <c:ptCount val="1"/>
                <c:pt idx="0">
                  <c:v>Men of color 2015</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PowerPoint]Sheet1'!$B$1:$D$1</c:f>
              <c:strCache>
                <c:ptCount val="3"/>
                <c:pt idx="0">
                  <c:v>Decreased the use of masculine language/imagery in preaching or other examples</c:v>
                </c:pt>
                <c:pt idx="1">
                  <c:v>Increased the use of feminine language/imagery in preaching or in other examples</c:v>
                </c:pt>
                <c:pt idx="2">
                  <c:v>Increased the use of gender-neutral language/imagery in preaching or in other examples</c:v>
                </c:pt>
              </c:strCache>
            </c:strRef>
          </c:cat>
          <c:val>
            <c:numRef>
              <c:f>'[Chart in Microsoft PowerPoint]Sheet1'!$B$4:$D$4</c:f>
              <c:numCache>
                <c:formatCode>0.00%</c:formatCode>
                <c:ptCount val="3"/>
                <c:pt idx="0">
                  <c:v>0.74199999999999999</c:v>
                </c:pt>
                <c:pt idx="1">
                  <c:v>0.57599999999999996</c:v>
                </c:pt>
                <c:pt idx="2">
                  <c:v>0.69699999999999995</c:v>
                </c:pt>
              </c:numCache>
            </c:numRef>
          </c:val>
          <c:extLst>
            <c:ext xmlns:c16="http://schemas.microsoft.com/office/drawing/2014/chart" uri="{C3380CC4-5D6E-409C-BE32-E72D297353CC}">
              <c16:uniqueId val="{00000002-219B-400B-9259-0716BCD90454}"/>
            </c:ext>
          </c:extLst>
        </c:ser>
        <c:ser>
          <c:idx val="3"/>
          <c:order val="3"/>
          <c:tx>
            <c:strRef>
              <c:f>'[Chart in Microsoft PowerPoint]Sheet1'!$A$5</c:f>
              <c:strCache>
                <c:ptCount val="1"/>
                <c:pt idx="0">
                  <c:v>White men 2015</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PowerPoint]Sheet1'!$B$1:$D$1</c:f>
              <c:strCache>
                <c:ptCount val="3"/>
                <c:pt idx="0">
                  <c:v>Decreased the use of masculine language/imagery in preaching or other examples</c:v>
                </c:pt>
                <c:pt idx="1">
                  <c:v>Increased the use of feminine language/imagery in preaching or in other examples</c:v>
                </c:pt>
                <c:pt idx="2">
                  <c:v>Increased the use of gender-neutral language/imagery in preaching or in other examples</c:v>
                </c:pt>
              </c:strCache>
            </c:strRef>
          </c:cat>
          <c:val>
            <c:numRef>
              <c:f>'[Chart in Microsoft PowerPoint]Sheet1'!$B$5:$D$5</c:f>
              <c:numCache>
                <c:formatCode>0.00%</c:formatCode>
                <c:ptCount val="3"/>
                <c:pt idx="0">
                  <c:v>0.72799999999999998</c:v>
                </c:pt>
                <c:pt idx="1">
                  <c:v>0.56000000000000005</c:v>
                </c:pt>
                <c:pt idx="2">
                  <c:v>0.73699999999999999</c:v>
                </c:pt>
              </c:numCache>
            </c:numRef>
          </c:val>
          <c:extLst>
            <c:ext xmlns:c16="http://schemas.microsoft.com/office/drawing/2014/chart" uri="{C3380CC4-5D6E-409C-BE32-E72D297353CC}">
              <c16:uniqueId val="{00000003-219B-400B-9259-0716BCD90454}"/>
            </c:ext>
          </c:extLst>
        </c:ser>
        <c:ser>
          <c:idx val="4"/>
          <c:order val="4"/>
          <c:tx>
            <c:strRef>
              <c:f>'[Chart in Microsoft PowerPoint]Sheet1'!$A$6</c:f>
              <c:strCache>
                <c:ptCount val="1"/>
                <c:pt idx="0">
                  <c:v>Women of color 2020</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PowerPoint]Sheet1'!$B$1:$D$1</c:f>
              <c:strCache>
                <c:ptCount val="3"/>
                <c:pt idx="0">
                  <c:v>Decreased the use of masculine language/imagery in preaching or other examples</c:v>
                </c:pt>
                <c:pt idx="1">
                  <c:v>Increased the use of feminine language/imagery in preaching or in other examples</c:v>
                </c:pt>
                <c:pt idx="2">
                  <c:v>Increased the use of gender-neutral language/imagery in preaching or in other examples</c:v>
                </c:pt>
              </c:strCache>
            </c:strRef>
          </c:cat>
          <c:val>
            <c:numRef>
              <c:f>'[Chart in Microsoft PowerPoint]Sheet1'!$B$6:$D$6</c:f>
              <c:numCache>
                <c:formatCode>0.00%</c:formatCode>
                <c:ptCount val="3"/>
                <c:pt idx="0">
                  <c:v>0.89400000000000002</c:v>
                </c:pt>
                <c:pt idx="1">
                  <c:v>0.91300000000000003</c:v>
                </c:pt>
                <c:pt idx="2">
                  <c:v>0.93500000000000005</c:v>
                </c:pt>
              </c:numCache>
            </c:numRef>
          </c:val>
          <c:extLst>
            <c:ext xmlns:c16="http://schemas.microsoft.com/office/drawing/2014/chart" uri="{C3380CC4-5D6E-409C-BE32-E72D297353CC}">
              <c16:uniqueId val="{00000004-219B-400B-9259-0716BCD90454}"/>
            </c:ext>
          </c:extLst>
        </c:ser>
        <c:ser>
          <c:idx val="5"/>
          <c:order val="5"/>
          <c:tx>
            <c:strRef>
              <c:f>'[Chart in Microsoft PowerPoint]Sheet1'!$A$7</c:f>
              <c:strCache>
                <c:ptCount val="1"/>
                <c:pt idx="0">
                  <c:v>White women 2020</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PowerPoint]Sheet1'!$B$1:$D$1</c:f>
              <c:strCache>
                <c:ptCount val="3"/>
                <c:pt idx="0">
                  <c:v>Decreased the use of masculine language/imagery in preaching or other examples</c:v>
                </c:pt>
                <c:pt idx="1">
                  <c:v>Increased the use of feminine language/imagery in preaching or in other examples</c:v>
                </c:pt>
                <c:pt idx="2">
                  <c:v>Increased the use of gender-neutral language/imagery in preaching or in other examples</c:v>
                </c:pt>
              </c:strCache>
            </c:strRef>
          </c:cat>
          <c:val>
            <c:numRef>
              <c:f>'[Chart in Microsoft PowerPoint]Sheet1'!$B$7:$D$7</c:f>
              <c:numCache>
                <c:formatCode>0.00%</c:formatCode>
                <c:ptCount val="3"/>
                <c:pt idx="0">
                  <c:v>0.94799999999999995</c:v>
                </c:pt>
                <c:pt idx="1">
                  <c:v>0.81599999999999995</c:v>
                </c:pt>
                <c:pt idx="2">
                  <c:v>0.90300000000000002</c:v>
                </c:pt>
              </c:numCache>
            </c:numRef>
          </c:val>
          <c:extLst>
            <c:ext xmlns:c16="http://schemas.microsoft.com/office/drawing/2014/chart" uri="{C3380CC4-5D6E-409C-BE32-E72D297353CC}">
              <c16:uniqueId val="{00000005-219B-400B-9259-0716BCD90454}"/>
            </c:ext>
          </c:extLst>
        </c:ser>
        <c:ser>
          <c:idx val="6"/>
          <c:order val="6"/>
          <c:tx>
            <c:strRef>
              <c:f>'[Chart in Microsoft PowerPoint]Sheet1'!$A$8</c:f>
              <c:strCache>
                <c:ptCount val="1"/>
                <c:pt idx="0">
                  <c:v>Men of color 2020</c:v>
                </c:pt>
              </c:strCache>
            </c:strRef>
          </c:tx>
          <c:spPr>
            <a:solidFill>
              <a:schemeClr val="accent1">
                <a:lumMod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PowerPoint]Sheet1'!$B$1:$D$1</c:f>
              <c:strCache>
                <c:ptCount val="3"/>
                <c:pt idx="0">
                  <c:v>Decreased the use of masculine language/imagery in preaching or other examples</c:v>
                </c:pt>
                <c:pt idx="1">
                  <c:v>Increased the use of feminine language/imagery in preaching or in other examples</c:v>
                </c:pt>
                <c:pt idx="2">
                  <c:v>Increased the use of gender-neutral language/imagery in preaching or in other examples</c:v>
                </c:pt>
              </c:strCache>
            </c:strRef>
          </c:cat>
          <c:val>
            <c:numRef>
              <c:f>'[Chart in Microsoft PowerPoint]Sheet1'!$B$8:$D$8</c:f>
              <c:numCache>
                <c:formatCode>0.00%</c:formatCode>
                <c:ptCount val="3"/>
                <c:pt idx="0">
                  <c:v>0.84199999999999997</c:v>
                </c:pt>
                <c:pt idx="1">
                  <c:v>0.79500000000000004</c:v>
                </c:pt>
                <c:pt idx="2">
                  <c:v>0.79500000000000004</c:v>
                </c:pt>
              </c:numCache>
            </c:numRef>
          </c:val>
          <c:extLst>
            <c:ext xmlns:c16="http://schemas.microsoft.com/office/drawing/2014/chart" uri="{C3380CC4-5D6E-409C-BE32-E72D297353CC}">
              <c16:uniqueId val="{00000006-219B-400B-9259-0716BCD90454}"/>
            </c:ext>
          </c:extLst>
        </c:ser>
        <c:ser>
          <c:idx val="7"/>
          <c:order val="7"/>
          <c:tx>
            <c:strRef>
              <c:f>'[Chart in Microsoft PowerPoint]Sheet1'!$A$9</c:f>
              <c:strCache>
                <c:ptCount val="1"/>
                <c:pt idx="0">
                  <c:v>White men 2020</c:v>
                </c:pt>
              </c:strCache>
            </c:strRef>
          </c:tx>
          <c:spPr>
            <a:solidFill>
              <a:schemeClr val="accent2">
                <a:lumMod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PowerPoint]Sheet1'!$B$1:$D$1</c:f>
              <c:strCache>
                <c:ptCount val="3"/>
                <c:pt idx="0">
                  <c:v>Decreased the use of masculine language/imagery in preaching or other examples</c:v>
                </c:pt>
                <c:pt idx="1">
                  <c:v>Increased the use of feminine language/imagery in preaching or in other examples</c:v>
                </c:pt>
                <c:pt idx="2">
                  <c:v>Increased the use of gender-neutral language/imagery in preaching or in other examples</c:v>
                </c:pt>
              </c:strCache>
            </c:strRef>
          </c:cat>
          <c:val>
            <c:numRef>
              <c:f>'[Chart in Microsoft PowerPoint]Sheet1'!$B$9:$D$9</c:f>
              <c:numCache>
                <c:formatCode>0.00%</c:formatCode>
                <c:ptCount val="3"/>
                <c:pt idx="0">
                  <c:v>0.91900000000000004</c:v>
                </c:pt>
                <c:pt idx="1">
                  <c:v>0.77500000000000002</c:v>
                </c:pt>
                <c:pt idx="2">
                  <c:v>0.84899999999999998</c:v>
                </c:pt>
              </c:numCache>
            </c:numRef>
          </c:val>
          <c:extLst>
            <c:ext xmlns:c16="http://schemas.microsoft.com/office/drawing/2014/chart" uri="{C3380CC4-5D6E-409C-BE32-E72D297353CC}">
              <c16:uniqueId val="{00000007-219B-400B-9259-0716BCD90454}"/>
            </c:ext>
          </c:extLst>
        </c:ser>
        <c:dLbls>
          <c:showLegendKey val="0"/>
          <c:showVal val="0"/>
          <c:showCatName val="0"/>
          <c:showSerName val="0"/>
          <c:showPercent val="0"/>
          <c:showBubbleSize val="0"/>
        </c:dLbls>
        <c:gapWidth val="219"/>
        <c:overlap val="-27"/>
        <c:axId val="1998467071"/>
        <c:axId val="1998466239"/>
      </c:barChart>
      <c:catAx>
        <c:axId val="1998467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8466239"/>
        <c:crosses val="autoZero"/>
        <c:auto val="1"/>
        <c:lblAlgn val="ctr"/>
        <c:lblOffset val="100"/>
        <c:noMultiLvlLbl val="0"/>
      </c:catAx>
      <c:valAx>
        <c:axId val="1998466239"/>
        <c:scaling>
          <c:orientation val="minMax"/>
        </c:scaling>
        <c:delete val="1"/>
        <c:axPos val="l"/>
        <c:majorGridlines>
          <c:spPr>
            <a:ln w="9525" cap="flat" cmpd="sng" algn="ctr">
              <a:noFill/>
              <a:round/>
            </a:ln>
            <a:effectLst/>
          </c:spPr>
        </c:majorGridlines>
        <c:numFmt formatCode="0.00%" sourceLinked="1"/>
        <c:majorTickMark val="none"/>
        <c:minorTickMark val="none"/>
        <c:tickLblPos val="nextTo"/>
        <c:crossAx val="1998467071"/>
        <c:crosses val="autoZero"/>
        <c:crossBetween val="between"/>
      </c:valAx>
      <c:spPr>
        <a:noFill/>
        <a:ln>
          <a:noFill/>
        </a:ln>
        <a:effectLst/>
      </c:spPr>
    </c:plotArea>
    <c:legend>
      <c:legendPos val="b"/>
      <c:layout>
        <c:manualLayout>
          <c:xMode val="edge"/>
          <c:yMode val="edge"/>
          <c:x val="4.8431243806746314E-2"/>
          <c:y val="0.86925792674512914"/>
          <c:w val="0.89247974520719386"/>
          <c:h val="0.109370740457784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'Fig6'!$A$2</c:f>
              <c:strCache>
                <c:ptCount val="1"/>
                <c:pt idx="0">
                  <c:v>Women 2005 (977)</c:v>
                </c:pt>
              </c:strCache>
            </c:strRef>
          </c:tx>
          <c:spPr>
            <a:solidFill>
              <a:srgbClr val="DACB9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'Fig6'!$B$1:$D$1</c:f>
              <c:strCache>
                <c:ptCount val="3"/>
                <c:pt idx="0">
                  <c:v>Advocated among congregational leaders for the use of inclusive language</c:v>
                </c:pt>
                <c:pt idx="1">
                  <c:v>Advocated for scripture translations that use inclusive language</c:v>
                </c:pt>
                <c:pt idx="2">
                  <c:v>Advocated for the use of inclusive language in congregation/agency publications</c:v>
                </c:pt>
              </c:strCache>
            </c:strRef>
          </c:cat>
          <c:val>
            <c:numRef>
              <c:f>'Fig6'!$B$2:$D$2</c:f>
              <c:numCache>
                <c:formatCode>0.0%</c:formatCode>
                <c:ptCount val="3"/>
                <c:pt idx="0">
                  <c:v>0.432</c:v>
                </c:pt>
                <c:pt idx="1">
                  <c:v>0.624</c:v>
                </c:pt>
                <c:pt idx="2">
                  <c:v>0.55000000000000004</c:v>
                </c:pt>
              </c:numCache>
            </c:numRef>
          </c:val>
          <c:extLst>
            <c:ext xmlns:c16="http://schemas.microsoft.com/office/drawing/2014/chart" uri="{C3380CC4-5D6E-409C-BE32-E72D297353CC}">
              <c16:uniqueId val="{00000000-EA39-46DE-8E72-80E218E09850}"/>
            </c:ext>
          </c:extLst>
        </c:ser>
        <c:ser>
          <c:idx val="1"/>
          <c:order val="1"/>
          <c:tx>
            <c:strRef>
              <c:f>'Fig6'!$A$3</c:f>
              <c:strCache>
                <c:ptCount val="1"/>
                <c:pt idx="0">
                  <c:v>Women 2015 (630)</c:v>
                </c:pt>
              </c:strCache>
            </c:strRef>
          </c:tx>
          <c:spPr>
            <a:solidFill>
              <a:srgbClr val="C7B05D"/>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'Fig6'!$B$1:$D$1</c:f>
              <c:strCache>
                <c:ptCount val="3"/>
                <c:pt idx="0">
                  <c:v>Advocated among congregational leaders for the use of inclusive language</c:v>
                </c:pt>
                <c:pt idx="1">
                  <c:v>Advocated for scripture translations that use inclusive language</c:v>
                </c:pt>
                <c:pt idx="2">
                  <c:v>Advocated for the use of inclusive language in congregation/agency publications</c:v>
                </c:pt>
              </c:strCache>
            </c:strRef>
          </c:cat>
          <c:val>
            <c:numRef>
              <c:f>'Fig6'!$B$3:$D$3</c:f>
              <c:numCache>
                <c:formatCode>0.0%</c:formatCode>
                <c:ptCount val="3"/>
                <c:pt idx="0">
                  <c:v>0.57699999999999996</c:v>
                </c:pt>
                <c:pt idx="1">
                  <c:v>0.55800000000000005</c:v>
                </c:pt>
                <c:pt idx="2">
                  <c:v>0.52600000000000002</c:v>
                </c:pt>
              </c:numCache>
            </c:numRef>
          </c:val>
          <c:extLst>
            <c:ext xmlns:c16="http://schemas.microsoft.com/office/drawing/2014/chart" uri="{C3380CC4-5D6E-409C-BE32-E72D297353CC}">
              <c16:uniqueId val="{00000001-EA39-46DE-8E72-80E218E09850}"/>
            </c:ext>
          </c:extLst>
        </c:ser>
        <c:ser>
          <c:idx val="2"/>
          <c:order val="2"/>
          <c:tx>
            <c:strRef>
              <c:f>'Fig6'!$A$4</c:f>
              <c:strCache>
                <c:ptCount val="1"/>
                <c:pt idx="0">
                  <c:v>Women 2020 (484)</c:v>
                </c:pt>
              </c:strCache>
            </c:strRef>
          </c:tx>
          <c:spPr>
            <a:solidFill>
              <a:srgbClr val="95803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'Fig6'!$B$1:$D$1</c:f>
              <c:strCache>
                <c:ptCount val="3"/>
                <c:pt idx="0">
                  <c:v>Advocated among congregational leaders for the use of inclusive language</c:v>
                </c:pt>
                <c:pt idx="1">
                  <c:v>Advocated for scripture translations that use inclusive language</c:v>
                </c:pt>
                <c:pt idx="2">
                  <c:v>Advocated for the use of inclusive language in congregation/agency publications</c:v>
                </c:pt>
              </c:strCache>
            </c:strRef>
          </c:cat>
          <c:val>
            <c:numRef>
              <c:f>'Fig6'!$B$4:$D$4</c:f>
              <c:numCache>
                <c:formatCode>0.0%</c:formatCode>
                <c:ptCount val="3"/>
                <c:pt idx="0">
                  <c:v>0.77700000000000002</c:v>
                </c:pt>
                <c:pt idx="1">
                  <c:v>0.64500000000000002</c:v>
                </c:pt>
                <c:pt idx="2">
                  <c:v>0.67300000000000004</c:v>
                </c:pt>
              </c:numCache>
            </c:numRef>
          </c:val>
          <c:extLst>
            <c:ext xmlns:c16="http://schemas.microsoft.com/office/drawing/2014/chart" uri="{C3380CC4-5D6E-409C-BE32-E72D297353CC}">
              <c16:uniqueId val="{00000002-EA39-46DE-8E72-80E218E09850}"/>
            </c:ext>
          </c:extLst>
        </c:ser>
        <c:ser>
          <c:idx val="3"/>
          <c:order val="3"/>
          <c:tx>
            <c:strRef>
              <c:f>'Fig6'!$A$5</c:f>
              <c:strCache>
                <c:ptCount val="1"/>
                <c:pt idx="0">
                  <c:v>Men 2005 (596)</c:v>
                </c:pt>
              </c:strCache>
            </c:strRef>
          </c:tx>
          <c:spPr>
            <a:solidFill>
              <a:srgbClr val="A5C3C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'Fig6'!$B$1:$D$1</c:f>
              <c:strCache>
                <c:ptCount val="3"/>
                <c:pt idx="0">
                  <c:v>Advocated among congregational leaders for the use of inclusive language</c:v>
                </c:pt>
                <c:pt idx="1">
                  <c:v>Advocated for scripture translations that use inclusive language</c:v>
                </c:pt>
                <c:pt idx="2">
                  <c:v>Advocated for the use of inclusive language in congregation/agency publications</c:v>
                </c:pt>
              </c:strCache>
            </c:strRef>
          </c:cat>
          <c:val>
            <c:numRef>
              <c:f>'Fig6'!$B$5:$D$5</c:f>
              <c:numCache>
                <c:formatCode>0.0%</c:formatCode>
                <c:ptCount val="3"/>
                <c:pt idx="0">
                  <c:v>0.43099999999999999</c:v>
                </c:pt>
                <c:pt idx="1">
                  <c:v>0.44800000000000001</c:v>
                </c:pt>
                <c:pt idx="2">
                  <c:v>0.39500000000000002</c:v>
                </c:pt>
              </c:numCache>
            </c:numRef>
          </c:val>
          <c:extLst>
            <c:ext xmlns:c16="http://schemas.microsoft.com/office/drawing/2014/chart" uri="{C3380CC4-5D6E-409C-BE32-E72D297353CC}">
              <c16:uniqueId val="{00000003-EA39-46DE-8E72-80E218E09850}"/>
            </c:ext>
          </c:extLst>
        </c:ser>
        <c:ser>
          <c:idx val="4"/>
          <c:order val="4"/>
          <c:tx>
            <c:strRef>
              <c:f>'Fig6'!$A$6</c:f>
              <c:strCache>
                <c:ptCount val="1"/>
                <c:pt idx="0">
                  <c:v>Men 2015 (614)</c:v>
                </c:pt>
              </c:strCache>
            </c:strRef>
          </c:tx>
          <c:spPr>
            <a:solidFill>
              <a:srgbClr val="6B9D9C"/>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'Fig6'!$B$1:$D$1</c:f>
              <c:strCache>
                <c:ptCount val="3"/>
                <c:pt idx="0">
                  <c:v>Advocated among congregational leaders for the use of inclusive language</c:v>
                </c:pt>
                <c:pt idx="1">
                  <c:v>Advocated for scripture translations that use inclusive language</c:v>
                </c:pt>
                <c:pt idx="2">
                  <c:v>Advocated for the use of inclusive language in congregation/agency publications</c:v>
                </c:pt>
              </c:strCache>
            </c:strRef>
          </c:cat>
          <c:val>
            <c:numRef>
              <c:f>'Fig6'!$B$6:$D$6</c:f>
              <c:numCache>
                <c:formatCode>0.0%</c:formatCode>
                <c:ptCount val="3"/>
                <c:pt idx="0">
                  <c:v>0.57699999999999996</c:v>
                </c:pt>
                <c:pt idx="1">
                  <c:v>0.51600000000000001</c:v>
                </c:pt>
                <c:pt idx="2">
                  <c:v>0.53900000000000003</c:v>
                </c:pt>
              </c:numCache>
            </c:numRef>
          </c:val>
          <c:extLst>
            <c:ext xmlns:c16="http://schemas.microsoft.com/office/drawing/2014/chart" uri="{C3380CC4-5D6E-409C-BE32-E72D297353CC}">
              <c16:uniqueId val="{00000004-EA39-46DE-8E72-80E218E09850}"/>
            </c:ext>
          </c:extLst>
        </c:ser>
        <c:ser>
          <c:idx val="5"/>
          <c:order val="5"/>
          <c:tx>
            <c:strRef>
              <c:f>'Fig6'!$A$7</c:f>
              <c:strCache>
                <c:ptCount val="1"/>
                <c:pt idx="0">
                  <c:v>Men 2020 (323)</c:v>
                </c:pt>
              </c:strCache>
            </c:strRef>
          </c:tx>
          <c:spPr>
            <a:solidFill>
              <a:srgbClr val="537D7C"/>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'Fig6'!$B$1:$D$1</c:f>
              <c:strCache>
                <c:ptCount val="3"/>
                <c:pt idx="0">
                  <c:v>Advocated among congregational leaders for the use of inclusive language</c:v>
                </c:pt>
                <c:pt idx="1">
                  <c:v>Advocated for scripture translations that use inclusive language</c:v>
                </c:pt>
                <c:pt idx="2">
                  <c:v>Advocated for the use of inclusive language in congregation/agency publications</c:v>
                </c:pt>
              </c:strCache>
            </c:strRef>
          </c:cat>
          <c:val>
            <c:numRef>
              <c:f>'Fig6'!$B$7:$D$7</c:f>
              <c:numCache>
                <c:formatCode>0.0%</c:formatCode>
                <c:ptCount val="3"/>
                <c:pt idx="0">
                  <c:v>0.77400000000000002</c:v>
                </c:pt>
                <c:pt idx="1">
                  <c:v>0.58199999999999996</c:v>
                </c:pt>
                <c:pt idx="2">
                  <c:v>0.64700000000000002</c:v>
                </c:pt>
              </c:numCache>
            </c:numRef>
          </c:val>
          <c:extLst>
            <c:ext xmlns:c16="http://schemas.microsoft.com/office/drawing/2014/chart" uri="{C3380CC4-5D6E-409C-BE32-E72D297353CC}">
              <c16:uniqueId val="{00000005-EA39-46DE-8E72-80E218E09850}"/>
            </c:ext>
          </c:extLst>
        </c:ser>
        <c:dLbls>
          <c:showLegendKey val="0"/>
          <c:showVal val="0"/>
          <c:showCatName val="0"/>
          <c:showSerName val="0"/>
          <c:showPercent val="0"/>
          <c:showBubbleSize val="0"/>
        </c:dLbls>
        <c:gapWidth val="219"/>
        <c:overlap val="-27"/>
        <c:axId val="721059568"/>
        <c:axId val="1180804128"/>
      </c:barChart>
      <c:catAx>
        <c:axId val="72105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180804128"/>
        <c:crosses val="autoZero"/>
        <c:auto val="1"/>
        <c:lblAlgn val="ctr"/>
        <c:lblOffset val="100"/>
        <c:noMultiLvlLbl val="0"/>
      </c:catAx>
      <c:valAx>
        <c:axId val="1180804128"/>
        <c:scaling>
          <c:orientation val="minMax"/>
          <c:max val="1"/>
        </c:scaling>
        <c:delete val="0"/>
        <c:axPos val="l"/>
        <c:majorGridlines>
          <c:spPr>
            <a:ln w="9525" cap="flat" cmpd="sng" algn="ctr">
              <a:no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1059568"/>
        <c:crosses val="autoZero"/>
        <c:crossBetween val="between"/>
        <c:majorUnit val="0.2"/>
      </c:valAx>
      <c:spPr>
        <a:noFill/>
        <a:ln>
          <a:noFill/>
        </a:ln>
        <a:effectLst/>
      </c:spPr>
    </c:plotArea>
    <c:legend>
      <c:legendPos val="b"/>
      <c:layout>
        <c:manualLayout>
          <c:xMode val="edge"/>
          <c:yMode val="edge"/>
          <c:x val="0.17627241152760145"/>
          <c:y val="0.89320388349514568"/>
          <c:w val="0.66767450804050099"/>
          <c:h val="8.820055484080051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withinLinearReversed" id="24">
  <a:schemeClr val="accent4"/>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withinLinearReversed" id="24">
  <a:schemeClr val="accent4"/>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withinLinearReversed" id="24">
  <a:schemeClr val="accent4"/>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withinLinearReversed" id="24">
  <a:schemeClr val="accent4"/>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withinLinearReversed" id="24">
  <a:schemeClr val="accent4"/>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withinLinearReversed" id="24">
  <a:schemeClr val="accent4"/>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withinLinearReversed" id="24">
  <a:schemeClr val="accent4"/>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withinLinearReversed" id="24">
  <a:schemeClr val="accent4"/>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withinLinearReversed" id="24">
  <a:schemeClr val="accent4"/>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0.07093</cdr:x>
      <cdr:y>0</cdr:y>
    </cdr:from>
    <cdr:to>
      <cdr:x>0.92906</cdr:x>
      <cdr:y>0.16227</cdr:y>
    </cdr:to>
    <cdr:sp macro="" textlink="">
      <cdr:nvSpPr>
        <cdr:cNvPr id="2" name="TextBox 1">
          <a:extLst xmlns:a="http://schemas.openxmlformats.org/drawingml/2006/main">
            <a:ext uri="{FF2B5EF4-FFF2-40B4-BE49-F238E27FC236}">
              <a16:creationId xmlns:a16="http://schemas.microsoft.com/office/drawing/2014/main" id="{6786A867-556C-41DA-9FD9-9CAD14A2E92A}"/>
            </a:ext>
          </a:extLst>
        </cdr:cNvPr>
        <cdr:cNvSpPr txBox="1"/>
      </cdr:nvSpPr>
      <cdr:spPr>
        <a:xfrm xmlns:a="http://schemas.openxmlformats.org/drawingml/2006/main">
          <a:off x="154049" y="0"/>
          <a:ext cx="1863601" cy="235195"/>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ctr">
            <a:lnSpc>
              <a:spcPct val="120000"/>
            </a:lnSpc>
          </a:pPr>
          <a:r>
            <a:rPr lang="en-US" sz="1400" dirty="0">
              <a:solidFill>
                <a:schemeClr val="tx2"/>
              </a:solidFill>
            </a:rPr>
            <a:t>Social Service Agency</a:t>
          </a:r>
        </a:p>
      </cdr:txBody>
    </cdr:sp>
  </cdr:relSizeAnchor>
</c:userShapes>
</file>

<file path=ppt/drawings/drawing10.xml><?xml version="1.0" encoding="utf-8"?>
<c:userShapes xmlns:c="http://schemas.openxmlformats.org/drawingml/2006/chart">
  <cdr:relSizeAnchor xmlns:cdr="http://schemas.openxmlformats.org/drawingml/2006/chartDrawing">
    <cdr:from>
      <cdr:x>0.44517</cdr:x>
      <cdr:y>0.5</cdr:y>
    </cdr:from>
    <cdr:to>
      <cdr:x>0.61749</cdr:x>
      <cdr:y>0.64951</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3" y="617995"/>
          <a:ext cx="255722"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sz="1100" dirty="0">
              <a:solidFill>
                <a:schemeClr val="tx2"/>
              </a:solidFill>
            </a:rPr>
            <a:t>30</a:t>
          </a:r>
        </a:p>
      </cdr:txBody>
    </cdr:sp>
  </cdr:relSizeAnchor>
</c:userShapes>
</file>

<file path=ppt/drawings/drawing11.xml><?xml version="1.0" encoding="utf-8"?>
<c:userShapes xmlns:c="http://schemas.openxmlformats.org/drawingml/2006/chart">
  <cdr:relSizeAnchor xmlns:cdr="http://schemas.openxmlformats.org/drawingml/2006/chartDrawing">
    <cdr:from>
      <cdr:x>0.44517</cdr:x>
      <cdr:y>0.5</cdr:y>
    </cdr:from>
    <cdr:to>
      <cdr:x>0.61749</cdr:x>
      <cdr:y>0.64951</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3" y="617995"/>
          <a:ext cx="255722"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sz="1100" dirty="0">
              <a:solidFill>
                <a:schemeClr val="tx2"/>
              </a:solidFill>
            </a:rPr>
            <a:t>30</a:t>
          </a:r>
        </a:p>
      </cdr:txBody>
    </cdr:sp>
  </cdr:relSizeAnchor>
</c:userShapes>
</file>

<file path=ppt/drawings/drawing12.xml><?xml version="1.0" encoding="utf-8"?>
<c:userShapes xmlns:c="http://schemas.openxmlformats.org/drawingml/2006/chart">
  <cdr:relSizeAnchor xmlns:cdr="http://schemas.openxmlformats.org/drawingml/2006/chartDrawing">
    <cdr:from>
      <cdr:x>0.44517</cdr:x>
      <cdr:y>0.5</cdr:y>
    </cdr:from>
    <cdr:to>
      <cdr:x>0.61749</cdr:x>
      <cdr:y>0.64951</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3" y="617995"/>
          <a:ext cx="255722"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sz="1100" dirty="0">
              <a:solidFill>
                <a:schemeClr val="tx2"/>
              </a:solidFill>
            </a:rPr>
            <a:t>39</a:t>
          </a:r>
        </a:p>
      </cdr:txBody>
    </cdr:sp>
  </cdr:relSizeAnchor>
</c:userShapes>
</file>

<file path=ppt/drawings/drawing13.xml><?xml version="1.0" encoding="utf-8"?>
<c:userShapes xmlns:c="http://schemas.openxmlformats.org/drawingml/2006/chart">
  <cdr:relSizeAnchor xmlns:cdr="http://schemas.openxmlformats.org/drawingml/2006/chartDrawing">
    <cdr:from>
      <cdr:x>0.44517</cdr:x>
      <cdr:y>0.5</cdr:y>
    </cdr:from>
    <cdr:to>
      <cdr:x>0.61749</cdr:x>
      <cdr:y>0.64951</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3" y="617995"/>
          <a:ext cx="255722"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57</a:t>
          </a:r>
          <a:endParaRPr lang="en-US" sz="1100" dirty="0">
            <a:solidFill>
              <a:schemeClr val="tx2"/>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0.44517</cdr:x>
      <cdr:y>0.5</cdr:y>
    </cdr:from>
    <cdr:to>
      <cdr:x>0.61749</cdr:x>
      <cdr:y>0.64951</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3" y="617995"/>
          <a:ext cx="255722"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65</a:t>
          </a:r>
          <a:endParaRPr lang="en-US" sz="1100" dirty="0">
            <a:solidFill>
              <a:schemeClr val="tx2"/>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0.44517</cdr:x>
      <cdr:y>0.5</cdr:y>
    </cdr:from>
    <cdr:to>
      <cdr:x>0.61749</cdr:x>
      <cdr:y>0.66385</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63908"/>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29</a:t>
          </a:r>
          <a:endParaRPr lang="en-US" sz="1100" dirty="0">
            <a:solidFill>
              <a:schemeClr val="tx2"/>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0.44517</cdr:x>
      <cdr:y>0.5</cdr:y>
    </cdr:from>
    <cdr:to>
      <cdr:x>0.61749</cdr:x>
      <cdr:y>0.66534</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58831"/>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43</a:t>
          </a:r>
          <a:endParaRPr lang="en-US" sz="1100" dirty="0">
            <a:solidFill>
              <a:schemeClr val="tx2"/>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0.44517</cdr:x>
      <cdr:y>0.5</cdr:y>
    </cdr:from>
    <cdr:to>
      <cdr:x>0.61749</cdr:x>
      <cdr:y>0.66196</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70500"/>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32</a:t>
          </a:r>
          <a:endParaRPr lang="en-US" sz="1100" dirty="0">
            <a:solidFill>
              <a:schemeClr val="tx2"/>
            </a:solidFill>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0.44517</cdr:x>
      <cdr:y>0.5</cdr:y>
    </cdr:from>
    <cdr:to>
      <cdr:x>0.61749</cdr:x>
      <cdr:y>0.66196</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70500"/>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43</a:t>
          </a:r>
          <a:endParaRPr lang="en-US" sz="1100" dirty="0">
            <a:solidFill>
              <a:schemeClr val="tx2"/>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0.44517</cdr:x>
      <cdr:y>0.5</cdr:y>
    </cdr:from>
    <cdr:to>
      <cdr:x>0.61749</cdr:x>
      <cdr:y>0.66196</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70500"/>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36</a:t>
          </a:r>
          <a:endParaRPr lang="en-US" sz="1100" dirty="0">
            <a:solidFill>
              <a:schemeClr val="tx2"/>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0.15207</cdr:y>
    </cdr:to>
    <cdr:sp macro="" textlink="">
      <cdr:nvSpPr>
        <cdr:cNvPr id="2" name="TextBox 1">
          <a:extLst xmlns:a="http://schemas.openxmlformats.org/drawingml/2006/main">
            <a:ext uri="{FF2B5EF4-FFF2-40B4-BE49-F238E27FC236}">
              <a16:creationId xmlns:a16="http://schemas.microsoft.com/office/drawing/2014/main" id="{6786A867-556C-41DA-9FD9-9CAD14A2E92A}"/>
            </a:ext>
          </a:extLst>
        </cdr:cNvPr>
        <cdr:cNvSpPr txBox="1"/>
      </cdr:nvSpPr>
      <cdr:spPr>
        <a:xfrm xmlns:a="http://schemas.openxmlformats.org/drawingml/2006/main">
          <a:off x="0" y="0"/>
          <a:ext cx="2438732" cy="235193"/>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ctr">
            <a:lnSpc>
              <a:spcPct val="120000"/>
            </a:lnSpc>
          </a:pPr>
          <a:r>
            <a:rPr lang="en-US" sz="1400" dirty="0">
              <a:solidFill>
                <a:schemeClr val="tx2"/>
              </a:solidFill>
            </a:rPr>
            <a:t>Associate or assistant pastors</a:t>
          </a:r>
        </a:p>
      </cdr:txBody>
    </cdr:sp>
  </cdr:relSizeAnchor>
</c:userShapes>
</file>

<file path=ppt/drawings/drawing20.xml><?xml version="1.0" encoding="utf-8"?>
<c:userShapes xmlns:c="http://schemas.openxmlformats.org/drawingml/2006/chart">
  <cdr:relSizeAnchor xmlns:cdr="http://schemas.openxmlformats.org/drawingml/2006/chartDrawing">
    <cdr:from>
      <cdr:x>0.44517</cdr:x>
      <cdr:y>0.5</cdr:y>
    </cdr:from>
    <cdr:to>
      <cdr:x>0.61749</cdr:x>
      <cdr:y>0.66196</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70500"/>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42</a:t>
          </a:r>
          <a:endParaRPr lang="en-US" sz="1100" dirty="0">
            <a:solidFill>
              <a:schemeClr val="tx2"/>
            </a:solidFill>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0.44517</cdr:x>
      <cdr:y>0.5</cdr:y>
    </cdr:from>
    <cdr:to>
      <cdr:x>0.61749</cdr:x>
      <cdr:y>0.66196</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70500"/>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21</a:t>
          </a:r>
          <a:endParaRPr lang="en-US" sz="1100" dirty="0">
            <a:solidFill>
              <a:schemeClr val="tx2"/>
            </a:solidFill>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0.44517</cdr:x>
      <cdr:y>0.5</cdr:y>
    </cdr:from>
    <cdr:to>
      <cdr:x>0.61749</cdr:x>
      <cdr:y>0.66196</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70500"/>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28</a:t>
          </a:r>
          <a:endParaRPr lang="en-US" sz="1100" dirty="0">
            <a:solidFill>
              <a:schemeClr val="tx2"/>
            </a:solidFill>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0.44517</cdr:x>
      <cdr:y>0.5</cdr:y>
    </cdr:from>
    <cdr:to>
      <cdr:x>0.61749</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831088" y="505786"/>
          <a:ext cx="321705"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65</a:t>
          </a:r>
          <a:endParaRPr lang="en-US" sz="1100" dirty="0">
            <a:solidFill>
              <a:schemeClr val="tx2"/>
            </a:solidFill>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0.44517</cdr:x>
      <cdr:y>0.5</cdr:y>
    </cdr:from>
    <cdr:to>
      <cdr:x>0.61749</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05786"/>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33</a:t>
          </a:r>
          <a:endParaRPr lang="en-US" sz="1100" dirty="0">
            <a:solidFill>
              <a:schemeClr val="tx2"/>
            </a:solidFill>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0.44517</cdr:x>
      <cdr:y>0.5</cdr:y>
    </cdr:from>
    <cdr:to>
      <cdr:x>0.61749</cdr:x>
      <cdr:y>0.67832</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21846" y="518147"/>
          <a:ext cx="240708"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69</a:t>
          </a:r>
          <a:endParaRPr lang="en-US" sz="1100" dirty="0">
            <a:solidFill>
              <a:schemeClr val="tx2"/>
            </a:solidFill>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0.44517</cdr:x>
      <cdr:y>0.5</cdr:y>
    </cdr:from>
    <cdr:to>
      <cdr:x>0.61749</cdr:x>
      <cdr:y>0.67832</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831088" y="518148"/>
          <a:ext cx="321705"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30</a:t>
          </a:r>
          <a:endParaRPr lang="en-US" sz="1100" dirty="0">
            <a:solidFill>
              <a:schemeClr val="tx2"/>
            </a:solidFill>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0.44517</cdr:x>
      <cdr:y>0.5</cdr:y>
    </cdr:from>
    <cdr:to>
      <cdr:x>0.61749</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05786"/>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sz="1100" dirty="0">
              <a:solidFill>
                <a:schemeClr val="tx2"/>
              </a:solidFill>
            </a:rPr>
            <a:t>84</a:t>
          </a:r>
        </a:p>
      </cdr:txBody>
    </cdr:sp>
  </cdr:relSizeAnchor>
</c:userShapes>
</file>

<file path=ppt/drawings/drawing28.xml><?xml version="1.0" encoding="utf-8"?>
<c:userShapes xmlns:c="http://schemas.openxmlformats.org/drawingml/2006/chart">
  <cdr:relSizeAnchor xmlns:cdr="http://schemas.openxmlformats.org/drawingml/2006/chartDrawing">
    <cdr:from>
      <cdr:x>0.39103</cdr:x>
      <cdr:y>0.48008</cdr:y>
    </cdr:from>
    <cdr:to>
      <cdr:x>0.56335</cdr:x>
      <cdr:y>0.66276</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580280" y="485633"/>
          <a:ext cx="255717"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56</a:t>
          </a:r>
          <a:endParaRPr lang="en-US" sz="1100" dirty="0">
            <a:solidFill>
              <a:schemeClr val="tx2"/>
            </a:solidFill>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0.56928</cdr:x>
      <cdr:y>0.48335</cdr:y>
    </cdr:from>
    <cdr:to>
      <cdr:x>0.7416</cdr:x>
      <cdr:y>0.66603</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1062785" y="488948"/>
          <a:ext cx="321705"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65</a:t>
          </a:r>
          <a:endParaRPr lang="en-US" sz="1100" dirty="0">
            <a:solidFill>
              <a:schemeClr val="tx2"/>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0.09094</cdr:x>
      <cdr:y>0</cdr:y>
    </cdr:from>
    <cdr:to>
      <cdr:x>0.91808</cdr:x>
      <cdr:y>0.16227</cdr:y>
    </cdr:to>
    <cdr:sp macro="" textlink="">
      <cdr:nvSpPr>
        <cdr:cNvPr id="2" name="TextBox 1">
          <a:extLst xmlns:a="http://schemas.openxmlformats.org/drawingml/2006/main">
            <a:ext uri="{FF2B5EF4-FFF2-40B4-BE49-F238E27FC236}">
              <a16:creationId xmlns:a16="http://schemas.microsoft.com/office/drawing/2014/main" id="{6786A867-556C-41DA-9FD9-9CAD14A2E92A}"/>
            </a:ext>
          </a:extLst>
        </cdr:cNvPr>
        <cdr:cNvSpPr txBox="1"/>
      </cdr:nvSpPr>
      <cdr:spPr>
        <a:xfrm xmlns:a="http://schemas.openxmlformats.org/drawingml/2006/main">
          <a:off x="197499" y="0"/>
          <a:ext cx="1796300" cy="235195"/>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ctr">
            <a:lnSpc>
              <a:spcPct val="120000"/>
            </a:lnSpc>
          </a:pPr>
          <a:r>
            <a:rPr lang="en-US" sz="1400" dirty="0">
              <a:solidFill>
                <a:schemeClr val="tx2"/>
              </a:solidFill>
            </a:rPr>
            <a:t>Bishops</a:t>
          </a:r>
        </a:p>
      </cdr:txBody>
    </cdr:sp>
  </cdr:relSizeAnchor>
</c:userShapes>
</file>

<file path=ppt/drawings/drawing30.xml><?xml version="1.0" encoding="utf-8"?>
<c:userShapes xmlns:c="http://schemas.openxmlformats.org/drawingml/2006/chart">
  <cdr:relSizeAnchor xmlns:cdr="http://schemas.openxmlformats.org/drawingml/2006/chartDrawing">
    <cdr:from>
      <cdr:x>0.44517</cdr:x>
      <cdr:y>0.5</cdr:y>
    </cdr:from>
    <cdr:to>
      <cdr:x>0.61749</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831088" y="505786"/>
          <a:ext cx="321705"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14</a:t>
          </a:r>
          <a:endParaRPr lang="en-US" sz="1100" dirty="0">
            <a:solidFill>
              <a:schemeClr val="tx2"/>
            </a:solidFill>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0.44517</cdr:x>
      <cdr:y>0.5</cdr:y>
    </cdr:from>
    <cdr:to>
      <cdr:x>0.61749</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831088" y="505786"/>
          <a:ext cx="321705"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46</a:t>
          </a:r>
          <a:endParaRPr lang="en-US" sz="1100" dirty="0">
            <a:solidFill>
              <a:schemeClr val="tx2"/>
            </a:solidFill>
          </a:endParaRPr>
        </a:p>
      </cdr:txBody>
    </cdr:sp>
  </cdr:relSizeAnchor>
</c:userShapes>
</file>

<file path=ppt/drawings/drawing32.xml><?xml version="1.0" encoding="utf-8"?>
<c:userShapes xmlns:c="http://schemas.openxmlformats.org/drawingml/2006/chart">
  <cdr:relSizeAnchor xmlns:cdr="http://schemas.openxmlformats.org/drawingml/2006/chartDrawing">
    <cdr:from>
      <cdr:x>0.56165</cdr:x>
      <cdr:y>0.38408</cdr:y>
    </cdr:from>
    <cdr:to>
      <cdr:x>0.73397</cdr:x>
      <cdr:y>0.76757</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1048553" y="388523"/>
          <a:ext cx="321705" cy="387928"/>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13</a:t>
          </a:r>
        </a:p>
        <a:p xmlns:a="http://schemas.openxmlformats.org/drawingml/2006/main">
          <a:pPr>
            <a:lnSpc>
              <a:spcPct val="120000"/>
            </a:lnSpc>
          </a:pPr>
          <a:endParaRPr lang="en-US" sz="1100" dirty="0">
            <a:solidFill>
              <a:schemeClr val="tx2"/>
            </a:solidFill>
          </a:endParaRPr>
        </a:p>
      </cdr:txBody>
    </cdr:sp>
  </cdr:relSizeAnchor>
</c:userShapes>
</file>

<file path=ppt/drawings/drawing33.xml><?xml version="1.0" encoding="utf-8"?>
<c:userShapes xmlns:c="http://schemas.openxmlformats.org/drawingml/2006/chart">
  <cdr:relSizeAnchor xmlns:cdr="http://schemas.openxmlformats.org/drawingml/2006/chartDrawing">
    <cdr:from>
      <cdr:x>0.44517</cdr:x>
      <cdr:y>0.5</cdr:y>
    </cdr:from>
    <cdr:to>
      <cdr:x>0.61749</cdr:x>
      <cdr:y>0.64984</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616647"/>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endParaRPr lang="en-US" sz="1100" dirty="0">
            <a:solidFill>
              <a:schemeClr val="tx2"/>
            </a:solidFill>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0.44517</cdr:x>
      <cdr:y>0.5</cdr:y>
    </cdr:from>
    <cdr:to>
      <cdr:x>0.61749</cdr:x>
      <cdr:y>0.66385</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63908"/>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endParaRPr lang="en-US" sz="1100" dirty="0">
            <a:solidFill>
              <a:schemeClr val="tx2"/>
            </a:solidFill>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0.44517</cdr:x>
      <cdr:y>0.5</cdr:y>
    </cdr:from>
    <cdr:to>
      <cdr:x>0.61749</cdr:x>
      <cdr:y>0.66077</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74723"/>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endParaRPr lang="en-US" sz="1100" dirty="0">
            <a:solidFill>
              <a:schemeClr val="tx2"/>
            </a:solidFill>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0.44517</cdr:x>
      <cdr:y>0.5</cdr:y>
    </cdr:from>
    <cdr:to>
      <cdr:x>0.61749</cdr:x>
      <cdr:y>0.66385</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63908"/>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endParaRPr lang="en-US" sz="1100" dirty="0">
            <a:solidFill>
              <a:schemeClr val="tx2"/>
            </a:solidFill>
          </a:endParaRPr>
        </a:p>
      </cdr:txBody>
    </cdr:sp>
  </cdr:relSizeAnchor>
</c:userShapes>
</file>

<file path=ppt/drawings/drawing37.xml><?xml version="1.0" encoding="utf-8"?>
<c:userShapes xmlns:c="http://schemas.openxmlformats.org/drawingml/2006/chart">
  <cdr:relSizeAnchor xmlns:cdr="http://schemas.openxmlformats.org/drawingml/2006/chartDrawing">
    <cdr:from>
      <cdr:x>0.47533</cdr:x>
      <cdr:y>0.48528</cdr:y>
    </cdr:from>
    <cdr:to>
      <cdr:x>0.64765</cdr:x>
      <cdr:y>0.64724</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705376" y="553708"/>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endParaRPr lang="en-US" sz="1100" dirty="0">
            <a:solidFill>
              <a:schemeClr val="tx2"/>
            </a:solidFill>
          </a:endParaRPr>
        </a:p>
      </cdr:txBody>
    </cdr:sp>
  </cdr:relSizeAnchor>
</c:userShapes>
</file>

<file path=ppt/drawings/drawing38.xml><?xml version="1.0" encoding="utf-8"?>
<c:userShapes xmlns:c="http://schemas.openxmlformats.org/drawingml/2006/chart">
  <cdr:relSizeAnchor xmlns:cdr="http://schemas.openxmlformats.org/drawingml/2006/chartDrawing">
    <cdr:from>
      <cdr:x>0.44517</cdr:x>
      <cdr:y>0.5</cdr:y>
    </cdr:from>
    <cdr:to>
      <cdr:x>0.61749</cdr:x>
      <cdr:y>0.66196</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70500"/>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endParaRPr lang="en-US" sz="1100" dirty="0">
            <a:solidFill>
              <a:schemeClr val="tx2"/>
            </a:solidFill>
          </a:endParaRPr>
        </a:p>
      </cdr:txBody>
    </cdr:sp>
  </cdr:relSizeAnchor>
</c:userShapes>
</file>

<file path=ppt/drawings/drawing39.xml><?xml version="1.0" encoding="utf-8"?>
<c:userShapes xmlns:c="http://schemas.openxmlformats.org/drawingml/2006/chart">
  <cdr:relSizeAnchor xmlns:cdr="http://schemas.openxmlformats.org/drawingml/2006/chartDrawing">
    <cdr:from>
      <cdr:x>0.47533</cdr:x>
      <cdr:y>0.5</cdr:y>
    </cdr:from>
    <cdr:to>
      <cdr:x>0.64765</cdr:x>
      <cdr:y>0.66196</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705375" y="570499"/>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endParaRPr lang="en-US" sz="1100" dirty="0">
            <a:solidFill>
              <a:schemeClr val="tx2"/>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cdr:x>
      <cdr:y>0</cdr:y>
    </cdr:from>
    <cdr:to>
      <cdr:x>1</cdr:x>
      <cdr:y>0.31885</cdr:y>
    </cdr:to>
    <cdr:sp macro="" textlink="">
      <cdr:nvSpPr>
        <cdr:cNvPr id="2" name="TextBox 1">
          <a:extLst xmlns:a="http://schemas.openxmlformats.org/drawingml/2006/main">
            <a:ext uri="{FF2B5EF4-FFF2-40B4-BE49-F238E27FC236}">
              <a16:creationId xmlns:a16="http://schemas.microsoft.com/office/drawing/2014/main" id="{6786A867-556C-41DA-9FD9-9CAD14A2E92A}"/>
            </a:ext>
          </a:extLst>
        </cdr:cNvPr>
        <cdr:cNvSpPr txBox="1"/>
      </cdr:nvSpPr>
      <cdr:spPr>
        <a:xfrm xmlns:a="http://schemas.openxmlformats.org/drawingml/2006/main">
          <a:off x="271461" y="0"/>
          <a:ext cx="2443163" cy="493723"/>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sz="1400" dirty="0">
              <a:solidFill>
                <a:schemeClr val="tx2"/>
              </a:solidFill>
            </a:rPr>
            <a:t>College, university or seminary professors</a:t>
          </a:r>
        </a:p>
      </cdr:txBody>
    </cdr:sp>
  </cdr:relSizeAnchor>
  <cdr:relSizeAnchor xmlns:cdr="http://schemas.openxmlformats.org/drawingml/2006/chartDrawing">
    <cdr:from>
      <cdr:x>0.44517</cdr:x>
      <cdr:y>0.5</cdr:y>
    </cdr:from>
    <cdr:to>
      <cdr:x>0.61749</cdr:x>
      <cdr:y>0.6275</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1208470" y="774225"/>
          <a:ext cx="467784" cy="197426"/>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endParaRPr lang="en-US" sz="1100" dirty="0">
            <a:solidFill>
              <a:schemeClr val="tx2"/>
            </a:solidFill>
          </a:endParaRPr>
        </a:p>
      </cdr:txBody>
    </cdr:sp>
  </cdr:relSizeAnchor>
</c:userShapes>
</file>

<file path=ppt/drawings/drawing40.xml><?xml version="1.0" encoding="utf-8"?>
<c:userShapes xmlns:c="http://schemas.openxmlformats.org/drawingml/2006/chart">
  <cdr:relSizeAnchor xmlns:cdr="http://schemas.openxmlformats.org/drawingml/2006/chartDrawing">
    <cdr:from>
      <cdr:x>0.47416</cdr:x>
      <cdr:y>0.5</cdr:y>
    </cdr:from>
    <cdr:to>
      <cdr:x>0.64648</cdr:x>
      <cdr:y>0.66196</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703643" y="570499"/>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endParaRPr lang="en-US" sz="1100" dirty="0">
            <a:solidFill>
              <a:schemeClr val="tx2"/>
            </a:solidFill>
          </a:endParaRPr>
        </a:p>
      </cdr:txBody>
    </cdr:sp>
  </cdr:relSizeAnchor>
</c:userShapes>
</file>

<file path=ppt/drawings/drawing41.xml><?xml version="1.0" encoding="utf-8"?>
<c:userShapes xmlns:c="http://schemas.openxmlformats.org/drawingml/2006/chart">
  <cdr:relSizeAnchor xmlns:cdr="http://schemas.openxmlformats.org/drawingml/2006/chartDrawing">
    <cdr:from>
      <cdr:x>0.44517</cdr:x>
      <cdr:y>0.5</cdr:y>
    </cdr:from>
    <cdr:to>
      <cdr:x>0.61749</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831088" y="505786"/>
          <a:ext cx="321705"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22</a:t>
          </a:r>
          <a:endParaRPr lang="en-US" sz="1100" dirty="0">
            <a:solidFill>
              <a:schemeClr val="tx2"/>
            </a:solidFill>
          </a:endParaRPr>
        </a:p>
      </cdr:txBody>
    </cdr:sp>
  </cdr:relSizeAnchor>
</c:userShapes>
</file>

<file path=ppt/drawings/drawing42.xml><?xml version="1.0" encoding="utf-8"?>
<c:userShapes xmlns:c="http://schemas.openxmlformats.org/drawingml/2006/chart">
  <cdr:relSizeAnchor xmlns:cdr="http://schemas.openxmlformats.org/drawingml/2006/chartDrawing">
    <cdr:from>
      <cdr:x>0.46198</cdr:x>
      <cdr:y>0.5</cdr:y>
    </cdr:from>
    <cdr:to>
      <cdr:x>0.6343</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85568" y="505786"/>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4</a:t>
          </a:r>
          <a:endParaRPr lang="en-US" sz="1100" dirty="0">
            <a:solidFill>
              <a:schemeClr val="tx2"/>
            </a:solidFill>
          </a:endParaRPr>
        </a:p>
      </cdr:txBody>
    </cdr:sp>
  </cdr:relSizeAnchor>
</c:userShapes>
</file>

<file path=ppt/drawings/drawing43.xml><?xml version="1.0" encoding="utf-8"?>
<c:userShapes xmlns:c="http://schemas.openxmlformats.org/drawingml/2006/chart">
  <cdr:relSizeAnchor xmlns:cdr="http://schemas.openxmlformats.org/drawingml/2006/chartDrawing">
    <cdr:from>
      <cdr:x>0.44517</cdr:x>
      <cdr:y>0.5</cdr:y>
    </cdr:from>
    <cdr:to>
      <cdr:x>0.61749</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831088" y="505786"/>
          <a:ext cx="321705"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sz="1100" dirty="0">
              <a:solidFill>
                <a:schemeClr val="tx2"/>
              </a:solidFill>
            </a:rPr>
            <a:t>26</a:t>
          </a:r>
        </a:p>
      </cdr:txBody>
    </cdr:sp>
  </cdr:relSizeAnchor>
</c:userShapes>
</file>

<file path=ppt/drawings/drawing44.xml><?xml version="1.0" encoding="utf-8"?>
<c:userShapes xmlns:c="http://schemas.openxmlformats.org/drawingml/2006/chart">
  <cdr:relSizeAnchor xmlns:cdr="http://schemas.openxmlformats.org/drawingml/2006/chartDrawing">
    <cdr:from>
      <cdr:x>0.46439</cdr:x>
      <cdr:y>0.5</cdr:y>
    </cdr:from>
    <cdr:to>
      <cdr:x>0.63671</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89140" y="505786"/>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5</a:t>
          </a:r>
          <a:endParaRPr lang="en-US" sz="1100" dirty="0">
            <a:solidFill>
              <a:schemeClr val="tx2"/>
            </a:solidFill>
          </a:endParaRPr>
        </a:p>
      </cdr:txBody>
    </cdr:sp>
  </cdr:relSizeAnchor>
</c:userShapes>
</file>

<file path=ppt/drawings/drawing45.xml><?xml version="1.0" encoding="utf-8"?>
<c:userShapes xmlns:c="http://schemas.openxmlformats.org/drawingml/2006/chart">
  <cdr:relSizeAnchor xmlns:cdr="http://schemas.openxmlformats.org/drawingml/2006/chartDrawing">
    <cdr:from>
      <cdr:x>0.44517</cdr:x>
      <cdr:y>0.5</cdr:y>
    </cdr:from>
    <cdr:to>
      <cdr:x>0.61749</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831088" y="505786"/>
          <a:ext cx="321705"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46</a:t>
          </a:r>
          <a:endParaRPr lang="en-US" sz="1100" dirty="0">
            <a:solidFill>
              <a:schemeClr val="tx2"/>
            </a:solidFill>
          </a:endParaRPr>
        </a:p>
      </cdr:txBody>
    </cdr:sp>
  </cdr:relSizeAnchor>
</c:userShapes>
</file>

<file path=ppt/drawings/drawing46.xml><?xml version="1.0" encoding="utf-8"?>
<c:userShapes xmlns:c="http://schemas.openxmlformats.org/drawingml/2006/chart">
  <cdr:relSizeAnchor xmlns:cdr="http://schemas.openxmlformats.org/drawingml/2006/chartDrawing">
    <cdr:from>
      <cdr:x>0.44517</cdr:x>
      <cdr:y>0.5</cdr:y>
    </cdr:from>
    <cdr:to>
      <cdr:x>0.61749</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05786"/>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13</a:t>
          </a:r>
          <a:endParaRPr lang="en-US" sz="1100" dirty="0">
            <a:solidFill>
              <a:schemeClr val="tx2"/>
            </a:solidFill>
          </a:endParaRPr>
        </a:p>
      </cdr:txBody>
    </cdr:sp>
  </cdr:relSizeAnchor>
</c:userShapes>
</file>

<file path=ppt/drawings/drawing47.xml><?xml version="1.0" encoding="utf-8"?>
<c:userShapes xmlns:c="http://schemas.openxmlformats.org/drawingml/2006/chart">
  <cdr:relSizeAnchor xmlns:cdr="http://schemas.openxmlformats.org/drawingml/2006/chartDrawing">
    <cdr:from>
      <cdr:x>0.44517</cdr:x>
      <cdr:y>0.5</cdr:y>
    </cdr:from>
    <cdr:to>
      <cdr:x>0.61749</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831088" y="505786"/>
          <a:ext cx="321705"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23</a:t>
          </a:r>
          <a:endParaRPr lang="en-US" sz="1100" dirty="0">
            <a:solidFill>
              <a:schemeClr val="tx2"/>
            </a:solidFill>
          </a:endParaRPr>
        </a:p>
      </cdr:txBody>
    </cdr:sp>
  </cdr:relSizeAnchor>
</c:userShapes>
</file>

<file path=ppt/drawings/drawing48.xml><?xml version="1.0" encoding="utf-8"?>
<c:userShapes xmlns:c="http://schemas.openxmlformats.org/drawingml/2006/chart">
  <cdr:relSizeAnchor xmlns:cdr="http://schemas.openxmlformats.org/drawingml/2006/chartDrawing">
    <cdr:from>
      <cdr:x>0.4711</cdr:x>
      <cdr:y>0.49979</cdr:y>
    </cdr:from>
    <cdr:to>
      <cdr:x>0.64342</cdr:x>
      <cdr:y>0.68247</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99100" y="505574"/>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4</a:t>
          </a:r>
          <a:endParaRPr lang="en-US" sz="1100" dirty="0">
            <a:solidFill>
              <a:schemeClr val="tx2"/>
            </a:solidFill>
          </a:endParaRPr>
        </a:p>
      </cdr:txBody>
    </cdr:sp>
  </cdr:relSizeAnchor>
</c:userShapes>
</file>

<file path=ppt/drawings/drawing49.xml><?xml version="1.0" encoding="utf-8"?>
<c:userShapes xmlns:c="http://schemas.openxmlformats.org/drawingml/2006/chart">
  <cdr:relSizeAnchor xmlns:cdr="http://schemas.openxmlformats.org/drawingml/2006/chartDrawing">
    <cdr:from>
      <cdr:x>0.44517</cdr:x>
      <cdr:y>0.5</cdr:y>
    </cdr:from>
    <cdr:to>
      <cdr:x>0.61749</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831088" y="505786"/>
          <a:ext cx="321705"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10</a:t>
          </a:r>
          <a:endParaRPr lang="en-US" sz="1100" dirty="0">
            <a:solidFill>
              <a:schemeClr val="tx2"/>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0.22603</cdr:x>
      <cdr:y>0</cdr:y>
    </cdr:from>
    <cdr:to>
      <cdr:x>0.96081</cdr:x>
      <cdr:y>0.15574</cdr:y>
    </cdr:to>
    <cdr:sp macro="" textlink="">
      <cdr:nvSpPr>
        <cdr:cNvPr id="2" name="TextBox 1">
          <a:extLst xmlns:a="http://schemas.openxmlformats.org/drawingml/2006/main">
            <a:ext uri="{FF2B5EF4-FFF2-40B4-BE49-F238E27FC236}">
              <a16:creationId xmlns:a16="http://schemas.microsoft.com/office/drawing/2014/main" id="{6786A867-556C-41DA-9FD9-9CAD14A2E92A}"/>
            </a:ext>
          </a:extLst>
        </cdr:cNvPr>
        <cdr:cNvSpPr txBox="1"/>
      </cdr:nvSpPr>
      <cdr:spPr>
        <a:xfrm xmlns:a="http://schemas.openxmlformats.org/drawingml/2006/main">
          <a:off x="471488" y="0"/>
          <a:ext cx="1532741" cy="235193"/>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sz="1400" dirty="0">
              <a:solidFill>
                <a:schemeClr val="tx2"/>
              </a:solidFill>
            </a:rPr>
            <a:t>Senior pastors</a:t>
          </a:r>
        </a:p>
      </cdr:txBody>
    </cdr:sp>
  </cdr:relSizeAnchor>
</c:userShapes>
</file>

<file path=ppt/drawings/drawing50.xml><?xml version="1.0" encoding="utf-8"?>
<c:userShapes xmlns:c="http://schemas.openxmlformats.org/drawingml/2006/chart">
  <cdr:relSizeAnchor xmlns:cdr="http://schemas.openxmlformats.org/drawingml/2006/chartDrawing">
    <cdr:from>
      <cdr:x>0.45957</cdr:x>
      <cdr:y>0.48296</cdr:y>
    </cdr:from>
    <cdr:to>
      <cdr:x>0.63189</cdr:x>
      <cdr:y>0.66564</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81985" y="488550"/>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1</a:t>
          </a:r>
          <a:endParaRPr lang="en-US" sz="1100" dirty="0">
            <a:solidFill>
              <a:schemeClr val="tx2"/>
            </a:solidFill>
          </a:endParaRPr>
        </a:p>
      </cdr:txBody>
    </cdr:sp>
  </cdr:relSizeAnchor>
</c:userShapes>
</file>

<file path=ppt/drawings/drawing51.xml><?xml version="1.0" encoding="utf-8"?>
<c:userShapes xmlns:c="http://schemas.openxmlformats.org/drawingml/2006/chart">
  <cdr:relSizeAnchor xmlns:cdr="http://schemas.openxmlformats.org/drawingml/2006/chartDrawing">
    <cdr:from>
      <cdr:x>0.44517</cdr:x>
      <cdr:y>0.5</cdr:y>
    </cdr:from>
    <cdr:to>
      <cdr:x>0.61749</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831088" y="505786"/>
          <a:ext cx="321705"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14</a:t>
          </a:r>
          <a:endParaRPr lang="en-US" sz="1100" dirty="0">
            <a:solidFill>
              <a:schemeClr val="tx2"/>
            </a:solidFill>
          </a:endParaRPr>
        </a:p>
      </cdr:txBody>
    </cdr:sp>
  </cdr:relSizeAnchor>
</c:userShapes>
</file>

<file path=ppt/drawings/drawing52.xml><?xml version="1.0" encoding="utf-8"?>
<c:userShapes xmlns:c="http://schemas.openxmlformats.org/drawingml/2006/chart">
  <cdr:relSizeAnchor xmlns:cdr="http://schemas.openxmlformats.org/drawingml/2006/chartDrawing">
    <cdr:from>
      <cdr:x>0.46861</cdr:x>
      <cdr:y>0.5</cdr:y>
    </cdr:from>
    <cdr:to>
      <cdr:x>0.64093</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95394" y="505786"/>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2</a:t>
          </a:r>
          <a:endParaRPr lang="en-US" sz="1100" dirty="0">
            <a:solidFill>
              <a:schemeClr val="tx2"/>
            </a:solidFill>
          </a:endParaRPr>
        </a:p>
      </cdr:txBody>
    </cdr:sp>
  </cdr:relSizeAnchor>
</c:userShapes>
</file>

<file path=ppt/drawings/drawing53.xml><?xml version="1.0" encoding="utf-8"?>
<c:userShapes xmlns:c="http://schemas.openxmlformats.org/drawingml/2006/chart">
  <cdr:relSizeAnchor xmlns:cdr="http://schemas.openxmlformats.org/drawingml/2006/chartDrawing">
    <cdr:from>
      <cdr:x>0.47194</cdr:x>
      <cdr:y>0.47681</cdr:y>
    </cdr:from>
    <cdr:to>
      <cdr:x>0.64426</cdr:x>
      <cdr:y>0.65949</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881057" y="482325"/>
          <a:ext cx="321705"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9</a:t>
          </a:r>
          <a:endParaRPr lang="en-US" sz="1100" dirty="0">
            <a:solidFill>
              <a:schemeClr val="tx2"/>
            </a:solidFill>
          </a:endParaRPr>
        </a:p>
      </cdr:txBody>
    </cdr:sp>
  </cdr:relSizeAnchor>
</c:userShapes>
</file>

<file path=ppt/drawings/drawing54.xml><?xml version="1.0" encoding="utf-8"?>
<c:userShapes xmlns:c="http://schemas.openxmlformats.org/drawingml/2006/chart">
  <cdr:relSizeAnchor xmlns:cdr="http://schemas.openxmlformats.org/drawingml/2006/chartDrawing">
    <cdr:from>
      <cdr:x>0.46513</cdr:x>
      <cdr:y>0.5</cdr:y>
    </cdr:from>
    <cdr:to>
      <cdr:x>0.63745</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90241" y="505786"/>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2</a:t>
          </a:r>
          <a:endParaRPr lang="en-US" sz="1100" dirty="0">
            <a:solidFill>
              <a:schemeClr val="tx2"/>
            </a:solidFill>
          </a:endParaRPr>
        </a:p>
      </cdr:txBody>
    </cdr:sp>
  </cdr:relSizeAnchor>
</c:userShapes>
</file>

<file path=ppt/drawings/drawing55.xml><?xml version="1.0" encoding="utf-8"?>
<c:userShapes xmlns:c="http://schemas.openxmlformats.org/drawingml/2006/chart">
  <cdr:relSizeAnchor xmlns:cdr="http://schemas.openxmlformats.org/drawingml/2006/chartDrawing">
    <cdr:from>
      <cdr:x>0.44517</cdr:x>
      <cdr:y>0.5</cdr:y>
    </cdr:from>
    <cdr:to>
      <cdr:x>0.61749</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831088" y="505786"/>
          <a:ext cx="321705"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26</a:t>
          </a:r>
          <a:endParaRPr lang="en-US" sz="1100" dirty="0">
            <a:solidFill>
              <a:schemeClr val="tx2"/>
            </a:solidFill>
          </a:endParaRPr>
        </a:p>
      </cdr:txBody>
    </cdr:sp>
  </cdr:relSizeAnchor>
</c:userShapes>
</file>

<file path=ppt/drawings/drawing56.xml><?xml version="1.0" encoding="utf-8"?>
<c:userShapes xmlns:c="http://schemas.openxmlformats.org/drawingml/2006/chart">
  <cdr:relSizeAnchor xmlns:cdr="http://schemas.openxmlformats.org/drawingml/2006/chartDrawing">
    <cdr:from>
      <cdr:x>0.44517</cdr:x>
      <cdr:y>0.5</cdr:y>
    </cdr:from>
    <cdr:to>
      <cdr:x>0.61749</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05786"/>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63</a:t>
          </a:r>
          <a:endParaRPr lang="en-US" sz="1100" dirty="0">
            <a:solidFill>
              <a:schemeClr val="tx2"/>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0.23025</cdr:x>
      <cdr:y>0</cdr:y>
    </cdr:from>
    <cdr:to>
      <cdr:x>0.90831</cdr:x>
      <cdr:y>0.15574</cdr:y>
    </cdr:to>
    <cdr:sp macro="" textlink="">
      <cdr:nvSpPr>
        <cdr:cNvPr id="2" name="TextBox 1">
          <a:extLst xmlns:a="http://schemas.openxmlformats.org/drawingml/2006/main">
            <a:ext uri="{FF2B5EF4-FFF2-40B4-BE49-F238E27FC236}">
              <a16:creationId xmlns:a16="http://schemas.microsoft.com/office/drawing/2014/main" id="{6786A867-556C-41DA-9FD9-9CAD14A2E92A}"/>
            </a:ext>
          </a:extLst>
        </cdr:cNvPr>
        <cdr:cNvSpPr txBox="1"/>
      </cdr:nvSpPr>
      <cdr:spPr>
        <a:xfrm xmlns:a="http://schemas.openxmlformats.org/drawingml/2006/main">
          <a:off x="480296" y="-9331"/>
          <a:ext cx="1414416" cy="235190"/>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sz="1400" dirty="0">
              <a:solidFill>
                <a:schemeClr val="tx2"/>
              </a:solidFill>
            </a:rPr>
            <a:t>Solo pastors</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0.74972</cdr:y>
    </cdr:from>
    <cdr:to>
      <cdr:x>0.81356</cdr:x>
      <cdr:y>0.92122</cdr:y>
    </cdr:to>
    <cdr:sp macro="" textlink="">
      <cdr:nvSpPr>
        <cdr:cNvPr id="2" name="TextBox 1">
          <a:extLst xmlns:a="http://schemas.openxmlformats.org/drawingml/2006/main">
            <a:ext uri="{FF2B5EF4-FFF2-40B4-BE49-F238E27FC236}">
              <a16:creationId xmlns:a16="http://schemas.microsoft.com/office/drawing/2014/main" id="{1BA45060-6C8C-4136-A9D7-0E593A383CF0}"/>
            </a:ext>
          </a:extLst>
        </cdr:cNvPr>
        <cdr:cNvSpPr txBox="1"/>
      </cdr:nvSpPr>
      <cdr:spPr>
        <a:xfrm xmlns:a="http://schemas.openxmlformats.org/drawingml/2006/main">
          <a:off x="-2509121" y="1614500"/>
          <a:ext cx="1115880" cy="369318"/>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Franklin Gothic Book" panose="020B0503020102020204" pitchFamily="34" charset="0"/>
            </a:rPr>
            <a:t>3-year retention; </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Franklin Gothic Book" panose="020B0503020102020204" pitchFamily="34" charset="0"/>
            </a:rPr>
            <a:t>active in 2016 </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Franklin Gothic Book" panose="020B0503020102020204" pitchFamily="34" charset="0"/>
            </a:rPr>
            <a:t>(3,386)</a:t>
          </a:r>
        </a:p>
      </cdr:txBody>
    </cdr:sp>
  </cdr:relSizeAnchor>
</c:userShapes>
</file>

<file path=ppt/drawings/drawing8.xml><?xml version="1.0" encoding="utf-8"?>
<c:userShapes xmlns:c="http://schemas.openxmlformats.org/drawingml/2006/chart">
  <cdr:relSizeAnchor xmlns:cdr="http://schemas.openxmlformats.org/drawingml/2006/chartDrawing">
    <cdr:from>
      <cdr:x>0.02846</cdr:x>
      <cdr:y>0.93703</cdr:y>
    </cdr:from>
    <cdr:to>
      <cdr:x>0.07093</cdr:x>
      <cdr:y>0.97805</cdr:y>
    </cdr:to>
    <cdr:sp macro="" textlink="">
      <cdr:nvSpPr>
        <cdr:cNvPr id="4" name="TextBox 3">
          <a:extLst xmlns:a="http://schemas.openxmlformats.org/drawingml/2006/main">
            <a:ext uri="{FF2B5EF4-FFF2-40B4-BE49-F238E27FC236}">
              <a16:creationId xmlns:a16="http://schemas.microsoft.com/office/drawing/2014/main" id="{EFFAF187-C903-4FD3-AB31-B9897A6AF8EE}"/>
            </a:ext>
          </a:extLst>
        </cdr:cNvPr>
        <cdr:cNvSpPr txBox="1"/>
      </cdr:nvSpPr>
      <cdr:spPr>
        <a:xfrm xmlns:a="http://schemas.openxmlformats.org/drawingml/2006/main">
          <a:off x="254918" y="4315317"/>
          <a:ext cx="380433" cy="188899"/>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sz="1100" dirty="0">
              <a:solidFill>
                <a:schemeClr val="tx1">
                  <a:lumMod val="65000"/>
                  <a:lumOff val="35000"/>
                </a:schemeClr>
              </a:solidFill>
            </a:rPr>
            <a:t>Year</a:t>
          </a:r>
        </a:p>
      </cdr:txBody>
    </cdr:sp>
  </cdr:relSizeAnchor>
</c:userShapes>
</file>

<file path=ppt/drawings/drawing9.xml><?xml version="1.0" encoding="utf-8"?>
<c:userShapes xmlns:c="http://schemas.openxmlformats.org/drawingml/2006/chart">
  <cdr:relSizeAnchor xmlns:cdr="http://schemas.openxmlformats.org/drawingml/2006/chartDrawing">
    <cdr:from>
      <cdr:x>0.44517</cdr:x>
      <cdr:y>0.5</cdr:y>
    </cdr:from>
    <cdr:to>
      <cdr:x>0.61749</cdr:x>
      <cdr:y>0.64951</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3" y="617995"/>
          <a:ext cx="255722"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22</a:t>
          </a:r>
          <a:endParaRPr lang="en-US" sz="1100" dirty="0">
            <a:solidFill>
              <a:schemeClr val="tx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04C89EDB-3FDD-4915-A3CE-62FA29C01A32}" type="datetimeFigureOut">
              <a:rPr lang="en-US" smtClean="0"/>
              <a:t>7/21/22</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A5042649-1860-4D03-9360-22C2D8836B44}" type="slidenum">
              <a:rPr lang="en-US" smtClean="0"/>
              <a:t>‹#›</a:t>
            </a:fld>
            <a:endParaRPr lang="en-US"/>
          </a:p>
        </p:txBody>
      </p:sp>
    </p:spTree>
    <p:extLst>
      <p:ext uri="{BB962C8B-B14F-4D97-AF65-F5344CB8AC3E}">
        <p14:creationId xmlns:p14="http://schemas.microsoft.com/office/powerpoint/2010/main" val="633661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054499FB-0CC7-453D-9493-CBDCD6D233E2}" type="datetimeFigureOut">
              <a:rPr lang="en-US" smtClean="0"/>
              <a:t>7/21/22</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4476A24B-926E-40EB-9E1B-5321DC3775E5}" type="slidenum">
              <a:rPr lang="en-US" smtClean="0"/>
              <a:t>‹#›</a:t>
            </a:fld>
            <a:endParaRPr lang="en-US"/>
          </a:p>
        </p:txBody>
      </p:sp>
    </p:spTree>
    <p:extLst>
      <p:ext uri="{BB962C8B-B14F-4D97-AF65-F5344CB8AC3E}">
        <p14:creationId xmlns:p14="http://schemas.microsoft.com/office/powerpoint/2010/main" val="2167594663"/>
      </p:ext>
    </p:extLst>
  </p:cSld>
  <p:clrMap bg1="lt1" tx1="dk1" bg2="lt2" tx2="dk2" accent1="accent1" accent2="accent2" accent3="accent3" accent4="accent4" accent5="accent5" accent6="accent6" hlink="hlink" folHlink="folHlink"/>
  <p:notesStyle>
    <a:lvl1pPr marL="117475" indent="-117475" algn="l" defTabSz="914400" rtl="0" eaLnBrk="1" latinLnBrk="0" hangingPunct="1">
      <a:lnSpc>
        <a:spcPct val="110000"/>
      </a:lnSpc>
      <a:buFont typeface="Arial" panose="020B0604020202020204" pitchFamily="34" charset="0"/>
      <a:buChar char="•"/>
      <a:defRPr sz="1400" kern="1200">
        <a:solidFill>
          <a:schemeClr val="tx1"/>
        </a:solidFill>
        <a:latin typeface="+mn-lt"/>
        <a:ea typeface="+mn-ea"/>
        <a:cs typeface="+mn-cs"/>
      </a:defRPr>
    </a:lvl1pPr>
    <a:lvl2pPr marL="228600" indent="-111125"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457200" indent="-11112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457200" indent="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76A24B-926E-40EB-9E1B-5321DC3775E5}" type="slidenum">
              <a:rPr lang="en-US" smtClean="0"/>
              <a:t>1</a:t>
            </a:fld>
            <a:endParaRPr lang="en-US"/>
          </a:p>
        </p:txBody>
      </p:sp>
    </p:spTree>
    <p:extLst>
      <p:ext uri="{BB962C8B-B14F-4D97-AF65-F5344CB8AC3E}">
        <p14:creationId xmlns:p14="http://schemas.microsoft.com/office/powerpoint/2010/main" val="525300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76A24B-926E-40EB-9E1B-5321DC3775E5}" type="slidenum">
              <a:rPr lang="en-US" smtClean="0"/>
              <a:t>10</a:t>
            </a:fld>
            <a:endParaRPr lang="en-US"/>
          </a:p>
        </p:txBody>
      </p:sp>
    </p:spTree>
    <p:extLst>
      <p:ext uri="{BB962C8B-B14F-4D97-AF65-F5344CB8AC3E}">
        <p14:creationId xmlns:p14="http://schemas.microsoft.com/office/powerpoint/2010/main" val="3915881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a:t>
            </a:r>
          </a:p>
        </p:txBody>
      </p:sp>
      <p:sp>
        <p:nvSpPr>
          <p:cNvPr id="4" name="Slide Number Placeholder 3"/>
          <p:cNvSpPr>
            <a:spLocks noGrp="1"/>
          </p:cNvSpPr>
          <p:nvPr>
            <p:ph type="sldNum" sz="quarter" idx="5"/>
          </p:nvPr>
        </p:nvSpPr>
        <p:spPr/>
        <p:txBody>
          <a:bodyPr/>
          <a:lstStyle/>
          <a:p>
            <a:fld id="{4476A24B-926E-40EB-9E1B-5321DC3775E5}" type="slidenum">
              <a:rPr lang="en-US" smtClean="0"/>
              <a:t>11</a:t>
            </a:fld>
            <a:endParaRPr lang="en-US"/>
          </a:p>
        </p:txBody>
      </p:sp>
    </p:spTree>
    <p:extLst>
      <p:ext uri="{BB962C8B-B14F-4D97-AF65-F5344CB8AC3E}">
        <p14:creationId xmlns:p14="http://schemas.microsoft.com/office/powerpoint/2010/main" val="791080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76A24B-926E-40EB-9E1B-5321DC3775E5}" type="slidenum">
              <a:rPr lang="en-US" smtClean="0"/>
              <a:t>19</a:t>
            </a:fld>
            <a:endParaRPr lang="en-US"/>
          </a:p>
        </p:txBody>
      </p:sp>
    </p:spTree>
    <p:extLst>
      <p:ext uri="{BB962C8B-B14F-4D97-AF65-F5344CB8AC3E}">
        <p14:creationId xmlns:p14="http://schemas.microsoft.com/office/powerpoint/2010/main" val="1516533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76A24B-926E-40EB-9E1B-5321DC3775E5}" type="slidenum">
              <a:rPr kumimoji="0" lang="en-US" sz="12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2836330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76A24B-926E-40EB-9E1B-5321DC3775E5}" type="slidenum">
              <a:rPr kumimoji="0" lang="en-US" sz="12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2259559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76A24B-926E-40EB-9E1B-5321DC3775E5}" type="slidenum">
              <a:rPr lang="en-US" smtClean="0"/>
              <a:t>25</a:t>
            </a:fld>
            <a:endParaRPr lang="en-US"/>
          </a:p>
        </p:txBody>
      </p:sp>
    </p:spTree>
    <p:extLst>
      <p:ext uri="{BB962C8B-B14F-4D97-AF65-F5344CB8AC3E}">
        <p14:creationId xmlns:p14="http://schemas.microsoft.com/office/powerpoint/2010/main" val="1962579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76A24B-926E-40EB-9E1B-5321DC3775E5}" type="slidenum">
              <a:rPr lang="en-US" smtClean="0"/>
              <a:t>30</a:t>
            </a:fld>
            <a:endParaRPr lang="en-US"/>
          </a:p>
        </p:txBody>
      </p:sp>
    </p:spTree>
    <p:extLst>
      <p:ext uri="{BB962C8B-B14F-4D97-AF65-F5344CB8AC3E}">
        <p14:creationId xmlns:p14="http://schemas.microsoft.com/office/powerpoint/2010/main" val="1286769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76A24B-926E-40EB-9E1B-5321DC3775E5}" type="slidenum">
              <a:rPr kumimoji="0" lang="en-US" sz="12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210790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0">
              <a:schemeClr val="accent1"/>
            </a:gs>
            <a:gs pos="77000">
              <a:schemeClr val="accent1">
                <a:lumMod val="3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Freeform 2"/>
          <p:cNvSpPr/>
          <p:nvPr userDrawn="1"/>
        </p:nvSpPr>
        <p:spPr bwMode="ltGray">
          <a:xfrm>
            <a:off x="-6350" y="12700"/>
            <a:ext cx="5994400"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755" y="1812641"/>
            <a:ext cx="7781756" cy="2225262"/>
          </a:xfrm>
        </p:spPr>
        <p:txBody>
          <a:bodyPr anchor="ctr"/>
          <a:lstStyle>
            <a:lvl1pPr>
              <a:defRPr sz="5500">
                <a:solidFill>
                  <a:schemeClr val="bg1"/>
                </a:solidFill>
              </a:defRPr>
            </a:lvl1pPr>
          </a:lstStyle>
          <a:p>
            <a:r>
              <a:rPr lang="en-US"/>
              <a:t>Click to edit Master title style</a:t>
            </a:r>
          </a:p>
        </p:txBody>
      </p:sp>
      <p:sp>
        <p:nvSpPr>
          <p:cNvPr id="10" name="Text Placeholder 9"/>
          <p:cNvSpPr>
            <a:spLocks noGrp="1"/>
          </p:cNvSpPr>
          <p:nvPr>
            <p:ph type="body" sz="quarter" idx="14" hasCustomPrompt="1"/>
          </p:nvPr>
        </p:nvSpPr>
        <p:spPr>
          <a:xfrm>
            <a:off x="674703" y="4528530"/>
            <a:ext cx="7783445" cy="1415772"/>
          </a:xfrm>
        </p:spPr>
        <p:txBody>
          <a:bodyPr>
            <a:noAutofit/>
          </a:bodyPr>
          <a:lstStyle>
            <a:lvl1pPr marL="0" indent="0">
              <a:lnSpc>
                <a:spcPct val="95000"/>
              </a:lnSpc>
              <a:spcAft>
                <a:spcPts val="0"/>
              </a:spcAft>
              <a:buFont typeface="Arial" panose="020B0604020202020204" pitchFamily="34" charset="0"/>
              <a:buChar char="​"/>
              <a:defRPr sz="2100" b="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p:cNvGrpSpPr/>
          <p:nvPr userDrawn="1"/>
        </p:nvGrpSpPr>
        <p:grpSpPr>
          <a:xfrm>
            <a:off x="678035" y="1640590"/>
            <a:ext cx="7780165"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bg1">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 name="Rectangle 5">
            <a:extLst>
              <a:ext uri="{FF2B5EF4-FFF2-40B4-BE49-F238E27FC236}">
                <a16:creationId xmlns:a16="http://schemas.microsoft.com/office/drawing/2014/main" id="{ED2E7A5F-0EC0-4E1B-A92E-E480E8D2075F}"/>
              </a:ext>
            </a:extLst>
          </p:cNvPr>
          <p:cNvSpPr/>
          <p:nvPr userDrawn="1"/>
        </p:nvSpPr>
        <p:spPr>
          <a:xfrm>
            <a:off x="-50414" y="6022564"/>
            <a:ext cx="3800378" cy="677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latin typeface="Franklin Gothic Demi Cond" panose="020B07060304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E5E3F8A6-2BE2-46B5-BEDC-2E8438074C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351" y="6147837"/>
            <a:ext cx="3195782" cy="416913"/>
          </a:xfrm>
          <a:prstGeom prst="rect">
            <a:avLst/>
          </a:prstGeom>
        </p:spPr>
      </p:pic>
    </p:spTree>
    <p:extLst>
      <p:ext uri="{BB962C8B-B14F-4D97-AF65-F5344CB8AC3E}">
        <p14:creationId xmlns:p14="http://schemas.microsoft.com/office/powerpoint/2010/main" val="314891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842184"/>
            <a:ext cx="7772400" cy="914402"/>
          </a:xfrm>
        </p:spPr>
        <p:txBody>
          <a:bodyPr/>
          <a:lstStyle>
            <a:lvl1pPr>
              <a:defRPr>
                <a:latin typeface="+mj-lt"/>
              </a:defRPr>
            </a:lvl1pPr>
          </a:lstStyle>
          <a:p>
            <a:r>
              <a:rPr lang="en-US"/>
              <a:t>click to edit master title style</a:t>
            </a:r>
          </a:p>
        </p:txBody>
      </p:sp>
      <p:sp>
        <p:nvSpPr>
          <p:cNvPr id="8" name="TextBox 7"/>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a:solidFill>
                <a:schemeClr val="tx2">
                  <a:lumMod val="60000"/>
                  <a:lumOff val="40000"/>
                </a:schemeClr>
              </a:solidFill>
              <a:latin typeface="+mn-lt"/>
            </a:endParaRPr>
          </a:p>
        </p:txBody>
      </p:sp>
      <p:sp>
        <p:nvSpPr>
          <p:cNvPr id="19" name="Text Placeholder 2"/>
          <p:cNvSpPr>
            <a:spLocks noGrp="1"/>
          </p:cNvSpPr>
          <p:nvPr>
            <p:ph type="body" idx="28" hasCustomPrompt="1"/>
          </p:nvPr>
        </p:nvSpPr>
        <p:spPr>
          <a:xfrm>
            <a:off x="685800" y="390236"/>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hart Placeholder 3"/>
          <p:cNvSpPr>
            <a:spLocks noGrp="1"/>
          </p:cNvSpPr>
          <p:nvPr userDrawn="1">
            <p:ph type="chart" sz="quarter" idx="29" hasCustomPrompt="1"/>
          </p:nvPr>
        </p:nvSpPr>
        <p:spPr>
          <a:xfrm>
            <a:off x="685800" y="1756585"/>
            <a:ext cx="7772400" cy="4000500"/>
          </a:xfrm>
        </p:spPr>
        <p:txBody>
          <a:bodyPr/>
          <a:lstStyle>
            <a:lvl1pPr algn="ctr">
              <a:defRPr>
                <a:solidFill>
                  <a:schemeClr val="tx2"/>
                </a:solidFill>
              </a:defRPr>
            </a:lvl1pPr>
          </a:lstStyle>
          <a:p>
            <a:r>
              <a:rPr lang="en-US"/>
              <a:t>Click to insert chart from template</a:t>
            </a:r>
          </a:p>
        </p:txBody>
      </p:sp>
      <p:sp>
        <p:nvSpPr>
          <p:cNvPr id="9" name="Text Placeholder 10">
            <a:extLst>
              <a:ext uri="{FF2B5EF4-FFF2-40B4-BE49-F238E27FC236}">
                <a16:creationId xmlns:a16="http://schemas.microsoft.com/office/drawing/2014/main" id="{83D9B05C-2C9D-4F12-908A-4B381A0CD97A}"/>
              </a:ext>
            </a:extLst>
          </p:cNvPr>
          <p:cNvSpPr>
            <a:spLocks noGrp="1"/>
          </p:cNvSpPr>
          <p:nvPr>
            <p:ph type="body" sz="quarter" idx="14" hasCustomPrompt="1"/>
          </p:nvPr>
        </p:nvSpPr>
        <p:spPr>
          <a:xfrm>
            <a:off x="4343400" y="6430354"/>
            <a:ext cx="4114800" cy="134396"/>
          </a:xfrm>
        </p:spPr>
        <p:txBody>
          <a:bodyPr wrap="square" anchor="b">
            <a:spAutoFit/>
          </a:bodyPr>
          <a:lstStyle>
            <a:lvl1pPr>
              <a:defRPr sz="800" baseline="0">
                <a:solidFill>
                  <a:schemeClr val="tx2">
                    <a:lumMod val="60000"/>
                    <a:lumOff val="40000"/>
                  </a:schemeClr>
                </a:solidFill>
                <a:latin typeface="+mn-lt"/>
              </a:defRPr>
            </a:lvl1pPr>
          </a:lstStyle>
          <a:p>
            <a:pPr lvl="0"/>
            <a:r>
              <a:rPr lang="en-US"/>
              <a:t>click to insert source</a:t>
            </a:r>
          </a:p>
        </p:txBody>
      </p:sp>
      <p:pic>
        <p:nvPicPr>
          <p:cNvPr id="10" name="Picture 9" descr="A picture containing drawing&#10;&#10;Description automatically generated">
            <a:extLst>
              <a:ext uri="{FF2B5EF4-FFF2-40B4-BE49-F238E27FC236}">
                <a16:creationId xmlns:a16="http://schemas.microsoft.com/office/drawing/2014/main" id="{4F2155F8-A0BC-46E7-A52A-1F74DA96B8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351" y="6147837"/>
            <a:ext cx="3195782" cy="416913"/>
          </a:xfrm>
          <a:prstGeom prst="rect">
            <a:avLst/>
          </a:prstGeom>
        </p:spPr>
      </p:pic>
    </p:spTree>
    <p:extLst>
      <p:ext uri="{BB962C8B-B14F-4D97-AF65-F5344CB8AC3E}">
        <p14:creationId xmlns:p14="http://schemas.microsoft.com/office/powerpoint/2010/main" val="133430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Box 7"/>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a:solidFill>
                <a:schemeClr val="tx2">
                  <a:lumMod val="60000"/>
                  <a:lumOff val="40000"/>
                </a:schemeClr>
              </a:solidFill>
              <a:latin typeface="+mn-lt"/>
            </a:endParaRPr>
          </a:p>
        </p:txBody>
      </p:sp>
      <p:sp>
        <p:nvSpPr>
          <p:cNvPr id="5" name="Text Placeholder 10">
            <a:extLst>
              <a:ext uri="{FF2B5EF4-FFF2-40B4-BE49-F238E27FC236}">
                <a16:creationId xmlns:a16="http://schemas.microsoft.com/office/drawing/2014/main" id="{F96E1082-E711-4564-A0C6-D665FE3568C5}"/>
              </a:ext>
            </a:extLst>
          </p:cNvPr>
          <p:cNvSpPr>
            <a:spLocks noGrp="1"/>
          </p:cNvSpPr>
          <p:nvPr>
            <p:ph type="body" sz="quarter" idx="14" hasCustomPrompt="1"/>
          </p:nvPr>
        </p:nvSpPr>
        <p:spPr>
          <a:xfrm>
            <a:off x="4343400" y="6430354"/>
            <a:ext cx="4114800" cy="134396"/>
          </a:xfrm>
        </p:spPr>
        <p:txBody>
          <a:bodyPr wrap="square" anchor="b">
            <a:spAutoFit/>
          </a:bodyPr>
          <a:lstStyle>
            <a:lvl1pPr>
              <a:defRPr sz="800" baseline="0">
                <a:solidFill>
                  <a:schemeClr val="tx2">
                    <a:lumMod val="60000"/>
                    <a:lumOff val="40000"/>
                  </a:schemeClr>
                </a:solidFill>
                <a:latin typeface="+mn-lt"/>
              </a:defRPr>
            </a:lvl1pPr>
          </a:lstStyle>
          <a:p>
            <a:pPr lvl="0"/>
            <a:r>
              <a:rPr lang="en-US"/>
              <a:t>click to insert source</a:t>
            </a:r>
          </a:p>
        </p:txBody>
      </p:sp>
      <p:pic>
        <p:nvPicPr>
          <p:cNvPr id="6" name="Picture 5" descr="A picture containing drawing&#10;&#10;Description automatically generated">
            <a:extLst>
              <a:ext uri="{FF2B5EF4-FFF2-40B4-BE49-F238E27FC236}">
                <a16:creationId xmlns:a16="http://schemas.microsoft.com/office/drawing/2014/main" id="{C0832224-1AC9-4536-817B-9634FD3316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351" y="6147837"/>
            <a:ext cx="3195782" cy="416913"/>
          </a:xfrm>
          <a:prstGeom prst="rect">
            <a:avLst/>
          </a:prstGeom>
        </p:spPr>
      </p:pic>
    </p:spTree>
    <p:extLst>
      <p:ext uri="{BB962C8B-B14F-4D97-AF65-F5344CB8AC3E}">
        <p14:creationId xmlns:p14="http://schemas.microsoft.com/office/powerpoint/2010/main" val="290282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Dark">
    <p:bg>
      <p:bgPr>
        <a:gradFill>
          <a:gsLst>
            <a:gs pos="0">
              <a:schemeClr val="accent1"/>
            </a:gs>
            <a:gs pos="77000">
              <a:schemeClr val="accent1">
                <a:lumMod val="3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Freeform 2"/>
          <p:cNvSpPr/>
          <p:nvPr userDrawn="1"/>
        </p:nvSpPr>
        <p:spPr bwMode="ltGray">
          <a:xfrm>
            <a:off x="-6350" y="12700"/>
            <a:ext cx="5994400"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319" y="1812641"/>
            <a:ext cx="7773412" cy="2225262"/>
          </a:xfrm>
        </p:spPr>
        <p:txBody>
          <a:bodyPr anchor="ctr"/>
          <a:lstStyle>
            <a:lvl1pPr>
              <a:lnSpc>
                <a:spcPct val="95000"/>
              </a:lnSpc>
              <a:defRPr sz="4200">
                <a:solidFill>
                  <a:schemeClr val="bg1"/>
                </a:solidFill>
              </a:defRPr>
            </a:lvl1pPr>
          </a:lstStyle>
          <a:p>
            <a:r>
              <a:rPr lang="en-US"/>
              <a:t>Click to edit Master title style</a:t>
            </a:r>
          </a:p>
        </p:txBody>
      </p:sp>
      <p:sp>
        <p:nvSpPr>
          <p:cNvPr id="10" name="Text Placeholder 9"/>
          <p:cNvSpPr>
            <a:spLocks noGrp="1"/>
          </p:cNvSpPr>
          <p:nvPr>
            <p:ph type="body" sz="quarter" idx="14" hasCustomPrompt="1"/>
          </p:nvPr>
        </p:nvSpPr>
        <p:spPr>
          <a:xfrm>
            <a:off x="685269" y="4528530"/>
            <a:ext cx="7775100" cy="1415772"/>
          </a:xfr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p:cNvGrpSpPr/>
          <p:nvPr userDrawn="1"/>
        </p:nvGrpSpPr>
        <p:grpSpPr>
          <a:xfrm>
            <a:off x="683581" y="1640590"/>
            <a:ext cx="7776838"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2">
                    <a:lumMod val="20000"/>
                    <a:lumOff val="80000"/>
                  </a:schemeClr>
                </a:solidFill>
              </a:endParaRPr>
            </a:p>
          </p:txBody>
        </p:sp>
      </p:grpSp>
      <p:sp>
        <p:nvSpPr>
          <p:cNvPr id="8" name="Rectangle 7">
            <a:extLst>
              <a:ext uri="{FF2B5EF4-FFF2-40B4-BE49-F238E27FC236}">
                <a16:creationId xmlns:a16="http://schemas.microsoft.com/office/drawing/2014/main" id="{4F234A76-1B11-44F5-A174-BF09CF93C619}"/>
              </a:ext>
            </a:extLst>
          </p:cNvPr>
          <p:cNvSpPr/>
          <p:nvPr userDrawn="1"/>
        </p:nvSpPr>
        <p:spPr>
          <a:xfrm>
            <a:off x="-50414" y="6022564"/>
            <a:ext cx="3800378" cy="677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latin typeface="Franklin Gothic Demi Cond" panose="020B0706030402020204" pitchFamily="34" charset="0"/>
            </a:endParaRPr>
          </a:p>
        </p:txBody>
      </p:sp>
      <p:pic>
        <p:nvPicPr>
          <p:cNvPr id="13" name="Picture 12" descr="A picture containing drawing&#10;&#10;Description automatically generated">
            <a:extLst>
              <a:ext uri="{FF2B5EF4-FFF2-40B4-BE49-F238E27FC236}">
                <a16:creationId xmlns:a16="http://schemas.microsoft.com/office/drawing/2014/main" id="{D350D866-9637-454C-B6C4-7F43BC43CE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351" y="6147837"/>
            <a:ext cx="3195782" cy="416913"/>
          </a:xfrm>
          <a:prstGeom prst="rect">
            <a:avLst/>
          </a:prstGeom>
        </p:spPr>
      </p:pic>
    </p:spTree>
    <p:extLst>
      <p:ext uri="{BB962C8B-B14F-4D97-AF65-F5344CB8AC3E}">
        <p14:creationId xmlns:p14="http://schemas.microsoft.com/office/powerpoint/2010/main" val="2139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631" y="1905001"/>
            <a:ext cx="7775100" cy="2225262"/>
          </a:xfrm>
        </p:spPr>
        <p:txBody>
          <a:bodyPr anchor="ctr"/>
          <a:lstStyle>
            <a:lvl1pPr>
              <a:lnSpc>
                <a:spcPct val="95000"/>
              </a:lnSpc>
              <a:defRPr sz="4200">
                <a:solidFill>
                  <a:schemeClr val="tx2"/>
                </a:solidFill>
              </a:defRPr>
            </a:lvl1pPr>
          </a:lstStyle>
          <a:p>
            <a:r>
              <a:rPr lang="en-US"/>
              <a:t>Click to edit Master title style</a:t>
            </a:r>
          </a:p>
        </p:txBody>
      </p:sp>
      <p:sp>
        <p:nvSpPr>
          <p:cNvPr id="10" name="Text Placeholder 9"/>
          <p:cNvSpPr>
            <a:spLocks noGrp="1"/>
          </p:cNvSpPr>
          <p:nvPr>
            <p:ph type="body" sz="quarter" idx="14" hasCustomPrompt="1"/>
          </p:nvPr>
        </p:nvSpPr>
        <p:spPr>
          <a:xfrm>
            <a:off x="683581" y="4620890"/>
            <a:ext cx="7776788" cy="1415772"/>
          </a:xfr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2pPr>
            <a:lvl3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3pPr>
            <a:lvl4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4pPr>
            <a:lvl5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p:cNvGrpSpPr/>
          <p:nvPr userDrawn="1"/>
        </p:nvGrpSpPr>
        <p:grpSpPr>
          <a:xfrm>
            <a:off x="683631" y="1732950"/>
            <a:ext cx="7776788"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10">
            <a:extLst>
              <a:ext uri="{FF2B5EF4-FFF2-40B4-BE49-F238E27FC236}">
                <a16:creationId xmlns:a16="http://schemas.microsoft.com/office/drawing/2014/main" id="{DCB44783-5AAA-4BE6-8299-E9D96E33E8CA}"/>
              </a:ext>
            </a:extLst>
          </p:cNvPr>
          <p:cNvSpPr>
            <a:spLocks noGrp="1"/>
          </p:cNvSpPr>
          <p:nvPr>
            <p:ph type="body" sz="quarter" idx="15" hasCustomPrompt="1"/>
          </p:nvPr>
        </p:nvSpPr>
        <p:spPr>
          <a:xfrm>
            <a:off x="4343400" y="6430354"/>
            <a:ext cx="4114800" cy="134396"/>
          </a:xfrm>
        </p:spPr>
        <p:txBody>
          <a:bodyPr wrap="square" anchor="b">
            <a:spAutoFit/>
          </a:bodyPr>
          <a:lstStyle>
            <a:lvl1pPr>
              <a:defRPr sz="800" baseline="0">
                <a:solidFill>
                  <a:schemeClr val="tx2">
                    <a:lumMod val="60000"/>
                    <a:lumOff val="40000"/>
                  </a:schemeClr>
                </a:solidFill>
                <a:latin typeface="+mn-lt"/>
              </a:defRPr>
            </a:lvl1pPr>
          </a:lstStyle>
          <a:p>
            <a:pPr lvl="0"/>
            <a:r>
              <a:rPr lang="en-US"/>
              <a:t>click to insert source</a:t>
            </a:r>
          </a:p>
        </p:txBody>
      </p:sp>
      <p:pic>
        <p:nvPicPr>
          <p:cNvPr id="9" name="Picture 8" descr="A picture containing drawing&#10;&#10;Description automatically generated">
            <a:extLst>
              <a:ext uri="{FF2B5EF4-FFF2-40B4-BE49-F238E27FC236}">
                <a16:creationId xmlns:a16="http://schemas.microsoft.com/office/drawing/2014/main" id="{3B2EFFE6-75F4-4190-8DDC-86347FFEF6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351" y="6147837"/>
            <a:ext cx="3195782" cy="416913"/>
          </a:xfrm>
          <a:prstGeom prst="rect">
            <a:avLst/>
          </a:prstGeom>
        </p:spPr>
      </p:pic>
    </p:spTree>
    <p:extLst>
      <p:ext uri="{BB962C8B-B14F-4D97-AF65-F5344CB8AC3E}">
        <p14:creationId xmlns:p14="http://schemas.microsoft.com/office/powerpoint/2010/main" val="2139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gue">
    <p:bg>
      <p:bgPr>
        <a:solidFill>
          <a:schemeClr val="bg1"/>
        </a:solidFill>
        <a:effectLst/>
      </p:bgPr>
    </p:bg>
    <p:spTree>
      <p:nvGrpSpPr>
        <p:cNvPr id="1" name=""/>
        <p:cNvGrpSpPr/>
        <p:nvPr/>
      </p:nvGrpSpPr>
      <p:grpSpPr>
        <a:xfrm>
          <a:off x="0" y="0"/>
          <a:ext cx="0" cy="0"/>
          <a:chOff x="0" y="0"/>
          <a:chExt cx="0" cy="0"/>
        </a:xfrm>
      </p:grpSpPr>
      <p:sp>
        <p:nvSpPr>
          <p:cNvPr id="25" name="TextBox 24"/>
          <p:cNvSpPr txBox="1"/>
          <p:nvPr userDrawn="1"/>
        </p:nvSpPr>
        <p:spPr>
          <a:xfrm>
            <a:off x="-952500" y="2959100"/>
            <a:ext cx="65" cy="332399"/>
          </a:xfrm>
          <a:prstGeom prst="rect">
            <a:avLst/>
          </a:prstGeom>
          <a:noFill/>
        </p:spPr>
        <p:txBody>
          <a:bodyPr wrap="none" lIns="0" tIns="0" rIns="0" bIns="0" rtlCol="0">
            <a:spAutoFit/>
          </a:bodyPr>
          <a:lstStyle/>
          <a:p>
            <a:pPr>
              <a:lnSpc>
                <a:spcPct val="120000"/>
              </a:lnSpc>
            </a:pPr>
            <a:endParaRPr lang="en-US">
              <a:solidFill>
                <a:schemeClr val="tx2"/>
              </a:solidFill>
            </a:endParaRPr>
          </a:p>
        </p:txBody>
      </p:sp>
      <p:sp>
        <p:nvSpPr>
          <p:cNvPr id="4" name="Text Placeholder 3"/>
          <p:cNvSpPr>
            <a:spLocks noGrp="1"/>
          </p:cNvSpPr>
          <p:nvPr>
            <p:ph type="body" sz="quarter" idx="11" hasCustomPrompt="1"/>
          </p:nvPr>
        </p:nvSpPr>
        <p:spPr>
          <a:xfrm>
            <a:off x="1" y="3868743"/>
            <a:ext cx="9143992" cy="1436915"/>
          </a:xfrm>
          <a:solidFill>
            <a:srgbClr val="CEC9B5">
              <a:alpha val="75000"/>
            </a:srgbClr>
          </a:solidFill>
        </p:spPr>
        <p:txBody>
          <a:bodyPr lIns="91440" tIns="91440" rIns="3383280" bIns="91440" anchor="ctr" anchorCtr="0"/>
          <a:lstStyle>
            <a:lvl1pPr marL="0" algn="r" defTabSz="914400" rtl="0" eaLnBrk="1" latinLnBrk="0" hangingPunct="1">
              <a:lnSpc>
                <a:spcPct val="70000"/>
              </a:lnSpc>
              <a:buNone/>
              <a:defRPr lang="en-US" sz="4800" kern="1200" dirty="0" smtClean="0">
                <a:solidFill>
                  <a:schemeClr val="tx1"/>
                </a:solidFill>
                <a:latin typeface="+mn-lt"/>
                <a:ea typeface="+mn-ea"/>
                <a:cs typeface="+mn-cs"/>
              </a:defRPr>
            </a:lvl1pPr>
            <a:lvl2pPr algn="r">
              <a:defRPr/>
            </a:lvl2pPr>
            <a:lvl3pPr algn="r">
              <a:defRPr/>
            </a:lvl3pPr>
            <a:lvl4pPr algn="r">
              <a:defRPr/>
            </a:lvl4pPr>
            <a:lvl5pPr algn="r">
              <a:defRPr/>
            </a:lvl5pPr>
          </a:lstStyle>
          <a:p>
            <a:pPr lvl="0"/>
            <a:r>
              <a:rPr lang="en-US"/>
              <a:t>Edit text</a:t>
            </a:r>
          </a:p>
        </p:txBody>
      </p:sp>
      <p:sp>
        <p:nvSpPr>
          <p:cNvPr id="7" name="Rectangle 6">
            <a:extLst>
              <a:ext uri="{FF2B5EF4-FFF2-40B4-BE49-F238E27FC236}">
                <a16:creationId xmlns:a16="http://schemas.microsoft.com/office/drawing/2014/main" id="{6BD0F71C-1BA0-4498-9AD9-1E0E0D91C3D0}"/>
              </a:ext>
            </a:extLst>
          </p:cNvPr>
          <p:cNvSpPr/>
          <p:nvPr userDrawn="1"/>
        </p:nvSpPr>
        <p:spPr>
          <a:xfrm>
            <a:off x="0" y="6022564"/>
            <a:ext cx="3749964" cy="677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latin typeface="Franklin Gothic Demi Cond" panose="020B0706030402020204" pitchFamily="34" charset="0"/>
            </a:endParaRPr>
          </a:p>
        </p:txBody>
      </p:sp>
      <p:sp>
        <p:nvSpPr>
          <p:cNvPr id="37" name="Text Placeholder 31"/>
          <p:cNvSpPr>
            <a:spLocks noGrp="1"/>
          </p:cNvSpPr>
          <p:nvPr>
            <p:ph type="body" sz="quarter" idx="10"/>
          </p:nvPr>
        </p:nvSpPr>
        <p:spPr>
          <a:xfrm>
            <a:off x="6167762" y="3291499"/>
            <a:ext cx="2301535" cy="2575902"/>
          </a:xfrm>
          <a:solidFill>
            <a:schemeClr val="bg1">
              <a:alpha val="75000"/>
            </a:schemeClr>
          </a:solidFill>
        </p:spPr>
        <p:txBody>
          <a:bodyPr lIns="91440" tIns="91440" rIns="91440" bIns="91440" anchor="ctr" anchorCtr="0"/>
          <a:lstStyle>
            <a:lvl1pPr marL="0" indent="0">
              <a:spcBef>
                <a:spcPts val="0"/>
              </a:spcBef>
              <a:spcAft>
                <a:spcPts val="0"/>
              </a:spcAft>
              <a:defRPr lang="en-US" sz="1700" dirty="0" smtClean="0">
                <a:solidFill>
                  <a:schemeClr val="tx1"/>
                </a:solidFill>
                <a:latin typeface="Franklin Gothic Demi Cond" panose="020B0706030402020204" pitchFamily="34" charset="0"/>
              </a:defRPr>
            </a:lvl1pPr>
            <a:lvl2pPr marL="0" indent="0">
              <a:lnSpc>
                <a:spcPct val="110000"/>
              </a:lnSpc>
              <a:spcBef>
                <a:spcPts val="0"/>
              </a:spcBef>
              <a:spcAft>
                <a:spcPts val="0"/>
              </a:spcAft>
              <a:buFont typeface="Arial" panose="020B0604020202020204" pitchFamily="34" charset="0"/>
              <a:buChar char="​"/>
              <a:defRPr sz="1500">
                <a:solidFill>
                  <a:schemeClr val="tx1"/>
                </a:solidFill>
              </a:defRPr>
            </a:lvl2pPr>
            <a:lvl3pPr marL="0" indent="0">
              <a:lnSpc>
                <a:spcPct val="110000"/>
              </a:lnSpc>
              <a:spcBef>
                <a:spcPts val="0"/>
              </a:spcBef>
              <a:spcAft>
                <a:spcPts val="0"/>
              </a:spcAft>
              <a:buFont typeface="Arial" panose="020B0604020202020204" pitchFamily="34" charset="0"/>
              <a:buChar char="​"/>
              <a:defRPr sz="1500">
                <a:solidFill>
                  <a:schemeClr val="tx1"/>
                </a:solidFill>
              </a:defRPr>
            </a:lvl3pPr>
            <a:lvl4pPr marL="0" indent="0">
              <a:lnSpc>
                <a:spcPct val="110000"/>
              </a:lnSpc>
              <a:spcBef>
                <a:spcPts val="0"/>
              </a:spcBef>
              <a:spcAft>
                <a:spcPts val="0"/>
              </a:spcAft>
              <a:buFont typeface="Arial" panose="020B0604020202020204" pitchFamily="34" charset="0"/>
              <a:buChar char="​"/>
              <a:defRPr sz="1500">
                <a:solidFill>
                  <a:schemeClr val="tx1"/>
                </a:solidFill>
              </a:defRPr>
            </a:lvl4pPr>
            <a:lvl5pPr marL="0" indent="0">
              <a:lnSpc>
                <a:spcPct val="110000"/>
              </a:lnSpc>
              <a:spcBef>
                <a:spcPts val="0"/>
              </a:spcBef>
              <a:spcAft>
                <a:spcPts val="0"/>
              </a:spcAft>
              <a:buFont typeface="Arial" panose="020B0604020202020204" pitchFamily="34" charset="0"/>
              <a:buChar char="​"/>
              <a:defRPr sz="15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drawing&#10;&#10;Description automatically generated">
            <a:extLst>
              <a:ext uri="{FF2B5EF4-FFF2-40B4-BE49-F238E27FC236}">
                <a16:creationId xmlns:a16="http://schemas.microsoft.com/office/drawing/2014/main" id="{DCB0D12D-1D1D-41E8-BA1D-79ECDDC033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351" y="6147837"/>
            <a:ext cx="3195782" cy="416913"/>
          </a:xfrm>
          <a:prstGeom prst="rect">
            <a:avLst/>
          </a:prstGeom>
        </p:spPr>
      </p:pic>
    </p:spTree>
    <p:extLst>
      <p:ext uri="{BB962C8B-B14F-4D97-AF65-F5344CB8AC3E}">
        <p14:creationId xmlns:p14="http://schemas.microsoft.com/office/powerpoint/2010/main" val="290185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336" userDrawn="1">
          <p15:clr>
            <a:srgbClr val="FBAE40"/>
          </p15:clr>
        </p15:guide>
        <p15:guide id="2" orient="horz" pos="206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7" name="TextBox 26"/>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a:solidFill>
                <a:schemeClr val="tx2">
                  <a:lumMod val="60000"/>
                  <a:lumOff val="40000"/>
                </a:schemeClr>
              </a:solidFill>
              <a:latin typeface="+mn-lt"/>
            </a:endParaRPr>
          </a:p>
        </p:txBody>
      </p:sp>
      <p:sp>
        <p:nvSpPr>
          <p:cNvPr id="28"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a:t>click to insert source</a:t>
            </a:r>
          </a:p>
        </p:txBody>
      </p:sp>
      <p:grpSp>
        <p:nvGrpSpPr>
          <p:cNvPr id="2" name="Group 1"/>
          <p:cNvGrpSpPr/>
          <p:nvPr userDrawn="1"/>
        </p:nvGrpSpPr>
        <p:grpSpPr>
          <a:xfrm>
            <a:off x="0" y="0"/>
            <a:ext cx="9144000" cy="6908105"/>
            <a:chOff x="0" y="0"/>
            <a:chExt cx="9144000" cy="6908105"/>
          </a:xfrm>
        </p:grpSpPr>
        <p:grpSp>
          <p:nvGrpSpPr>
            <p:cNvPr id="30" name="Group 29"/>
            <p:cNvGrpSpPr/>
            <p:nvPr userDrawn="1"/>
          </p:nvGrpSpPr>
          <p:grpSpPr>
            <a:xfrm>
              <a:off x="0" y="0"/>
              <a:ext cx="9144000" cy="6858000"/>
              <a:chOff x="0" y="0"/>
              <a:chExt cx="9144000" cy="6858000"/>
            </a:xfrm>
            <a:solidFill>
              <a:schemeClr val="bg1">
                <a:lumMod val="95000"/>
              </a:schemeClr>
            </a:solidFill>
          </p:grpSpPr>
          <p:sp>
            <p:nvSpPr>
              <p:cNvPr id="46" name="Rectangle 45"/>
              <p:cNvSpPr>
                <a:spLocks noChangeAspect="1"/>
              </p:cNvSpPr>
              <p:nvPr/>
            </p:nvSpPr>
            <p:spPr>
              <a:xfrm>
                <a:off x="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531"/>
                  </a:solidFill>
                </a:endParaRPr>
              </a:p>
            </p:txBody>
          </p:sp>
          <p:sp>
            <p:nvSpPr>
              <p:cNvPr id="47" name="Rectangle 46"/>
              <p:cNvSpPr>
                <a:spLocks noChangeAspect="1"/>
              </p:cNvSpPr>
              <p:nvPr/>
            </p:nvSpPr>
            <p:spPr>
              <a:xfrm>
                <a:off x="845820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531"/>
                  </a:solidFill>
                </a:endParaRPr>
              </a:p>
            </p:txBody>
          </p:sp>
          <p:sp>
            <p:nvSpPr>
              <p:cNvPr id="48" name="Rectangle 47"/>
              <p:cNvSpPr>
                <a:spLocks noChangeAspect="1"/>
              </p:cNvSpPr>
              <p:nvPr/>
            </p:nvSpPr>
            <p:spPr>
              <a:xfrm>
                <a:off x="0" y="0"/>
                <a:ext cx="84582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531"/>
                  </a:solidFill>
                </a:endParaRPr>
              </a:p>
            </p:txBody>
          </p:sp>
          <p:sp>
            <p:nvSpPr>
              <p:cNvPr id="49" name="Rectangle 48"/>
              <p:cNvSpPr>
                <a:spLocks noChangeAspect="1"/>
              </p:cNvSpPr>
              <p:nvPr/>
            </p:nvSpPr>
            <p:spPr>
              <a:xfrm>
                <a:off x="0" y="6172200"/>
                <a:ext cx="9144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531"/>
                  </a:solidFill>
                </a:endParaRPr>
              </a:p>
            </p:txBody>
          </p:sp>
        </p:grpSp>
        <p:cxnSp>
          <p:nvCxnSpPr>
            <p:cNvPr id="31" name="Straight Connector 30"/>
            <p:cNvCxnSpPr/>
            <p:nvPr userDrawn="1"/>
          </p:nvCxnSpPr>
          <p:spPr>
            <a:xfrm flipV="1">
              <a:off x="6858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84582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0"/>
              <a:ext cx="457200" cy="6908105"/>
              <a:chOff x="2956470" y="50104"/>
              <a:chExt cx="457200" cy="6858001"/>
            </a:xfrm>
          </p:grpSpPr>
          <p:cxnSp>
            <p:nvCxnSpPr>
              <p:cNvPr id="44" name="Straight Connector 43"/>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userDrawn="1"/>
          </p:nvCxnSpPr>
          <p:spPr>
            <a:xfrm rot="5400000" flipV="1">
              <a:off x="4572000" y="-38862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35" name="Group 34"/>
            <p:cNvGrpSpPr/>
            <p:nvPr userDrawn="1"/>
          </p:nvGrpSpPr>
          <p:grpSpPr>
            <a:xfrm>
              <a:off x="0" y="1143000"/>
              <a:ext cx="9144000" cy="914400"/>
              <a:chOff x="0" y="1143000"/>
              <a:chExt cx="9144000" cy="914400"/>
            </a:xfrm>
          </p:grpSpPr>
          <p:cxnSp>
            <p:nvCxnSpPr>
              <p:cNvPr id="42" name="Straight Connector 41"/>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userDrawn="1"/>
          </p:nvGrpSpPr>
          <p:grpSpPr>
            <a:xfrm>
              <a:off x="0" y="2971800"/>
              <a:ext cx="9144000" cy="914400"/>
              <a:chOff x="0" y="1143000"/>
              <a:chExt cx="9144000" cy="914400"/>
            </a:xfrm>
          </p:grpSpPr>
          <p:cxnSp>
            <p:nvCxnSpPr>
              <p:cNvPr id="40" name="Straight Connector 39"/>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userDrawn="1"/>
          </p:nvGrpSpPr>
          <p:grpSpPr>
            <a:xfrm>
              <a:off x="0" y="4800602"/>
              <a:ext cx="9144000" cy="914400"/>
              <a:chOff x="0" y="1143000"/>
              <a:chExt cx="9144000" cy="914400"/>
            </a:xfrm>
          </p:grpSpPr>
          <p:cxnSp>
            <p:nvCxnSpPr>
              <p:cNvPr id="38" name="Straight Connector 37"/>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userDrawn="1"/>
          </p:nvGrpSpPr>
          <p:grpSpPr>
            <a:xfrm>
              <a:off x="2971800" y="0"/>
              <a:ext cx="457200" cy="6908105"/>
              <a:chOff x="2956470" y="50104"/>
              <a:chExt cx="457200" cy="6858001"/>
            </a:xfrm>
          </p:grpSpPr>
          <p:cxnSp>
            <p:nvCxnSpPr>
              <p:cNvPr id="51" name="Straight Connector 50"/>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8886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61052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640590"/>
            <a:ext cx="9144000" cy="2225262"/>
          </a:xfrm>
          <a:solidFill>
            <a:schemeClr val="bg1">
              <a:alpha val="75000"/>
            </a:schemeClr>
          </a:solidFill>
        </p:spPr>
        <p:txBody>
          <a:bodyPr lIns="640080" tIns="91440" rIns="640080" bIns="91440" anchor="ctr"/>
          <a:lstStyle>
            <a:lvl1pPr>
              <a:defRPr sz="5400">
                <a:solidFill>
                  <a:schemeClr val="tx1"/>
                </a:solidFill>
              </a:defRPr>
            </a:lvl1pPr>
          </a:lstStyle>
          <a:p>
            <a:r>
              <a:rPr lang="en-US"/>
              <a:t>Click to edit Master title style</a:t>
            </a:r>
          </a:p>
        </p:txBody>
      </p:sp>
      <p:grpSp>
        <p:nvGrpSpPr>
          <p:cNvPr id="4" name="Group 3"/>
          <p:cNvGrpSpPr/>
          <p:nvPr userDrawn="1"/>
        </p:nvGrpSpPr>
        <p:grpSpPr>
          <a:xfrm>
            <a:off x="678035" y="1468539"/>
            <a:ext cx="7780165"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 name="Rectangle 5">
            <a:extLst>
              <a:ext uri="{FF2B5EF4-FFF2-40B4-BE49-F238E27FC236}">
                <a16:creationId xmlns:a16="http://schemas.microsoft.com/office/drawing/2014/main" id="{ED2E7A5F-0EC0-4E1B-A92E-E480E8D2075F}"/>
              </a:ext>
            </a:extLst>
          </p:cNvPr>
          <p:cNvSpPr/>
          <p:nvPr userDrawn="1"/>
        </p:nvSpPr>
        <p:spPr>
          <a:xfrm>
            <a:off x="0" y="6022564"/>
            <a:ext cx="3749964" cy="677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latin typeface="Franklin Gothic Demi Cond" panose="020B0706030402020204" pitchFamily="34" charset="0"/>
            </a:endParaRPr>
          </a:p>
        </p:txBody>
      </p:sp>
      <p:sp>
        <p:nvSpPr>
          <p:cNvPr id="14" name="Text Placeholder 31">
            <a:extLst>
              <a:ext uri="{FF2B5EF4-FFF2-40B4-BE49-F238E27FC236}">
                <a16:creationId xmlns:a16="http://schemas.microsoft.com/office/drawing/2014/main" id="{990CD599-5D40-499C-880B-51096D76A37F}"/>
              </a:ext>
            </a:extLst>
          </p:cNvPr>
          <p:cNvSpPr>
            <a:spLocks noGrp="1"/>
          </p:cNvSpPr>
          <p:nvPr>
            <p:ph type="body" sz="quarter" idx="10"/>
          </p:nvPr>
        </p:nvSpPr>
        <p:spPr>
          <a:xfrm>
            <a:off x="6167762" y="3291499"/>
            <a:ext cx="2301535" cy="2575902"/>
          </a:xfrm>
          <a:solidFill>
            <a:schemeClr val="bg1">
              <a:alpha val="75000"/>
            </a:schemeClr>
          </a:solidFill>
        </p:spPr>
        <p:txBody>
          <a:bodyPr lIns="91440" tIns="91440" rIns="91440" bIns="91440" anchor="ctr" anchorCtr="0"/>
          <a:lstStyle>
            <a:lvl1pPr marL="0" indent="0">
              <a:spcBef>
                <a:spcPts val="0"/>
              </a:spcBef>
              <a:spcAft>
                <a:spcPts val="0"/>
              </a:spcAft>
              <a:defRPr lang="en-US" sz="2100" dirty="0" smtClean="0">
                <a:solidFill>
                  <a:schemeClr val="tx1"/>
                </a:solidFill>
                <a:latin typeface="Franklin Gothic Demi Cond" panose="020B0706030402020204" pitchFamily="34" charset="0"/>
              </a:defRPr>
            </a:lvl1pPr>
            <a:lvl2pPr marL="0" indent="0">
              <a:lnSpc>
                <a:spcPct val="110000"/>
              </a:lnSpc>
              <a:spcBef>
                <a:spcPts val="0"/>
              </a:spcBef>
              <a:spcAft>
                <a:spcPts val="0"/>
              </a:spcAft>
              <a:buFont typeface="Arial" panose="020B0604020202020204" pitchFamily="34" charset="0"/>
              <a:buChar char="​"/>
              <a:defRPr sz="1700">
                <a:solidFill>
                  <a:schemeClr val="tx1"/>
                </a:solidFill>
              </a:defRPr>
            </a:lvl2pPr>
            <a:lvl3pPr marL="0" indent="0">
              <a:lnSpc>
                <a:spcPct val="110000"/>
              </a:lnSpc>
              <a:spcBef>
                <a:spcPts val="0"/>
              </a:spcBef>
              <a:spcAft>
                <a:spcPts val="0"/>
              </a:spcAft>
              <a:buFont typeface="Arial" panose="020B0604020202020204" pitchFamily="34" charset="0"/>
              <a:buChar char="​"/>
              <a:defRPr sz="1700">
                <a:solidFill>
                  <a:schemeClr val="tx1"/>
                </a:solidFill>
              </a:defRPr>
            </a:lvl3pPr>
            <a:lvl4pPr marL="0" indent="0">
              <a:lnSpc>
                <a:spcPct val="110000"/>
              </a:lnSpc>
              <a:spcBef>
                <a:spcPts val="0"/>
              </a:spcBef>
              <a:spcAft>
                <a:spcPts val="0"/>
              </a:spcAft>
              <a:buFont typeface="Arial" panose="020B0604020202020204" pitchFamily="34" charset="0"/>
              <a:buChar char="​"/>
              <a:defRPr sz="1700">
                <a:solidFill>
                  <a:schemeClr val="tx1"/>
                </a:solidFill>
              </a:defRPr>
            </a:lvl4pPr>
            <a:lvl5pPr marL="0" indent="0">
              <a:lnSpc>
                <a:spcPct val="110000"/>
              </a:lnSpc>
              <a:spcBef>
                <a:spcPts val="0"/>
              </a:spcBef>
              <a:spcAft>
                <a:spcPts val="0"/>
              </a:spcAft>
              <a:buFont typeface="Arial" panose="020B0604020202020204" pitchFamily="34" charset="0"/>
              <a:buChar char="​"/>
              <a:defRPr sz="1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drawing&#10;&#10;Description automatically generated">
            <a:extLst>
              <a:ext uri="{FF2B5EF4-FFF2-40B4-BE49-F238E27FC236}">
                <a16:creationId xmlns:a16="http://schemas.microsoft.com/office/drawing/2014/main" id="{000BCF37-9B20-4F24-AA08-F29E7C2C9B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351" y="6147837"/>
            <a:ext cx="3195782" cy="416913"/>
          </a:xfrm>
          <a:prstGeom prst="rect">
            <a:avLst/>
          </a:prstGeom>
        </p:spPr>
      </p:pic>
    </p:spTree>
    <p:extLst>
      <p:ext uri="{BB962C8B-B14F-4D97-AF65-F5344CB8AC3E}">
        <p14:creationId xmlns:p14="http://schemas.microsoft.com/office/powerpoint/2010/main" val="326181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25" name="Text Placeholder 3"/>
          <p:cNvSpPr>
            <a:spLocks noGrp="1"/>
          </p:cNvSpPr>
          <p:nvPr>
            <p:ph type="body" sz="half" idx="2" hasCustomPrompt="1"/>
          </p:nvPr>
        </p:nvSpPr>
        <p:spPr>
          <a:xfrm>
            <a:off x="1618130" y="1872672"/>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title</a:t>
            </a:r>
          </a:p>
        </p:txBody>
      </p:sp>
      <p:sp>
        <p:nvSpPr>
          <p:cNvPr id="30" name="Text Placeholder 29"/>
          <p:cNvSpPr>
            <a:spLocks noGrp="1"/>
          </p:cNvSpPr>
          <p:nvPr>
            <p:ph type="body" sz="quarter" idx="11" hasCustomPrompt="1"/>
          </p:nvPr>
        </p:nvSpPr>
        <p:spPr>
          <a:xfrm>
            <a:off x="685800" y="1849225"/>
            <a:ext cx="932330" cy="937839"/>
          </a:xfr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a:t>##</a:t>
            </a:r>
          </a:p>
        </p:txBody>
      </p:sp>
      <p:sp>
        <p:nvSpPr>
          <p:cNvPr id="22" name="Text Placeholder 2"/>
          <p:cNvSpPr>
            <a:spLocks noGrp="1"/>
          </p:cNvSpPr>
          <p:nvPr>
            <p:ph type="body" idx="28" hasCustomPrompt="1"/>
          </p:nvPr>
        </p:nvSpPr>
        <p:spPr>
          <a:xfrm>
            <a:off x="685800" y="39083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4" name="Text Placeholder 3"/>
          <p:cNvSpPr>
            <a:spLocks noGrp="1"/>
          </p:cNvSpPr>
          <p:nvPr>
            <p:ph type="body" sz="half" idx="29" hasCustomPrompt="1"/>
          </p:nvPr>
        </p:nvSpPr>
        <p:spPr>
          <a:xfrm>
            <a:off x="1618130" y="2787077"/>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title</a:t>
            </a:r>
          </a:p>
        </p:txBody>
      </p:sp>
      <p:sp>
        <p:nvSpPr>
          <p:cNvPr id="95" name="Text Placeholder 29"/>
          <p:cNvSpPr>
            <a:spLocks noGrp="1"/>
          </p:cNvSpPr>
          <p:nvPr>
            <p:ph type="body" sz="quarter" idx="30" hasCustomPrompt="1"/>
          </p:nvPr>
        </p:nvSpPr>
        <p:spPr>
          <a:xfrm>
            <a:off x="685800" y="2763630"/>
            <a:ext cx="932330" cy="937839"/>
          </a:xfr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a:t>##</a:t>
            </a:r>
          </a:p>
        </p:txBody>
      </p:sp>
      <p:sp>
        <p:nvSpPr>
          <p:cNvPr id="96" name="Text Placeholder 3"/>
          <p:cNvSpPr>
            <a:spLocks noGrp="1"/>
          </p:cNvSpPr>
          <p:nvPr>
            <p:ph type="body" sz="half" idx="31" hasCustomPrompt="1"/>
          </p:nvPr>
        </p:nvSpPr>
        <p:spPr>
          <a:xfrm>
            <a:off x="1618130" y="3701482"/>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title</a:t>
            </a:r>
          </a:p>
        </p:txBody>
      </p:sp>
      <p:sp>
        <p:nvSpPr>
          <p:cNvPr id="97" name="Text Placeholder 29"/>
          <p:cNvSpPr>
            <a:spLocks noGrp="1"/>
          </p:cNvSpPr>
          <p:nvPr>
            <p:ph type="body" sz="quarter" idx="32" hasCustomPrompt="1"/>
          </p:nvPr>
        </p:nvSpPr>
        <p:spPr>
          <a:xfrm>
            <a:off x="685800" y="3678035"/>
            <a:ext cx="932330" cy="937839"/>
          </a:xfr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a:t>##</a:t>
            </a:r>
          </a:p>
        </p:txBody>
      </p:sp>
      <p:sp>
        <p:nvSpPr>
          <p:cNvPr id="98" name="Text Placeholder 3"/>
          <p:cNvSpPr>
            <a:spLocks noGrp="1"/>
          </p:cNvSpPr>
          <p:nvPr>
            <p:ph type="body" sz="half" idx="33" hasCustomPrompt="1"/>
          </p:nvPr>
        </p:nvSpPr>
        <p:spPr>
          <a:xfrm>
            <a:off x="5732930" y="1872672"/>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title</a:t>
            </a:r>
          </a:p>
        </p:txBody>
      </p:sp>
      <p:sp>
        <p:nvSpPr>
          <p:cNvPr id="99" name="Text Placeholder 29"/>
          <p:cNvSpPr>
            <a:spLocks noGrp="1"/>
          </p:cNvSpPr>
          <p:nvPr>
            <p:ph type="body" sz="quarter" idx="34" hasCustomPrompt="1"/>
          </p:nvPr>
        </p:nvSpPr>
        <p:spPr>
          <a:xfrm>
            <a:off x="4800600" y="1849225"/>
            <a:ext cx="932330" cy="937839"/>
          </a:xfr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a:t>##</a:t>
            </a:r>
          </a:p>
        </p:txBody>
      </p:sp>
      <p:sp>
        <p:nvSpPr>
          <p:cNvPr id="100" name="Text Placeholder 3"/>
          <p:cNvSpPr>
            <a:spLocks noGrp="1"/>
          </p:cNvSpPr>
          <p:nvPr>
            <p:ph type="body" sz="half" idx="35" hasCustomPrompt="1"/>
          </p:nvPr>
        </p:nvSpPr>
        <p:spPr>
          <a:xfrm>
            <a:off x="5732930" y="2787077"/>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title</a:t>
            </a:r>
          </a:p>
        </p:txBody>
      </p:sp>
      <p:sp>
        <p:nvSpPr>
          <p:cNvPr id="101" name="Text Placeholder 29"/>
          <p:cNvSpPr>
            <a:spLocks noGrp="1"/>
          </p:cNvSpPr>
          <p:nvPr>
            <p:ph type="body" sz="quarter" idx="36" hasCustomPrompt="1"/>
          </p:nvPr>
        </p:nvSpPr>
        <p:spPr>
          <a:xfrm>
            <a:off x="4800600" y="2763630"/>
            <a:ext cx="932330" cy="937839"/>
          </a:xfr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a:t>##</a:t>
            </a:r>
          </a:p>
        </p:txBody>
      </p:sp>
      <p:sp>
        <p:nvSpPr>
          <p:cNvPr id="102" name="Text Placeholder 3"/>
          <p:cNvSpPr>
            <a:spLocks noGrp="1"/>
          </p:cNvSpPr>
          <p:nvPr>
            <p:ph type="body" sz="half" idx="37" hasCustomPrompt="1"/>
          </p:nvPr>
        </p:nvSpPr>
        <p:spPr>
          <a:xfrm>
            <a:off x="5732930" y="3701482"/>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title</a:t>
            </a:r>
          </a:p>
        </p:txBody>
      </p:sp>
      <p:sp>
        <p:nvSpPr>
          <p:cNvPr id="103" name="Text Placeholder 29"/>
          <p:cNvSpPr>
            <a:spLocks noGrp="1"/>
          </p:cNvSpPr>
          <p:nvPr>
            <p:ph type="body" sz="quarter" idx="38" hasCustomPrompt="1"/>
          </p:nvPr>
        </p:nvSpPr>
        <p:spPr>
          <a:xfrm>
            <a:off x="4800600" y="3678035"/>
            <a:ext cx="932330" cy="937839"/>
          </a:xfr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a:t>##</a:t>
            </a:r>
          </a:p>
        </p:txBody>
      </p:sp>
      <p:pic>
        <p:nvPicPr>
          <p:cNvPr id="15" name="Picture 14" descr="A picture containing drawing&#10;&#10;Description automatically generated">
            <a:extLst>
              <a:ext uri="{FF2B5EF4-FFF2-40B4-BE49-F238E27FC236}">
                <a16:creationId xmlns:a16="http://schemas.microsoft.com/office/drawing/2014/main" id="{B68B90B7-2749-4900-B9E1-380301F6DD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351" y="6147837"/>
            <a:ext cx="3195782" cy="416913"/>
          </a:xfrm>
          <a:prstGeom prst="rect">
            <a:avLst/>
          </a:prstGeom>
        </p:spPr>
      </p:pic>
      <p:sp>
        <p:nvSpPr>
          <p:cNvPr id="16" name="Text Placeholder 10">
            <a:extLst>
              <a:ext uri="{FF2B5EF4-FFF2-40B4-BE49-F238E27FC236}">
                <a16:creationId xmlns:a16="http://schemas.microsoft.com/office/drawing/2014/main" id="{0373A720-653C-43A2-893C-87D4B81F75C7}"/>
              </a:ext>
            </a:extLst>
          </p:cNvPr>
          <p:cNvSpPr>
            <a:spLocks noGrp="1"/>
          </p:cNvSpPr>
          <p:nvPr>
            <p:ph type="body" sz="quarter" idx="14" hasCustomPrompt="1"/>
          </p:nvPr>
        </p:nvSpPr>
        <p:spPr>
          <a:xfrm>
            <a:off x="4343400" y="6430354"/>
            <a:ext cx="4114800" cy="134396"/>
          </a:xfrm>
        </p:spPr>
        <p:txBody>
          <a:bodyPr wrap="square" anchor="b">
            <a:spAutoFit/>
          </a:bodyPr>
          <a:lstStyle>
            <a:lvl1pPr>
              <a:defRPr sz="800" baseline="0">
                <a:solidFill>
                  <a:schemeClr val="tx2">
                    <a:lumMod val="60000"/>
                    <a:lumOff val="40000"/>
                  </a:schemeClr>
                </a:solidFill>
                <a:latin typeface="+mn-lt"/>
              </a:defRPr>
            </a:lvl1pPr>
          </a:lstStyle>
          <a:p>
            <a:pPr lvl="0"/>
            <a:r>
              <a:rPr lang="en-US"/>
              <a:t>click to insert source</a:t>
            </a:r>
          </a:p>
        </p:txBody>
      </p:sp>
    </p:spTree>
    <p:extLst>
      <p:ext uri="{BB962C8B-B14F-4D97-AF65-F5344CB8AC3E}">
        <p14:creationId xmlns:p14="http://schemas.microsoft.com/office/powerpoint/2010/main" val="385051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32" userDrawn="1">
          <p15:clr>
            <a:srgbClr val="FBAE40"/>
          </p15:clr>
        </p15:guide>
        <p15:guide id="2" orient="horz" pos="2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841063"/>
            <a:ext cx="7772400" cy="914402"/>
          </a:xfrm>
        </p:spPr>
        <p:txBody>
          <a:bodyPr/>
          <a:lstStyle>
            <a:lvl1pPr>
              <a:defRPr/>
            </a:lvl1pPr>
          </a:lstStyle>
          <a:p>
            <a:r>
              <a:rPr lang="en-US"/>
              <a:t>click to edit master title style</a:t>
            </a:r>
          </a:p>
        </p:txBody>
      </p:sp>
      <p:sp>
        <p:nvSpPr>
          <p:cNvPr id="15" name="Content Placeholder 13"/>
          <p:cNvSpPr>
            <a:spLocks noGrp="1"/>
          </p:cNvSpPr>
          <p:nvPr>
            <p:ph sz="quarter" idx="15"/>
          </p:nvPr>
        </p:nvSpPr>
        <p:spPr>
          <a:xfrm>
            <a:off x="685800" y="2216649"/>
            <a:ext cx="3657600" cy="27432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13"/>
          <p:cNvSpPr>
            <a:spLocks noGrp="1"/>
          </p:cNvSpPr>
          <p:nvPr>
            <p:ph sz="quarter" idx="16"/>
          </p:nvPr>
        </p:nvSpPr>
        <p:spPr>
          <a:xfrm>
            <a:off x="4800600" y="2216649"/>
            <a:ext cx="3657600" cy="27432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2"/>
          <p:cNvSpPr>
            <a:spLocks noGrp="1"/>
          </p:cNvSpPr>
          <p:nvPr>
            <p:ph type="body" idx="28" hasCustomPrompt="1"/>
          </p:nvPr>
        </p:nvSpPr>
        <p:spPr>
          <a:xfrm>
            <a:off x="685800" y="389115"/>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9" name="TextBox 38"/>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a:solidFill>
                <a:schemeClr val="tx2">
                  <a:lumMod val="60000"/>
                  <a:lumOff val="40000"/>
                </a:schemeClr>
              </a:solidFill>
              <a:latin typeface="+mn-lt"/>
            </a:endParaRPr>
          </a:p>
        </p:txBody>
      </p:sp>
      <p:sp>
        <p:nvSpPr>
          <p:cNvPr id="40" name="Text Placeholder 10"/>
          <p:cNvSpPr>
            <a:spLocks noGrp="1"/>
          </p:cNvSpPr>
          <p:nvPr>
            <p:ph type="body" sz="quarter" idx="14" hasCustomPrompt="1"/>
          </p:nvPr>
        </p:nvSpPr>
        <p:spPr>
          <a:xfrm>
            <a:off x="4343400" y="6430354"/>
            <a:ext cx="4114800" cy="134396"/>
          </a:xfrm>
        </p:spPr>
        <p:txBody>
          <a:bodyPr wrap="square" anchor="b">
            <a:spAutoFit/>
          </a:bodyPr>
          <a:lstStyle>
            <a:lvl1pPr>
              <a:defRPr sz="800" baseline="0">
                <a:solidFill>
                  <a:schemeClr val="tx2">
                    <a:lumMod val="60000"/>
                    <a:lumOff val="40000"/>
                  </a:schemeClr>
                </a:solidFill>
                <a:latin typeface="+mn-lt"/>
              </a:defRPr>
            </a:lvl1pPr>
          </a:lstStyle>
          <a:p>
            <a:pPr lvl="0"/>
            <a:r>
              <a:rPr lang="en-US"/>
              <a:t>click to insert source</a:t>
            </a:r>
          </a:p>
        </p:txBody>
      </p:sp>
      <p:pic>
        <p:nvPicPr>
          <p:cNvPr id="9" name="Picture 8" descr="A picture containing drawing&#10;&#10;Description automatically generated">
            <a:extLst>
              <a:ext uri="{FF2B5EF4-FFF2-40B4-BE49-F238E27FC236}">
                <a16:creationId xmlns:a16="http://schemas.microsoft.com/office/drawing/2014/main" id="{86BDABA7-90E5-4CEF-B5CE-1E4C463FBB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351" y="6147837"/>
            <a:ext cx="3195782" cy="416913"/>
          </a:xfrm>
          <a:prstGeom prst="rect">
            <a:avLst/>
          </a:prstGeom>
        </p:spPr>
      </p:pic>
    </p:spTree>
    <p:extLst>
      <p:ext uri="{BB962C8B-B14F-4D97-AF65-F5344CB8AC3E}">
        <p14:creationId xmlns:p14="http://schemas.microsoft.com/office/powerpoint/2010/main" val="132853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0" userDrawn="1">
          <p15:clr>
            <a:srgbClr val="FBAE40"/>
          </p15:clr>
        </p15:guide>
        <p15:guide id="2" orient="horz" pos="13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842184"/>
            <a:ext cx="7772400" cy="914402"/>
          </a:xfrm>
        </p:spPr>
        <p:txBody>
          <a:bodyPr/>
          <a:lstStyle>
            <a:lvl1pPr>
              <a:defRPr/>
            </a:lvl1pPr>
          </a:lstStyle>
          <a:p>
            <a:r>
              <a:rPr lang="en-US"/>
              <a:t>click to edit master title style</a:t>
            </a:r>
          </a:p>
        </p:txBody>
      </p:sp>
      <p:sp>
        <p:nvSpPr>
          <p:cNvPr id="15" name="Content Placeholder 13"/>
          <p:cNvSpPr>
            <a:spLocks noGrp="1"/>
          </p:cNvSpPr>
          <p:nvPr>
            <p:ph sz="quarter" idx="15"/>
          </p:nvPr>
        </p:nvSpPr>
        <p:spPr>
          <a:xfrm>
            <a:off x="685800" y="2219036"/>
            <a:ext cx="3657600" cy="27432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13"/>
          <p:cNvSpPr>
            <a:spLocks noGrp="1"/>
          </p:cNvSpPr>
          <p:nvPr>
            <p:ph sz="quarter" idx="16"/>
          </p:nvPr>
        </p:nvSpPr>
        <p:spPr>
          <a:xfrm>
            <a:off x="4800600" y="2219036"/>
            <a:ext cx="3657600" cy="27432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2"/>
          <p:cNvSpPr>
            <a:spLocks noGrp="1"/>
          </p:cNvSpPr>
          <p:nvPr>
            <p:ph type="body" idx="28" hasCustomPrompt="1"/>
          </p:nvPr>
        </p:nvSpPr>
        <p:spPr>
          <a:xfrm>
            <a:off x="685800" y="390236"/>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TextBox 38"/>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a:solidFill>
                <a:schemeClr val="tx2">
                  <a:lumMod val="60000"/>
                  <a:lumOff val="40000"/>
                </a:schemeClr>
              </a:solidFill>
              <a:latin typeface="+mn-lt"/>
            </a:endParaRPr>
          </a:p>
        </p:txBody>
      </p:sp>
      <p:pic>
        <p:nvPicPr>
          <p:cNvPr id="10" name="Picture 9" descr="Text&#10;&#10;Description automatically generated">
            <a:extLst>
              <a:ext uri="{FF2B5EF4-FFF2-40B4-BE49-F238E27FC236}">
                <a16:creationId xmlns:a16="http://schemas.microsoft.com/office/drawing/2014/main" id="{C7C9D1D5-A923-46D9-A958-32CF018B23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0650" y="6104762"/>
            <a:ext cx="3024414" cy="394557"/>
          </a:xfrm>
          <a:prstGeom prst="rect">
            <a:avLst/>
          </a:prstGeom>
        </p:spPr>
      </p:pic>
    </p:spTree>
    <p:extLst>
      <p:ext uri="{BB962C8B-B14F-4D97-AF65-F5344CB8AC3E}">
        <p14:creationId xmlns:p14="http://schemas.microsoft.com/office/powerpoint/2010/main" val="182595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0" userDrawn="1">
          <p15:clr>
            <a:srgbClr val="FBAE40"/>
          </p15:clr>
        </p15:guide>
        <p15:guide id="2" orient="horz" pos="13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841062"/>
            <a:ext cx="7772400" cy="914402"/>
          </a:xfrm>
        </p:spPr>
        <p:txBody>
          <a:bodyPr/>
          <a:lstStyle>
            <a:lvl1pPr>
              <a:defRPr/>
            </a:lvl1pPr>
          </a:lstStyle>
          <a:p>
            <a:r>
              <a:rPr lang="en-US"/>
              <a:t>click to edit master title style</a:t>
            </a:r>
          </a:p>
        </p:txBody>
      </p:sp>
      <p:sp>
        <p:nvSpPr>
          <p:cNvPr id="38" name="Content Placeholder 37"/>
          <p:cNvSpPr>
            <a:spLocks noGrp="1"/>
          </p:cNvSpPr>
          <p:nvPr>
            <p:ph sz="quarter" idx="15"/>
          </p:nvPr>
        </p:nvSpPr>
        <p:spPr>
          <a:xfrm>
            <a:off x="685800" y="2216648"/>
            <a:ext cx="50292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37"/>
          <p:cNvSpPr>
            <a:spLocks noGrp="1"/>
          </p:cNvSpPr>
          <p:nvPr>
            <p:ph sz="quarter" idx="17"/>
          </p:nvPr>
        </p:nvSpPr>
        <p:spPr>
          <a:xfrm>
            <a:off x="6172200" y="2216648"/>
            <a:ext cx="2286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2"/>
          <p:cNvSpPr>
            <a:spLocks noGrp="1"/>
          </p:cNvSpPr>
          <p:nvPr>
            <p:ph type="body" idx="28" hasCustomPrompt="1"/>
          </p:nvPr>
        </p:nvSpPr>
        <p:spPr>
          <a:xfrm>
            <a:off x="685800" y="389114"/>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7" name="TextBox 36"/>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a:solidFill>
                <a:schemeClr val="tx2">
                  <a:lumMod val="60000"/>
                  <a:lumOff val="40000"/>
                </a:schemeClr>
              </a:solidFill>
              <a:latin typeface="+mn-lt"/>
            </a:endParaRPr>
          </a:p>
        </p:txBody>
      </p:sp>
      <p:sp>
        <p:nvSpPr>
          <p:cNvPr id="9" name="Text Placeholder 10">
            <a:extLst>
              <a:ext uri="{FF2B5EF4-FFF2-40B4-BE49-F238E27FC236}">
                <a16:creationId xmlns:a16="http://schemas.microsoft.com/office/drawing/2014/main" id="{416E5408-CB8D-4E32-9CCD-C572C7552E85}"/>
              </a:ext>
            </a:extLst>
          </p:cNvPr>
          <p:cNvSpPr>
            <a:spLocks noGrp="1"/>
          </p:cNvSpPr>
          <p:nvPr>
            <p:ph type="body" sz="quarter" idx="14" hasCustomPrompt="1"/>
          </p:nvPr>
        </p:nvSpPr>
        <p:spPr>
          <a:xfrm>
            <a:off x="4343400" y="6430354"/>
            <a:ext cx="4114800" cy="134396"/>
          </a:xfrm>
        </p:spPr>
        <p:txBody>
          <a:bodyPr wrap="square" anchor="b">
            <a:spAutoFit/>
          </a:bodyPr>
          <a:lstStyle>
            <a:lvl1pPr>
              <a:defRPr sz="800" baseline="0">
                <a:solidFill>
                  <a:schemeClr val="tx2">
                    <a:lumMod val="60000"/>
                    <a:lumOff val="40000"/>
                  </a:schemeClr>
                </a:solidFill>
                <a:latin typeface="+mn-lt"/>
              </a:defRPr>
            </a:lvl1pPr>
          </a:lstStyle>
          <a:p>
            <a:pPr lvl="0"/>
            <a:r>
              <a:rPr lang="en-US"/>
              <a:t>click to insert source</a:t>
            </a:r>
          </a:p>
        </p:txBody>
      </p:sp>
      <p:pic>
        <p:nvPicPr>
          <p:cNvPr id="10" name="Picture 9" descr="A picture containing drawing&#10;&#10;Description automatically generated">
            <a:extLst>
              <a:ext uri="{FF2B5EF4-FFF2-40B4-BE49-F238E27FC236}">
                <a16:creationId xmlns:a16="http://schemas.microsoft.com/office/drawing/2014/main" id="{CEC6F766-EDE7-4445-A377-DB2726A562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351" y="6147837"/>
            <a:ext cx="3195782" cy="416913"/>
          </a:xfrm>
          <a:prstGeom prst="rect">
            <a:avLst/>
          </a:prstGeom>
        </p:spPr>
      </p:pic>
    </p:spTree>
    <p:extLst>
      <p:ext uri="{BB962C8B-B14F-4D97-AF65-F5344CB8AC3E}">
        <p14:creationId xmlns:p14="http://schemas.microsoft.com/office/powerpoint/2010/main" val="325609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0" userDrawn="1">
          <p15:clr>
            <a:srgbClr val="FBAE40"/>
          </p15:clr>
        </p15:guide>
        <p15:guide id="2" orient="horz" pos="139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838203"/>
            <a:ext cx="7772400" cy="914402"/>
          </a:xfrm>
        </p:spPr>
        <p:txBody>
          <a:bodyPr/>
          <a:lstStyle>
            <a:lvl1pPr>
              <a:defRPr/>
            </a:lvl1pPr>
          </a:lstStyle>
          <a:p>
            <a:r>
              <a:rPr lang="en-US"/>
              <a:t>click to edit master title style</a:t>
            </a:r>
          </a:p>
        </p:txBody>
      </p:sp>
      <p:sp>
        <p:nvSpPr>
          <p:cNvPr id="38" name="Content Placeholder 37"/>
          <p:cNvSpPr>
            <a:spLocks noGrp="1"/>
          </p:cNvSpPr>
          <p:nvPr>
            <p:ph sz="quarter" idx="15"/>
          </p:nvPr>
        </p:nvSpPr>
        <p:spPr>
          <a:xfrm>
            <a:off x="685800" y="2218402"/>
            <a:ext cx="2286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Content Placeholder 37"/>
          <p:cNvSpPr>
            <a:spLocks noGrp="1"/>
          </p:cNvSpPr>
          <p:nvPr>
            <p:ph sz="quarter" idx="17"/>
          </p:nvPr>
        </p:nvSpPr>
        <p:spPr>
          <a:xfrm>
            <a:off x="3429000" y="2218402"/>
            <a:ext cx="50292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p:cNvSpPr>
            <a:spLocks noGrp="1"/>
          </p:cNvSpPr>
          <p:nvPr>
            <p:ph type="body" idx="28" hasCustomPrompt="1"/>
          </p:nvPr>
        </p:nvSpPr>
        <p:spPr>
          <a:xfrm>
            <a:off x="685800" y="386255"/>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Box 40"/>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a:solidFill>
                <a:schemeClr val="tx2">
                  <a:lumMod val="60000"/>
                  <a:lumOff val="40000"/>
                </a:schemeClr>
              </a:solidFill>
              <a:latin typeface="+mn-lt"/>
            </a:endParaRPr>
          </a:p>
        </p:txBody>
      </p:sp>
      <p:sp>
        <p:nvSpPr>
          <p:cNvPr id="9" name="Text Placeholder 10">
            <a:extLst>
              <a:ext uri="{FF2B5EF4-FFF2-40B4-BE49-F238E27FC236}">
                <a16:creationId xmlns:a16="http://schemas.microsoft.com/office/drawing/2014/main" id="{4734C240-DAA7-4D53-9DCD-7AB67A29E07D}"/>
              </a:ext>
            </a:extLst>
          </p:cNvPr>
          <p:cNvSpPr>
            <a:spLocks noGrp="1"/>
          </p:cNvSpPr>
          <p:nvPr>
            <p:ph type="body" sz="quarter" idx="14" hasCustomPrompt="1"/>
          </p:nvPr>
        </p:nvSpPr>
        <p:spPr>
          <a:xfrm>
            <a:off x="4343400" y="6430354"/>
            <a:ext cx="4114800" cy="134396"/>
          </a:xfrm>
        </p:spPr>
        <p:txBody>
          <a:bodyPr wrap="square" anchor="b">
            <a:spAutoFit/>
          </a:bodyPr>
          <a:lstStyle>
            <a:lvl1pPr>
              <a:defRPr sz="800" baseline="0">
                <a:solidFill>
                  <a:schemeClr val="tx2">
                    <a:lumMod val="60000"/>
                    <a:lumOff val="40000"/>
                  </a:schemeClr>
                </a:solidFill>
                <a:latin typeface="+mn-lt"/>
              </a:defRPr>
            </a:lvl1pPr>
          </a:lstStyle>
          <a:p>
            <a:pPr lvl="0"/>
            <a:r>
              <a:rPr lang="en-US"/>
              <a:t>click to insert source</a:t>
            </a:r>
          </a:p>
        </p:txBody>
      </p:sp>
      <p:pic>
        <p:nvPicPr>
          <p:cNvPr id="10" name="Picture 9" descr="A picture containing drawing&#10;&#10;Description automatically generated">
            <a:extLst>
              <a:ext uri="{FF2B5EF4-FFF2-40B4-BE49-F238E27FC236}">
                <a16:creationId xmlns:a16="http://schemas.microsoft.com/office/drawing/2014/main" id="{A476EFE3-C0DF-4B9E-A9E1-B3F9C91D29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351" y="6147837"/>
            <a:ext cx="3195782" cy="416913"/>
          </a:xfrm>
          <a:prstGeom prst="rect">
            <a:avLst/>
          </a:prstGeom>
        </p:spPr>
      </p:pic>
    </p:spTree>
    <p:extLst>
      <p:ext uri="{BB962C8B-B14F-4D97-AF65-F5344CB8AC3E}">
        <p14:creationId xmlns:p14="http://schemas.microsoft.com/office/powerpoint/2010/main" val="275175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32" userDrawn="1">
          <p15:clr>
            <a:srgbClr val="FBAE40"/>
          </p15:clr>
        </p15:guide>
        <p15:guide id="2" orient="horz" pos="1392" userDrawn="1">
          <p15:clr>
            <a:srgbClr val="FBAE40"/>
          </p15:clr>
        </p15:guide>
        <p15:guide id="3" orient="horz" pos="2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841062"/>
            <a:ext cx="7772400" cy="914402"/>
          </a:xfrm>
        </p:spPr>
        <p:txBody>
          <a:bodyPr/>
          <a:lstStyle>
            <a:lvl1pPr>
              <a:defRPr/>
            </a:lvl1pPr>
          </a:lstStyle>
          <a:p>
            <a:r>
              <a:rPr lang="en-US"/>
              <a:t>click to edit master title style</a:t>
            </a:r>
          </a:p>
        </p:txBody>
      </p:sp>
      <p:sp>
        <p:nvSpPr>
          <p:cNvPr id="38" name="Content Placeholder 37"/>
          <p:cNvSpPr>
            <a:spLocks noGrp="1"/>
          </p:cNvSpPr>
          <p:nvPr>
            <p:ph sz="quarter" idx="15"/>
          </p:nvPr>
        </p:nvSpPr>
        <p:spPr>
          <a:xfrm>
            <a:off x="685800" y="2216648"/>
            <a:ext cx="22860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37"/>
          <p:cNvSpPr>
            <a:spLocks noGrp="1"/>
          </p:cNvSpPr>
          <p:nvPr>
            <p:ph sz="quarter" idx="16"/>
          </p:nvPr>
        </p:nvSpPr>
        <p:spPr>
          <a:xfrm>
            <a:off x="3429000" y="2216648"/>
            <a:ext cx="2286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Content Placeholder 37"/>
          <p:cNvSpPr>
            <a:spLocks noGrp="1"/>
          </p:cNvSpPr>
          <p:nvPr>
            <p:ph sz="quarter" idx="17"/>
          </p:nvPr>
        </p:nvSpPr>
        <p:spPr>
          <a:xfrm>
            <a:off x="6172200" y="2216648"/>
            <a:ext cx="2286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2"/>
          <p:cNvSpPr>
            <a:spLocks noGrp="1"/>
          </p:cNvSpPr>
          <p:nvPr>
            <p:ph type="body" idx="28" hasCustomPrompt="1"/>
          </p:nvPr>
        </p:nvSpPr>
        <p:spPr>
          <a:xfrm>
            <a:off x="685800" y="389114"/>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4" name="TextBox 43"/>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a:solidFill>
                <a:schemeClr val="tx2">
                  <a:lumMod val="60000"/>
                  <a:lumOff val="40000"/>
                </a:schemeClr>
              </a:solidFill>
              <a:latin typeface="+mn-lt"/>
            </a:endParaRPr>
          </a:p>
        </p:txBody>
      </p:sp>
      <p:sp>
        <p:nvSpPr>
          <p:cNvPr id="10" name="Text Placeholder 10">
            <a:extLst>
              <a:ext uri="{FF2B5EF4-FFF2-40B4-BE49-F238E27FC236}">
                <a16:creationId xmlns:a16="http://schemas.microsoft.com/office/drawing/2014/main" id="{8C63AC80-914B-4355-82BC-4B2631E9CC4E}"/>
              </a:ext>
            </a:extLst>
          </p:cNvPr>
          <p:cNvSpPr>
            <a:spLocks noGrp="1"/>
          </p:cNvSpPr>
          <p:nvPr>
            <p:ph type="body" sz="quarter" idx="14" hasCustomPrompt="1"/>
          </p:nvPr>
        </p:nvSpPr>
        <p:spPr>
          <a:xfrm>
            <a:off x="4343400" y="6430354"/>
            <a:ext cx="4114800" cy="134396"/>
          </a:xfrm>
        </p:spPr>
        <p:txBody>
          <a:bodyPr wrap="square" anchor="b">
            <a:spAutoFit/>
          </a:bodyPr>
          <a:lstStyle>
            <a:lvl1pPr>
              <a:defRPr sz="800" baseline="0">
                <a:solidFill>
                  <a:schemeClr val="tx2">
                    <a:lumMod val="60000"/>
                    <a:lumOff val="40000"/>
                  </a:schemeClr>
                </a:solidFill>
                <a:latin typeface="+mn-lt"/>
              </a:defRPr>
            </a:lvl1pPr>
          </a:lstStyle>
          <a:p>
            <a:pPr lvl="0"/>
            <a:r>
              <a:rPr lang="en-US"/>
              <a:t>click to insert source</a:t>
            </a:r>
          </a:p>
        </p:txBody>
      </p:sp>
      <p:pic>
        <p:nvPicPr>
          <p:cNvPr id="11" name="Picture 10" descr="A picture containing drawing&#10;&#10;Description automatically generated">
            <a:extLst>
              <a:ext uri="{FF2B5EF4-FFF2-40B4-BE49-F238E27FC236}">
                <a16:creationId xmlns:a16="http://schemas.microsoft.com/office/drawing/2014/main" id="{E5992406-E0A2-4C9C-B73A-FDB2A6CC23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351" y="6147837"/>
            <a:ext cx="3195782" cy="416913"/>
          </a:xfrm>
          <a:prstGeom prst="rect">
            <a:avLst/>
          </a:prstGeom>
        </p:spPr>
      </p:pic>
    </p:spTree>
    <p:extLst>
      <p:ext uri="{BB962C8B-B14F-4D97-AF65-F5344CB8AC3E}">
        <p14:creationId xmlns:p14="http://schemas.microsoft.com/office/powerpoint/2010/main" val="150287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0" userDrawn="1">
          <p15:clr>
            <a:srgbClr val="FBAE40"/>
          </p15:clr>
        </p15:guide>
        <p15:guide id="2" orient="horz" pos="13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838200"/>
            <a:ext cx="7772400" cy="914402"/>
          </a:xfrm>
        </p:spPr>
        <p:txBody>
          <a:bodyPr/>
          <a:lstStyle>
            <a:lvl1pPr>
              <a:defRPr>
                <a:latin typeface="+mj-lt"/>
              </a:defRPr>
            </a:lvl1pPr>
          </a:lstStyle>
          <a:p>
            <a:r>
              <a:rPr lang="en-US"/>
              <a:t>click to edit master title style</a:t>
            </a:r>
          </a:p>
        </p:txBody>
      </p:sp>
      <p:sp>
        <p:nvSpPr>
          <p:cNvPr id="8" name="TextBox 7"/>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a:solidFill>
                <a:schemeClr val="tx2">
                  <a:lumMod val="60000"/>
                  <a:lumOff val="40000"/>
                </a:schemeClr>
              </a:solidFill>
              <a:latin typeface="+mn-lt"/>
            </a:endParaRPr>
          </a:p>
        </p:txBody>
      </p:sp>
      <p:sp>
        <p:nvSpPr>
          <p:cNvPr id="19" name="Text Placeholder 2"/>
          <p:cNvSpPr>
            <a:spLocks noGrp="1"/>
          </p:cNvSpPr>
          <p:nvPr>
            <p:ph type="body" idx="28" hasCustomPrompt="1"/>
          </p:nvPr>
        </p:nvSpPr>
        <p:spPr>
          <a:xfrm>
            <a:off x="685800" y="386252"/>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10">
            <a:extLst>
              <a:ext uri="{FF2B5EF4-FFF2-40B4-BE49-F238E27FC236}">
                <a16:creationId xmlns:a16="http://schemas.microsoft.com/office/drawing/2014/main" id="{F8599197-B670-47D2-80C6-22CFC9B87810}"/>
              </a:ext>
            </a:extLst>
          </p:cNvPr>
          <p:cNvSpPr>
            <a:spLocks noGrp="1"/>
          </p:cNvSpPr>
          <p:nvPr>
            <p:ph type="body" sz="quarter" idx="14" hasCustomPrompt="1"/>
          </p:nvPr>
        </p:nvSpPr>
        <p:spPr>
          <a:xfrm>
            <a:off x="4343400" y="6430354"/>
            <a:ext cx="4114800" cy="134396"/>
          </a:xfrm>
        </p:spPr>
        <p:txBody>
          <a:bodyPr wrap="square" anchor="b">
            <a:spAutoFit/>
          </a:bodyPr>
          <a:lstStyle>
            <a:lvl1pPr>
              <a:defRPr sz="800" baseline="0">
                <a:solidFill>
                  <a:schemeClr val="tx2">
                    <a:lumMod val="60000"/>
                    <a:lumOff val="40000"/>
                  </a:schemeClr>
                </a:solidFill>
                <a:latin typeface="+mn-lt"/>
              </a:defRPr>
            </a:lvl1pPr>
          </a:lstStyle>
          <a:p>
            <a:pPr lvl="0"/>
            <a:r>
              <a:rPr lang="en-US"/>
              <a:t>click to insert source</a:t>
            </a:r>
          </a:p>
        </p:txBody>
      </p:sp>
      <p:pic>
        <p:nvPicPr>
          <p:cNvPr id="10" name="Picture 9" descr="A picture containing drawing&#10;&#10;Description automatically generated">
            <a:extLst>
              <a:ext uri="{FF2B5EF4-FFF2-40B4-BE49-F238E27FC236}">
                <a16:creationId xmlns:a16="http://schemas.microsoft.com/office/drawing/2014/main" id="{C8B2DBEE-C288-49FA-9400-4457DF706D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351" y="6147837"/>
            <a:ext cx="3195782" cy="416913"/>
          </a:xfrm>
          <a:prstGeom prst="rect">
            <a:avLst/>
          </a:prstGeom>
        </p:spPr>
      </p:pic>
    </p:spTree>
    <p:extLst>
      <p:ext uri="{BB962C8B-B14F-4D97-AF65-F5344CB8AC3E}">
        <p14:creationId xmlns:p14="http://schemas.microsoft.com/office/powerpoint/2010/main" val="186967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142999"/>
            <a:ext cx="7772400" cy="914402"/>
          </a:xfrm>
          <a:prstGeom prst="rect">
            <a:avLst/>
          </a:prstGeom>
        </p:spPr>
        <p:txBody>
          <a:bodyPr vert="horz" lIns="0" tIns="0" rIns="0" bIns="0" rtlCol="0" anchor="t">
            <a:noAutofit/>
          </a:bodyPr>
          <a:lstStyle/>
          <a:p>
            <a:r>
              <a:rPr lang="en-US"/>
              <a:t>click to edit</a:t>
            </a:r>
            <a:br>
              <a:rPr lang="en-US"/>
            </a:br>
            <a:r>
              <a:rPr lang="en-US"/>
              <a:t>master title style</a:t>
            </a:r>
          </a:p>
        </p:txBody>
      </p:sp>
      <p:sp>
        <p:nvSpPr>
          <p:cNvPr id="3" name="Text Placeholder 2"/>
          <p:cNvSpPr>
            <a:spLocks noGrp="1"/>
          </p:cNvSpPr>
          <p:nvPr>
            <p:ph type="body" idx="1"/>
          </p:nvPr>
        </p:nvSpPr>
        <p:spPr>
          <a:xfrm>
            <a:off x="685800" y="2971801"/>
            <a:ext cx="7772400" cy="274320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err="1"/>
              <a:t>Lkweng</a:t>
            </a:r>
            <a:endParaRPr lang="en-US"/>
          </a:p>
          <a:p>
            <a:pPr lvl="6"/>
            <a:r>
              <a:rPr lang="en-US"/>
              <a:t>;</a:t>
            </a:r>
            <a:r>
              <a:rPr lang="en-US" err="1"/>
              <a:t>krweng’lk</a:t>
            </a:r>
            <a:endParaRPr lang="en-US"/>
          </a:p>
          <a:p>
            <a:pPr lvl="7"/>
            <a:r>
              <a:rPr lang="en-US" err="1"/>
              <a:t>Perign</a:t>
            </a:r>
            <a:endParaRPr lang="en-US"/>
          </a:p>
          <a:p>
            <a:pPr lvl="8"/>
            <a:r>
              <a:rPr lang="en-US"/>
              <a:t>;</a:t>
            </a:r>
            <a:r>
              <a:rPr lang="en-US" err="1"/>
              <a:t>kwegn</a:t>
            </a:r>
            <a:r>
              <a:rPr lang="en-US"/>
              <a:t>’</a:t>
            </a:r>
          </a:p>
        </p:txBody>
      </p:sp>
    </p:spTree>
    <p:extLst>
      <p:ext uri="{BB962C8B-B14F-4D97-AF65-F5344CB8AC3E}">
        <p14:creationId xmlns:p14="http://schemas.microsoft.com/office/powerpoint/2010/main" val="3777297127"/>
      </p:ext>
    </p:extLst>
  </p:cSld>
  <p:clrMap bg1="lt1" tx1="dk1" bg2="lt2" tx2="dk2" accent1="accent1" accent2="accent2" accent3="accent3" accent4="accent4" accent5="accent5" accent6="accent6" hlink="hlink" folHlink="folHlink"/>
  <p:sldLayoutIdLst>
    <p:sldLayoutId id="2147483657" r:id="rId1"/>
    <p:sldLayoutId id="2147483666" r:id="rId2"/>
    <p:sldLayoutId id="2147483658" r:id="rId3"/>
    <p:sldLayoutId id="2147483655" r:id="rId4"/>
    <p:sldLayoutId id="2147483668" r:id="rId5"/>
    <p:sldLayoutId id="2147483652" r:id="rId6"/>
    <p:sldLayoutId id="2147483654" r:id="rId7"/>
    <p:sldLayoutId id="2147483651" r:id="rId8"/>
    <p:sldLayoutId id="2147483659" r:id="rId9"/>
    <p:sldLayoutId id="2147483660" r:id="rId10"/>
    <p:sldLayoutId id="2147483661" r:id="rId11"/>
    <p:sldLayoutId id="2147483662" r:id="rId12"/>
    <p:sldLayoutId id="2147483663" r:id="rId13"/>
    <p:sldLayoutId id="2147483664" r:id="rId14"/>
    <p:sldLayoutId id="2147483656" r:id="rId15"/>
    <p:sldLayoutId id="214748366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85000"/>
        </a:lnSpc>
        <a:spcBef>
          <a:spcPct val="0"/>
        </a:spcBef>
        <a:buNone/>
        <a:defRPr sz="365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chart" Target="../charts/chart14.xml"/><Relationship Id="rId7" Type="http://schemas.openxmlformats.org/officeDocument/2006/relationships/chart" Target="../charts/chart18.xml"/><Relationship Id="rId2" Type="http://schemas.openxmlformats.org/officeDocument/2006/relationships/chart" Target="../charts/chart13.xml"/><Relationship Id="rId1" Type="http://schemas.openxmlformats.org/officeDocument/2006/relationships/slideLayout" Target="../slideLayouts/slideLayout16.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chart" Target="../charts/chart36.xml"/><Relationship Id="rId13" Type="http://schemas.openxmlformats.org/officeDocument/2006/relationships/chart" Target="../charts/chart41.xml"/><Relationship Id="rId3" Type="http://schemas.openxmlformats.org/officeDocument/2006/relationships/chart" Target="../charts/chart31.xml"/><Relationship Id="rId7" Type="http://schemas.openxmlformats.org/officeDocument/2006/relationships/chart" Target="../charts/chart35.xml"/><Relationship Id="rId12" Type="http://schemas.openxmlformats.org/officeDocument/2006/relationships/chart" Target="../charts/chart40.xml"/><Relationship Id="rId2" Type="http://schemas.openxmlformats.org/officeDocument/2006/relationships/chart" Target="../charts/chart30.xml"/><Relationship Id="rId16" Type="http://schemas.openxmlformats.org/officeDocument/2006/relationships/chart" Target="../charts/chart44.xml"/><Relationship Id="rId1" Type="http://schemas.openxmlformats.org/officeDocument/2006/relationships/slideLayout" Target="../slideLayouts/slideLayout4.xml"/><Relationship Id="rId6" Type="http://schemas.openxmlformats.org/officeDocument/2006/relationships/chart" Target="../charts/chart34.xml"/><Relationship Id="rId11" Type="http://schemas.openxmlformats.org/officeDocument/2006/relationships/chart" Target="../charts/chart39.xml"/><Relationship Id="rId5" Type="http://schemas.openxmlformats.org/officeDocument/2006/relationships/chart" Target="../charts/chart33.xml"/><Relationship Id="rId15" Type="http://schemas.openxmlformats.org/officeDocument/2006/relationships/chart" Target="../charts/chart43.xml"/><Relationship Id="rId10" Type="http://schemas.openxmlformats.org/officeDocument/2006/relationships/chart" Target="../charts/chart38.xml"/><Relationship Id="rId4" Type="http://schemas.openxmlformats.org/officeDocument/2006/relationships/chart" Target="../charts/chart32.xml"/><Relationship Id="rId9" Type="http://schemas.openxmlformats.org/officeDocument/2006/relationships/chart" Target="../charts/chart37.xml"/><Relationship Id="rId14" Type="http://schemas.openxmlformats.org/officeDocument/2006/relationships/chart" Target="../charts/chart42.xml"/></Relationships>
</file>

<file path=ppt/slides/_rels/slide38.xml.rels><?xml version="1.0" encoding="UTF-8" standalone="yes"?>
<Relationships xmlns="http://schemas.openxmlformats.org/package/2006/relationships"><Relationship Id="rId8" Type="http://schemas.openxmlformats.org/officeDocument/2006/relationships/chart" Target="../charts/chart51.xml"/><Relationship Id="rId3" Type="http://schemas.openxmlformats.org/officeDocument/2006/relationships/chart" Target="../charts/chart46.xml"/><Relationship Id="rId7" Type="http://schemas.openxmlformats.org/officeDocument/2006/relationships/chart" Target="../charts/chart50.xml"/><Relationship Id="rId12" Type="http://schemas.openxmlformats.org/officeDocument/2006/relationships/image" Target="../media/image2.jpeg"/><Relationship Id="rId2" Type="http://schemas.openxmlformats.org/officeDocument/2006/relationships/chart" Target="../charts/chart45.xml"/><Relationship Id="rId1" Type="http://schemas.openxmlformats.org/officeDocument/2006/relationships/slideLayout" Target="../slideLayouts/slideLayout4.xml"/><Relationship Id="rId6" Type="http://schemas.openxmlformats.org/officeDocument/2006/relationships/chart" Target="../charts/chart49.xml"/><Relationship Id="rId11" Type="http://schemas.openxmlformats.org/officeDocument/2006/relationships/chart" Target="../charts/chart54.xml"/><Relationship Id="rId5" Type="http://schemas.openxmlformats.org/officeDocument/2006/relationships/chart" Target="../charts/chart48.xml"/><Relationship Id="rId10" Type="http://schemas.openxmlformats.org/officeDocument/2006/relationships/chart" Target="../charts/chart53.xml"/><Relationship Id="rId4" Type="http://schemas.openxmlformats.org/officeDocument/2006/relationships/chart" Target="../charts/chart47.xml"/><Relationship Id="rId9" Type="http://schemas.openxmlformats.org/officeDocument/2006/relationships/chart" Target="../charts/chart52.xml"/></Relationships>
</file>

<file path=ppt/slides/_rels/slide39.xml.rels><?xml version="1.0" encoding="UTF-8" standalone="yes"?>
<Relationships xmlns="http://schemas.openxmlformats.org/package/2006/relationships"><Relationship Id="rId8" Type="http://schemas.openxmlformats.org/officeDocument/2006/relationships/chart" Target="../charts/chart61.xml"/><Relationship Id="rId13" Type="http://schemas.openxmlformats.org/officeDocument/2006/relationships/chart" Target="../charts/chart66.xml"/><Relationship Id="rId18" Type="http://schemas.openxmlformats.org/officeDocument/2006/relationships/chart" Target="../charts/chart71.xml"/><Relationship Id="rId26" Type="http://schemas.openxmlformats.org/officeDocument/2006/relationships/chart" Target="../charts/chart79.xml"/><Relationship Id="rId3" Type="http://schemas.openxmlformats.org/officeDocument/2006/relationships/chart" Target="../charts/chart56.xml"/><Relationship Id="rId21" Type="http://schemas.openxmlformats.org/officeDocument/2006/relationships/chart" Target="../charts/chart74.xml"/><Relationship Id="rId7" Type="http://schemas.openxmlformats.org/officeDocument/2006/relationships/chart" Target="../charts/chart60.xml"/><Relationship Id="rId12" Type="http://schemas.openxmlformats.org/officeDocument/2006/relationships/chart" Target="../charts/chart65.xml"/><Relationship Id="rId17" Type="http://schemas.openxmlformats.org/officeDocument/2006/relationships/chart" Target="../charts/chart70.xml"/><Relationship Id="rId25" Type="http://schemas.openxmlformats.org/officeDocument/2006/relationships/chart" Target="../charts/chart78.xml"/><Relationship Id="rId2" Type="http://schemas.openxmlformats.org/officeDocument/2006/relationships/chart" Target="../charts/chart55.xml"/><Relationship Id="rId16" Type="http://schemas.openxmlformats.org/officeDocument/2006/relationships/chart" Target="../charts/chart69.xml"/><Relationship Id="rId20" Type="http://schemas.openxmlformats.org/officeDocument/2006/relationships/chart" Target="../charts/chart73.xml"/><Relationship Id="rId29" Type="http://schemas.openxmlformats.org/officeDocument/2006/relationships/chart" Target="../charts/chart82.xml"/><Relationship Id="rId1" Type="http://schemas.openxmlformats.org/officeDocument/2006/relationships/slideLayout" Target="../slideLayouts/slideLayout4.xml"/><Relationship Id="rId6" Type="http://schemas.openxmlformats.org/officeDocument/2006/relationships/chart" Target="../charts/chart59.xml"/><Relationship Id="rId11" Type="http://schemas.openxmlformats.org/officeDocument/2006/relationships/chart" Target="../charts/chart64.xml"/><Relationship Id="rId24" Type="http://schemas.openxmlformats.org/officeDocument/2006/relationships/chart" Target="../charts/chart77.xml"/><Relationship Id="rId5" Type="http://schemas.openxmlformats.org/officeDocument/2006/relationships/chart" Target="../charts/chart58.xml"/><Relationship Id="rId15" Type="http://schemas.openxmlformats.org/officeDocument/2006/relationships/chart" Target="../charts/chart68.xml"/><Relationship Id="rId23" Type="http://schemas.openxmlformats.org/officeDocument/2006/relationships/chart" Target="../charts/chart76.xml"/><Relationship Id="rId28" Type="http://schemas.openxmlformats.org/officeDocument/2006/relationships/chart" Target="../charts/chart81.xml"/><Relationship Id="rId10" Type="http://schemas.openxmlformats.org/officeDocument/2006/relationships/chart" Target="../charts/chart63.xml"/><Relationship Id="rId19" Type="http://schemas.openxmlformats.org/officeDocument/2006/relationships/chart" Target="../charts/chart72.xml"/><Relationship Id="rId4" Type="http://schemas.openxmlformats.org/officeDocument/2006/relationships/chart" Target="../charts/chart57.xml"/><Relationship Id="rId9" Type="http://schemas.openxmlformats.org/officeDocument/2006/relationships/chart" Target="../charts/chart62.xml"/><Relationship Id="rId14" Type="http://schemas.openxmlformats.org/officeDocument/2006/relationships/chart" Target="../charts/chart67.xml"/><Relationship Id="rId22" Type="http://schemas.openxmlformats.org/officeDocument/2006/relationships/chart" Target="../charts/chart75.xml"/><Relationship Id="rId27" Type="http://schemas.openxmlformats.org/officeDocument/2006/relationships/chart" Target="../charts/chart8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chart" Target="../charts/chart89.xml"/><Relationship Id="rId13" Type="http://schemas.openxmlformats.org/officeDocument/2006/relationships/chart" Target="../charts/chart94.xml"/><Relationship Id="rId3" Type="http://schemas.openxmlformats.org/officeDocument/2006/relationships/chart" Target="../charts/chart84.xml"/><Relationship Id="rId7" Type="http://schemas.openxmlformats.org/officeDocument/2006/relationships/chart" Target="../charts/chart88.xml"/><Relationship Id="rId12" Type="http://schemas.openxmlformats.org/officeDocument/2006/relationships/chart" Target="../charts/chart93.xml"/><Relationship Id="rId2" Type="http://schemas.openxmlformats.org/officeDocument/2006/relationships/chart" Target="../charts/chart83.xml"/><Relationship Id="rId16" Type="http://schemas.openxmlformats.org/officeDocument/2006/relationships/chart" Target="../charts/chart97.xml"/><Relationship Id="rId1" Type="http://schemas.openxmlformats.org/officeDocument/2006/relationships/slideLayout" Target="../slideLayouts/slideLayout4.xml"/><Relationship Id="rId6" Type="http://schemas.openxmlformats.org/officeDocument/2006/relationships/chart" Target="../charts/chart87.xml"/><Relationship Id="rId11" Type="http://schemas.openxmlformats.org/officeDocument/2006/relationships/chart" Target="../charts/chart92.xml"/><Relationship Id="rId5" Type="http://schemas.openxmlformats.org/officeDocument/2006/relationships/chart" Target="../charts/chart86.xml"/><Relationship Id="rId15" Type="http://schemas.openxmlformats.org/officeDocument/2006/relationships/chart" Target="../charts/chart96.xml"/><Relationship Id="rId10" Type="http://schemas.openxmlformats.org/officeDocument/2006/relationships/chart" Target="../charts/chart91.xml"/><Relationship Id="rId4" Type="http://schemas.openxmlformats.org/officeDocument/2006/relationships/chart" Target="../charts/chart85.xml"/><Relationship Id="rId9" Type="http://schemas.openxmlformats.org/officeDocument/2006/relationships/chart" Target="../charts/chart90.xml"/><Relationship Id="rId14" Type="http://schemas.openxmlformats.org/officeDocument/2006/relationships/chart" Target="../charts/chart95.xml"/></Relationships>
</file>

<file path=ppt/slides/_rels/slide41.xml.rels><?xml version="1.0" encoding="UTF-8" standalone="yes"?>
<Relationships xmlns="http://schemas.openxmlformats.org/package/2006/relationships"><Relationship Id="rId2" Type="http://schemas.openxmlformats.org/officeDocument/2006/relationships/chart" Target="../charts/chart9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chart" Target="../charts/chart9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chart" Target="../charts/chart10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chart" Target="../charts/chart10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chart" Target="../charts/chart10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chart" Target="../charts/chart10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chart" Target="../charts/chart10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chart" Target="../charts/chart10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chart" Target="../charts/chart11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descr="A close up of a mans face&#10;&#10;Description automatically generated">
            <a:extLst>
              <a:ext uri="{FF2B5EF4-FFF2-40B4-BE49-F238E27FC236}">
                <a16:creationId xmlns:a16="http://schemas.microsoft.com/office/drawing/2014/main" id="{E977BD6C-0088-44CE-9A61-32D9AB73722C}"/>
              </a:ext>
            </a:extLst>
          </p:cNvPr>
          <p:cNvPicPr>
            <a:picLocks noChangeAspect="1"/>
          </p:cNvPicPr>
          <p:nvPr/>
        </p:nvPicPr>
        <p:blipFill>
          <a:blip r:embed="rId3"/>
          <a:srcRect/>
          <a:stretch/>
        </p:blipFill>
        <p:spPr>
          <a:xfrm>
            <a:off x="3899343" y="694251"/>
            <a:ext cx="4758752" cy="5469498"/>
          </a:xfrm>
          <a:prstGeom prst="rect">
            <a:avLst/>
          </a:prstGeom>
        </p:spPr>
      </p:pic>
      <p:sp>
        <p:nvSpPr>
          <p:cNvPr id="5" name="Rectangle 4">
            <a:extLst>
              <a:ext uri="{FF2B5EF4-FFF2-40B4-BE49-F238E27FC236}">
                <a16:creationId xmlns:a16="http://schemas.microsoft.com/office/drawing/2014/main" id="{FC66384E-509C-42DC-BA56-C4212ABAB3BA}"/>
              </a:ext>
            </a:extLst>
          </p:cNvPr>
          <p:cNvSpPr/>
          <p:nvPr/>
        </p:nvSpPr>
        <p:spPr>
          <a:xfrm>
            <a:off x="450174" y="4117594"/>
            <a:ext cx="4115786" cy="1570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r>
              <a:rPr lang="en-US" sz="1600" b="1" dirty="0">
                <a:solidFill>
                  <a:schemeClr val="tx1"/>
                </a:solidFill>
                <a:latin typeface="+mj-lt"/>
              </a:rPr>
              <a:t>Rebecca Sims, Ph.D.</a:t>
            </a:r>
          </a:p>
          <a:p>
            <a:r>
              <a:rPr lang="en-US" sz="1600" b="1" dirty="0">
                <a:solidFill>
                  <a:schemeClr val="tx1"/>
                </a:solidFill>
                <a:latin typeface="+mj-lt"/>
              </a:rPr>
              <a:t>Deborah Coe, Ph.D.</a:t>
            </a:r>
          </a:p>
          <a:p>
            <a:r>
              <a:rPr lang="en-US" sz="1600" b="1" dirty="0">
                <a:solidFill>
                  <a:schemeClr val="tx1"/>
                </a:solidFill>
                <a:latin typeface="+mj-lt"/>
              </a:rPr>
              <a:t>John Hessian, MA</a:t>
            </a:r>
          </a:p>
          <a:p>
            <a:r>
              <a:rPr lang="en-US" sz="1600" b="1" dirty="0">
                <a:solidFill>
                  <a:schemeClr val="tx1"/>
                </a:solidFill>
                <a:latin typeface="+mj-lt"/>
              </a:rPr>
              <a:t>Kendra </a:t>
            </a:r>
            <a:r>
              <a:rPr lang="en-US" sz="1600" b="1" dirty="0" err="1">
                <a:solidFill>
                  <a:schemeClr val="tx1"/>
                </a:solidFill>
                <a:latin typeface="+mj-lt"/>
              </a:rPr>
              <a:t>Rosencrans</a:t>
            </a:r>
            <a:r>
              <a:rPr lang="en-US" sz="1600" b="1" dirty="0">
                <a:solidFill>
                  <a:schemeClr val="tx1"/>
                </a:solidFill>
                <a:latin typeface="+mj-lt"/>
              </a:rPr>
              <a:t>, Ph.D.</a:t>
            </a:r>
          </a:p>
          <a:p>
            <a:r>
              <a:rPr lang="en-US" sz="1400" dirty="0">
                <a:solidFill>
                  <a:schemeClr val="tx1"/>
                </a:solidFill>
                <a:latin typeface="+mj-lt"/>
              </a:rPr>
              <a:t>Research, Analysis and Data </a:t>
            </a:r>
          </a:p>
          <a:p>
            <a:endParaRPr lang="en-US" sz="1400" dirty="0">
              <a:solidFill>
                <a:schemeClr val="tx1"/>
              </a:solidFill>
              <a:latin typeface="+mj-lt"/>
            </a:endParaRPr>
          </a:p>
        </p:txBody>
      </p:sp>
      <p:sp>
        <p:nvSpPr>
          <p:cNvPr id="22" name="Title 21">
            <a:extLst>
              <a:ext uri="{FF2B5EF4-FFF2-40B4-BE49-F238E27FC236}">
                <a16:creationId xmlns:a16="http://schemas.microsoft.com/office/drawing/2014/main" id="{41CA8851-753D-457B-8FDE-558B9CF261AD}"/>
              </a:ext>
            </a:extLst>
          </p:cNvPr>
          <p:cNvSpPr>
            <a:spLocks noGrp="1"/>
          </p:cNvSpPr>
          <p:nvPr>
            <p:ph type="title"/>
          </p:nvPr>
        </p:nvSpPr>
        <p:spPr>
          <a:xfrm>
            <a:off x="24029" y="694251"/>
            <a:ext cx="7750628" cy="2386937"/>
          </a:xfrm>
          <a:noFill/>
        </p:spPr>
        <p:txBody>
          <a:bodyPr rIns="3383280" anchor="t"/>
          <a:lstStyle/>
          <a:p>
            <a:r>
              <a:rPr lang="en-US" sz="3200" dirty="0">
                <a:solidFill>
                  <a:schemeClr val="bg2"/>
                </a:solidFill>
              </a:rPr>
              <a:t>50th Anniversary of the Church’s Decision to Ordain Women </a:t>
            </a:r>
            <a:br>
              <a:rPr lang="en-US" sz="3200" dirty="0">
                <a:solidFill>
                  <a:schemeClr val="bg2"/>
                </a:solidFill>
              </a:rPr>
            </a:br>
            <a:br>
              <a:rPr lang="en-US" sz="3200" dirty="0">
                <a:solidFill>
                  <a:schemeClr val="bg2"/>
                </a:solidFill>
              </a:rPr>
            </a:br>
            <a:r>
              <a:rPr lang="en-US" sz="3200" dirty="0">
                <a:solidFill>
                  <a:schemeClr val="bg2"/>
                </a:solidFill>
              </a:rPr>
              <a:t>Survey Report</a:t>
            </a:r>
            <a:br>
              <a:rPr lang="en-US" sz="3200" dirty="0">
                <a:solidFill>
                  <a:schemeClr val="bg2"/>
                </a:solidFill>
              </a:rPr>
            </a:br>
            <a:br>
              <a:rPr lang="en-US" sz="1800" dirty="0">
                <a:solidFill>
                  <a:schemeClr val="bg2"/>
                </a:solidFill>
              </a:rPr>
            </a:br>
            <a:r>
              <a:rPr lang="en-US" sz="1800" dirty="0">
                <a:solidFill>
                  <a:schemeClr val="bg2"/>
                </a:solidFill>
              </a:rPr>
              <a:t>August 2021</a:t>
            </a:r>
            <a:br>
              <a:rPr lang="en-US" sz="1800" dirty="0">
                <a:solidFill>
                  <a:schemeClr val="bg2"/>
                </a:solidFill>
              </a:rPr>
            </a:br>
            <a:r>
              <a:rPr lang="en-US" sz="1800" dirty="0">
                <a:solidFill>
                  <a:schemeClr val="bg2"/>
                </a:solidFill>
              </a:rPr>
              <a:t>Updated March 2022</a:t>
            </a:r>
          </a:p>
        </p:txBody>
      </p:sp>
    </p:spTree>
    <p:extLst>
      <p:ext uri="{BB962C8B-B14F-4D97-AF65-F5344CB8AC3E}">
        <p14:creationId xmlns:p14="http://schemas.microsoft.com/office/powerpoint/2010/main" val="226837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8" y="823349"/>
            <a:ext cx="7772401" cy="639297"/>
          </a:xfrm>
        </p:spPr>
        <p:txBody>
          <a:bodyPr/>
          <a:lstStyle/>
          <a:p>
            <a:r>
              <a:rPr lang="en-US" sz="1800" dirty="0"/>
              <a:t>Median and Mean Defined Compensation Levels for Full-time Pastors Serving Congregations in 2015</a:t>
            </a:r>
            <a:r>
              <a:rPr lang="en-US" sz="1800" baseline="30000" dirty="0"/>
              <a:t>*</a:t>
            </a:r>
            <a:r>
              <a:rPr lang="en-US" sz="1800" dirty="0"/>
              <a:t> and 2020</a:t>
            </a:r>
          </a:p>
        </p:txBody>
      </p:sp>
      <p:sp>
        <p:nvSpPr>
          <p:cNvPr id="17" name="Text Placeholder 16"/>
          <p:cNvSpPr>
            <a:spLocks noGrp="1"/>
          </p:cNvSpPr>
          <p:nvPr>
            <p:ph type="body" idx="28"/>
          </p:nvPr>
        </p:nvSpPr>
        <p:spPr>
          <a:xfrm>
            <a:off x="685800" y="397040"/>
            <a:ext cx="7772400" cy="192361"/>
          </a:xfrm>
        </p:spPr>
        <p:txBody>
          <a:bodyPr/>
          <a:lstStyle/>
          <a:p>
            <a:r>
              <a:rPr lang="en-US" dirty="0"/>
              <a:t>Compensation</a:t>
            </a:r>
          </a:p>
        </p:txBody>
      </p:sp>
      <p:sp>
        <p:nvSpPr>
          <p:cNvPr id="7" name="Content Placeholder 7">
            <a:extLst>
              <a:ext uri="{FF2B5EF4-FFF2-40B4-BE49-F238E27FC236}">
                <a16:creationId xmlns:a16="http://schemas.microsoft.com/office/drawing/2014/main" id="{C210D8E8-B8C3-44F5-AB76-6988B618641F}"/>
              </a:ext>
            </a:extLst>
          </p:cNvPr>
          <p:cNvSpPr txBox="1">
            <a:spLocks/>
          </p:cNvSpPr>
          <p:nvPr/>
        </p:nvSpPr>
        <p:spPr>
          <a:xfrm>
            <a:off x="685800" y="2547825"/>
            <a:ext cx="3657600" cy="3195149"/>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lvl="2"/>
            <a:endParaRPr lang="en-US"/>
          </a:p>
        </p:txBody>
      </p:sp>
      <p:sp>
        <p:nvSpPr>
          <p:cNvPr id="12" name="Content Placeholder 15">
            <a:extLst>
              <a:ext uri="{FF2B5EF4-FFF2-40B4-BE49-F238E27FC236}">
                <a16:creationId xmlns:a16="http://schemas.microsoft.com/office/drawing/2014/main" id="{B89A767B-BACE-4709-B5EC-19D354B33CEA}"/>
              </a:ext>
            </a:extLst>
          </p:cNvPr>
          <p:cNvSpPr txBox="1">
            <a:spLocks/>
          </p:cNvSpPr>
          <p:nvPr/>
        </p:nvSpPr>
        <p:spPr>
          <a:xfrm>
            <a:off x="4800600" y="2971800"/>
            <a:ext cx="3657600" cy="2743202"/>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endParaRPr lang="en-US">
              <a:solidFill>
                <a:schemeClr val="accent1"/>
              </a:solidFill>
            </a:endParaRPr>
          </a:p>
        </p:txBody>
      </p:sp>
      <p:sp>
        <p:nvSpPr>
          <p:cNvPr id="10" name="TextBox 9">
            <a:extLst>
              <a:ext uri="{FF2B5EF4-FFF2-40B4-BE49-F238E27FC236}">
                <a16:creationId xmlns:a16="http://schemas.microsoft.com/office/drawing/2014/main" id="{2C8D9968-F0D4-4E6C-8D8D-6000F3F0F38C}"/>
              </a:ext>
            </a:extLst>
          </p:cNvPr>
          <p:cNvSpPr txBox="1"/>
          <p:nvPr/>
        </p:nvSpPr>
        <p:spPr>
          <a:xfrm>
            <a:off x="685797" y="3720446"/>
            <a:ext cx="4550303" cy="1846659"/>
          </a:xfrm>
          <a:prstGeom prst="rect">
            <a:avLst/>
          </a:prstGeom>
          <a:noFill/>
        </p:spPr>
        <p:txBody>
          <a:bodyPr wrap="square" lIns="0" tIns="0" rIns="0" bIns="0" rtlCol="0" anchor="t">
            <a:spAutoFit/>
          </a:bodyPr>
          <a:lstStyle/>
          <a:p>
            <a:r>
              <a:rPr lang="en-US" sz="1200" dirty="0">
                <a:solidFill>
                  <a:schemeClr val="tx2"/>
                </a:solidFill>
              </a:rPr>
              <a:t>When a call is issued for a first-call pastor, the synod bishop and staff members often treat the base-salary guidelines as a requirement for approving the call. For subsequent calls, however, pastors are more likely to have to negotiate an appropriate level of compensation on their own with less direct intervention from the synod.  </a:t>
            </a:r>
          </a:p>
          <a:p>
            <a:pPr>
              <a:lnSpc>
                <a:spcPct val="50000"/>
              </a:lnSpc>
            </a:pPr>
            <a:endParaRPr lang="en-US" sz="1200" dirty="0">
              <a:solidFill>
                <a:schemeClr val="tx2"/>
              </a:solidFill>
            </a:endParaRPr>
          </a:p>
          <a:p>
            <a:r>
              <a:rPr lang="en-US" sz="1200" spc="-20" dirty="0">
                <a:solidFill>
                  <a:schemeClr val="tx2"/>
                </a:solidFill>
              </a:rPr>
              <a:t>Defined compensation includes a base salary, a housing allocation (typically 30% of the base salary) and a Social Security offset (7.65%). </a:t>
            </a:r>
          </a:p>
          <a:p>
            <a:pPr>
              <a:lnSpc>
                <a:spcPct val="50000"/>
              </a:lnSpc>
            </a:pPr>
            <a:endParaRPr lang="en-US" sz="1200" dirty="0">
              <a:solidFill>
                <a:schemeClr val="tx2"/>
              </a:solidFill>
            </a:endParaRPr>
          </a:p>
          <a:p>
            <a:r>
              <a:rPr lang="en-US" sz="1200" dirty="0">
                <a:solidFill>
                  <a:schemeClr val="tx2"/>
                </a:solidFill>
              </a:rPr>
              <a:t>In the 2020 survey, compensation information was not available from Portico, so participants were asked to self-report their compensation.</a:t>
            </a:r>
          </a:p>
        </p:txBody>
      </p:sp>
      <p:sp>
        <p:nvSpPr>
          <p:cNvPr id="27" name="TextBox 26">
            <a:extLst>
              <a:ext uri="{FF2B5EF4-FFF2-40B4-BE49-F238E27FC236}">
                <a16:creationId xmlns:a16="http://schemas.microsoft.com/office/drawing/2014/main" id="{718CD384-1D9B-4452-9662-A5AEC403503C}"/>
              </a:ext>
            </a:extLst>
          </p:cNvPr>
          <p:cNvSpPr txBox="1"/>
          <p:nvPr/>
        </p:nvSpPr>
        <p:spPr>
          <a:xfrm>
            <a:off x="5438366" y="3668313"/>
            <a:ext cx="3222100" cy="2339102"/>
          </a:xfrm>
          <a:prstGeom prst="rect">
            <a:avLst/>
          </a:prstGeom>
          <a:noFill/>
        </p:spPr>
        <p:txBody>
          <a:bodyPr wrap="square" lIns="0" tIns="0" rIns="0" bIns="0" rtlCol="0">
            <a:spAutoFit/>
          </a:bodyPr>
          <a:lstStyle/>
          <a:p>
            <a:r>
              <a:rPr lang="en-US" sz="1600" dirty="0">
                <a:solidFill>
                  <a:schemeClr val="accent1"/>
                </a:solidFill>
              </a:rPr>
              <a:t>For all ministers, men have been earning more than women, and this has not changed in the past five years.</a:t>
            </a:r>
          </a:p>
          <a:p>
            <a:pPr>
              <a:lnSpc>
                <a:spcPct val="50000"/>
              </a:lnSpc>
            </a:pPr>
            <a:endParaRPr lang="en-US" sz="1600" dirty="0">
              <a:solidFill>
                <a:schemeClr val="accent1"/>
              </a:solidFill>
            </a:endParaRPr>
          </a:p>
          <a:p>
            <a:r>
              <a:rPr lang="en-US" sz="1600" dirty="0">
                <a:solidFill>
                  <a:schemeClr val="accent1"/>
                </a:solidFill>
              </a:rPr>
              <a:t>For first-call pastors, the median compensation gap has narrowed somewhat in the past five years. This may be due to increased intervention from synod staff for first-call pastors.</a:t>
            </a:r>
          </a:p>
        </p:txBody>
      </p:sp>
      <p:graphicFrame>
        <p:nvGraphicFramePr>
          <p:cNvPr id="3" name="Table 3">
            <a:extLst>
              <a:ext uri="{FF2B5EF4-FFF2-40B4-BE49-F238E27FC236}">
                <a16:creationId xmlns:a16="http://schemas.microsoft.com/office/drawing/2014/main" id="{2EDDE9B6-4CE8-4FBF-8810-2DC52CD844B1}"/>
              </a:ext>
            </a:extLst>
          </p:cNvPr>
          <p:cNvGraphicFramePr>
            <a:graphicFrameLocks noGrp="1"/>
          </p:cNvGraphicFramePr>
          <p:nvPr>
            <p:extLst>
              <p:ext uri="{D42A27DB-BD31-4B8C-83A1-F6EECF244321}">
                <p14:modId xmlns:p14="http://schemas.microsoft.com/office/powerpoint/2010/main" val="2100107165"/>
              </p:ext>
            </p:extLst>
          </p:nvPr>
        </p:nvGraphicFramePr>
        <p:xfrm>
          <a:off x="685799" y="1481543"/>
          <a:ext cx="7974667" cy="1856642"/>
        </p:xfrm>
        <a:graphic>
          <a:graphicData uri="http://schemas.openxmlformats.org/drawingml/2006/table">
            <a:tbl>
              <a:tblPr firstRow="1" bandRow="1">
                <a:tableStyleId>{5C22544A-7EE6-4342-B048-85BDC9FD1C3A}</a:tableStyleId>
              </a:tblPr>
              <a:tblGrid>
                <a:gridCol w="1110343">
                  <a:extLst>
                    <a:ext uri="{9D8B030D-6E8A-4147-A177-3AD203B41FA5}">
                      <a16:colId xmlns:a16="http://schemas.microsoft.com/office/drawing/2014/main" val="1052104447"/>
                    </a:ext>
                  </a:extLst>
                </a:gridCol>
                <a:gridCol w="1312609">
                  <a:extLst>
                    <a:ext uri="{9D8B030D-6E8A-4147-A177-3AD203B41FA5}">
                      <a16:colId xmlns:a16="http://schemas.microsoft.com/office/drawing/2014/main" val="952540127"/>
                    </a:ext>
                  </a:extLst>
                </a:gridCol>
                <a:gridCol w="1110343">
                  <a:extLst>
                    <a:ext uri="{9D8B030D-6E8A-4147-A177-3AD203B41FA5}">
                      <a16:colId xmlns:a16="http://schemas.microsoft.com/office/drawing/2014/main" val="1236839410"/>
                    </a:ext>
                  </a:extLst>
                </a:gridCol>
                <a:gridCol w="1110343">
                  <a:extLst>
                    <a:ext uri="{9D8B030D-6E8A-4147-A177-3AD203B41FA5}">
                      <a16:colId xmlns:a16="http://schemas.microsoft.com/office/drawing/2014/main" val="3093622228"/>
                    </a:ext>
                  </a:extLst>
                </a:gridCol>
                <a:gridCol w="1110343">
                  <a:extLst>
                    <a:ext uri="{9D8B030D-6E8A-4147-A177-3AD203B41FA5}">
                      <a16:colId xmlns:a16="http://schemas.microsoft.com/office/drawing/2014/main" val="2043416159"/>
                    </a:ext>
                  </a:extLst>
                </a:gridCol>
                <a:gridCol w="1110343">
                  <a:extLst>
                    <a:ext uri="{9D8B030D-6E8A-4147-A177-3AD203B41FA5}">
                      <a16:colId xmlns:a16="http://schemas.microsoft.com/office/drawing/2014/main" val="2249691572"/>
                    </a:ext>
                  </a:extLst>
                </a:gridCol>
                <a:gridCol w="1110343">
                  <a:extLst>
                    <a:ext uri="{9D8B030D-6E8A-4147-A177-3AD203B41FA5}">
                      <a16:colId xmlns:a16="http://schemas.microsoft.com/office/drawing/2014/main" val="3549751256"/>
                    </a:ext>
                  </a:extLst>
                </a:gridCol>
              </a:tblGrid>
              <a:tr h="472451">
                <a:tc>
                  <a:txBody>
                    <a:bodyPr/>
                    <a:lstStyle/>
                    <a:p>
                      <a:r>
                        <a:rPr lang="en-US" sz="1400"/>
                        <a:t>Year</a:t>
                      </a:r>
                    </a:p>
                  </a:txBody>
                  <a:tcPr/>
                </a:tc>
                <a:tc>
                  <a:txBody>
                    <a:bodyPr/>
                    <a:lstStyle/>
                    <a:p>
                      <a:r>
                        <a:rPr lang="en-US" sz="1400"/>
                        <a:t>1</a:t>
                      </a:r>
                      <a:r>
                        <a:rPr lang="en-US" sz="1400" baseline="30000"/>
                        <a:t>st</a:t>
                      </a:r>
                      <a:r>
                        <a:rPr lang="en-US" sz="1400"/>
                        <a:t> call women</a:t>
                      </a:r>
                    </a:p>
                  </a:txBody>
                  <a:tcPr/>
                </a:tc>
                <a:tc>
                  <a:txBody>
                    <a:bodyPr/>
                    <a:lstStyle/>
                    <a:p>
                      <a:r>
                        <a:rPr lang="en-US" sz="1400"/>
                        <a:t>1</a:t>
                      </a:r>
                      <a:r>
                        <a:rPr lang="en-US" sz="1400" baseline="30000"/>
                        <a:t>st</a:t>
                      </a:r>
                      <a:r>
                        <a:rPr lang="en-US" sz="1400"/>
                        <a:t> call men</a:t>
                      </a:r>
                    </a:p>
                  </a:txBody>
                  <a:tcPr/>
                </a:tc>
                <a:tc>
                  <a:txBody>
                    <a:bodyPr/>
                    <a:lstStyle/>
                    <a:p>
                      <a:r>
                        <a:rPr lang="en-US" sz="1400"/>
                        <a:t>Percentage difference</a:t>
                      </a:r>
                    </a:p>
                  </a:txBody>
                  <a:tcPr/>
                </a:tc>
                <a:tc>
                  <a:txBody>
                    <a:bodyPr/>
                    <a:lstStyle/>
                    <a:p>
                      <a:r>
                        <a:rPr lang="en-US" sz="1400"/>
                        <a:t>All Women</a:t>
                      </a:r>
                    </a:p>
                  </a:txBody>
                  <a:tcPr/>
                </a:tc>
                <a:tc>
                  <a:txBody>
                    <a:bodyPr/>
                    <a:lstStyle/>
                    <a:p>
                      <a:r>
                        <a:rPr lang="en-US" sz="1400"/>
                        <a:t>All Men</a:t>
                      </a:r>
                    </a:p>
                  </a:txBody>
                  <a:tcPr/>
                </a:tc>
                <a:tc>
                  <a:txBody>
                    <a:bodyPr/>
                    <a:lstStyle/>
                    <a:p>
                      <a:r>
                        <a:rPr lang="en-US" sz="1400"/>
                        <a:t>Percentage difference</a:t>
                      </a:r>
                    </a:p>
                  </a:txBody>
                  <a:tcPr/>
                </a:tc>
                <a:extLst>
                  <a:ext uri="{0D108BD9-81ED-4DB2-BD59-A6C34878D82A}">
                    <a16:rowId xmlns:a16="http://schemas.microsoft.com/office/drawing/2014/main" val="1362157520"/>
                  </a:ext>
                </a:extLst>
              </a:tr>
              <a:tr h="335746">
                <a:tc>
                  <a:txBody>
                    <a:bodyPr/>
                    <a:lstStyle/>
                    <a:p>
                      <a:r>
                        <a:rPr lang="en-US" sz="1200" baseline="0" dirty="0">
                          <a:solidFill>
                            <a:schemeClr val="accent1">
                              <a:lumMod val="50000"/>
                            </a:schemeClr>
                          </a:solidFill>
                        </a:rPr>
                        <a:t>2015 Median</a:t>
                      </a:r>
                    </a:p>
                  </a:txBody>
                  <a:tcPr/>
                </a:tc>
                <a:tc>
                  <a:txBody>
                    <a:bodyPr/>
                    <a:lstStyle/>
                    <a:p>
                      <a:r>
                        <a:rPr lang="en-US" sz="1200" baseline="0">
                          <a:solidFill>
                            <a:schemeClr val="accent1">
                              <a:lumMod val="50000"/>
                            </a:schemeClr>
                          </a:solidFill>
                        </a:rPr>
                        <a:t>$59,552</a:t>
                      </a:r>
                    </a:p>
                  </a:txBody>
                  <a:tcPr/>
                </a:tc>
                <a:tc>
                  <a:txBody>
                    <a:bodyPr/>
                    <a:lstStyle/>
                    <a:p>
                      <a:r>
                        <a:rPr lang="en-US" sz="1200" baseline="0">
                          <a:solidFill>
                            <a:schemeClr val="accent1">
                              <a:lumMod val="50000"/>
                            </a:schemeClr>
                          </a:solidFill>
                        </a:rPr>
                        <a:t>$62,150</a:t>
                      </a:r>
                    </a:p>
                  </a:txBody>
                  <a:tcPr/>
                </a:tc>
                <a:tc>
                  <a:txBody>
                    <a:bodyPr/>
                    <a:lstStyle/>
                    <a:p>
                      <a:r>
                        <a:rPr lang="en-US" sz="1200" baseline="0">
                          <a:solidFill>
                            <a:schemeClr val="accent1">
                              <a:lumMod val="50000"/>
                            </a:schemeClr>
                          </a:solidFill>
                        </a:rPr>
                        <a:t>4%</a:t>
                      </a:r>
                    </a:p>
                  </a:txBody>
                  <a:tcPr/>
                </a:tc>
                <a:tc>
                  <a:txBody>
                    <a:bodyPr/>
                    <a:lstStyle/>
                    <a:p>
                      <a:r>
                        <a:rPr lang="en-US" sz="1200" baseline="0">
                          <a:solidFill>
                            <a:schemeClr val="accent1">
                              <a:lumMod val="50000"/>
                            </a:schemeClr>
                          </a:solidFill>
                        </a:rPr>
                        <a:t>$61,302</a:t>
                      </a:r>
                    </a:p>
                  </a:txBody>
                  <a:tcPr/>
                </a:tc>
                <a:tc>
                  <a:txBody>
                    <a:bodyPr/>
                    <a:lstStyle/>
                    <a:p>
                      <a:r>
                        <a:rPr lang="en-US" sz="1200" baseline="0">
                          <a:solidFill>
                            <a:schemeClr val="accent1">
                              <a:lumMod val="50000"/>
                            </a:schemeClr>
                          </a:solidFill>
                        </a:rPr>
                        <a:t>$67,412</a:t>
                      </a:r>
                    </a:p>
                  </a:txBody>
                  <a:tcPr/>
                </a:tc>
                <a:tc>
                  <a:txBody>
                    <a:bodyPr/>
                    <a:lstStyle/>
                    <a:p>
                      <a:r>
                        <a:rPr lang="en-US" sz="1200" baseline="0">
                          <a:solidFill>
                            <a:schemeClr val="accent1">
                              <a:lumMod val="50000"/>
                            </a:schemeClr>
                          </a:solidFill>
                        </a:rPr>
                        <a:t>9%</a:t>
                      </a:r>
                    </a:p>
                  </a:txBody>
                  <a:tcPr/>
                </a:tc>
                <a:extLst>
                  <a:ext uri="{0D108BD9-81ED-4DB2-BD59-A6C34878D82A}">
                    <a16:rowId xmlns:a16="http://schemas.microsoft.com/office/drawing/2014/main" val="4064221826"/>
                  </a:ext>
                </a:extLst>
              </a:tr>
              <a:tr h="333495">
                <a:tc>
                  <a:txBody>
                    <a:bodyPr/>
                    <a:lstStyle/>
                    <a:p>
                      <a:r>
                        <a:rPr lang="en-US" sz="1200" baseline="0" dirty="0">
                          <a:solidFill>
                            <a:schemeClr val="accent1">
                              <a:lumMod val="50000"/>
                            </a:schemeClr>
                          </a:solidFill>
                        </a:rPr>
                        <a:t>2015 Mean</a:t>
                      </a:r>
                    </a:p>
                  </a:txBody>
                  <a:tcPr/>
                </a:tc>
                <a:tc>
                  <a:txBody>
                    <a:bodyPr/>
                    <a:lstStyle/>
                    <a:p>
                      <a:r>
                        <a:rPr lang="en-US" sz="1200" baseline="0">
                          <a:solidFill>
                            <a:schemeClr val="accent1">
                              <a:lumMod val="50000"/>
                            </a:schemeClr>
                          </a:solidFill>
                        </a:rPr>
                        <a:t>--</a:t>
                      </a:r>
                    </a:p>
                  </a:txBody>
                  <a:tcPr/>
                </a:tc>
                <a:tc>
                  <a:txBody>
                    <a:bodyPr/>
                    <a:lstStyle/>
                    <a:p>
                      <a:r>
                        <a:rPr lang="en-US" sz="1200" baseline="0">
                          <a:solidFill>
                            <a:schemeClr val="accent1">
                              <a:lumMod val="50000"/>
                            </a:schemeClr>
                          </a:solidFill>
                        </a:rPr>
                        <a:t>--</a:t>
                      </a:r>
                    </a:p>
                  </a:txBody>
                  <a:tcPr/>
                </a:tc>
                <a:tc>
                  <a:txBody>
                    <a:bodyPr/>
                    <a:lstStyle/>
                    <a:p>
                      <a:r>
                        <a:rPr lang="en-US" sz="1200" baseline="0">
                          <a:solidFill>
                            <a:schemeClr val="accent1">
                              <a:lumMod val="50000"/>
                            </a:schemeClr>
                          </a:solidFill>
                        </a:rPr>
                        <a:t>--</a:t>
                      </a:r>
                    </a:p>
                  </a:txBody>
                  <a:tcPr/>
                </a:tc>
                <a:tc>
                  <a:txBody>
                    <a:bodyPr/>
                    <a:lstStyle/>
                    <a:p>
                      <a:r>
                        <a:rPr lang="en-US" sz="1200" baseline="0">
                          <a:solidFill>
                            <a:schemeClr val="accent1">
                              <a:lumMod val="50000"/>
                            </a:schemeClr>
                          </a:solidFill>
                        </a:rPr>
                        <a:t>$60,758</a:t>
                      </a:r>
                    </a:p>
                  </a:txBody>
                  <a:tcPr/>
                </a:tc>
                <a:tc>
                  <a:txBody>
                    <a:bodyPr/>
                    <a:lstStyle/>
                    <a:p>
                      <a:r>
                        <a:rPr lang="en-US" sz="1200" baseline="0">
                          <a:solidFill>
                            <a:schemeClr val="accent1">
                              <a:lumMod val="50000"/>
                            </a:schemeClr>
                          </a:solidFill>
                        </a:rPr>
                        <a:t>$70,354</a:t>
                      </a:r>
                    </a:p>
                  </a:txBody>
                  <a:tcPr/>
                </a:tc>
                <a:tc>
                  <a:txBody>
                    <a:bodyPr/>
                    <a:lstStyle/>
                    <a:p>
                      <a:r>
                        <a:rPr lang="en-US" sz="1200" baseline="0">
                          <a:solidFill>
                            <a:schemeClr val="accent1">
                              <a:lumMod val="50000"/>
                            </a:schemeClr>
                          </a:solidFill>
                        </a:rPr>
                        <a:t>15%</a:t>
                      </a:r>
                    </a:p>
                  </a:txBody>
                  <a:tcPr/>
                </a:tc>
                <a:extLst>
                  <a:ext uri="{0D108BD9-81ED-4DB2-BD59-A6C34878D82A}">
                    <a16:rowId xmlns:a16="http://schemas.microsoft.com/office/drawing/2014/main" val="1742930612"/>
                  </a:ext>
                </a:extLst>
              </a:tr>
              <a:tr h="335746">
                <a:tc>
                  <a:txBody>
                    <a:bodyPr/>
                    <a:lstStyle/>
                    <a:p>
                      <a:r>
                        <a:rPr lang="en-US" sz="1200" baseline="0">
                          <a:solidFill>
                            <a:schemeClr val="accent1">
                              <a:lumMod val="50000"/>
                            </a:schemeClr>
                          </a:solidFill>
                        </a:rPr>
                        <a:t>2020 Median</a:t>
                      </a:r>
                    </a:p>
                  </a:txBody>
                  <a:tcPr/>
                </a:tc>
                <a:tc>
                  <a:txBody>
                    <a:bodyPr/>
                    <a:lstStyle/>
                    <a:p>
                      <a:r>
                        <a:rPr lang="en-US" sz="1200" baseline="0">
                          <a:solidFill>
                            <a:schemeClr val="accent1">
                              <a:lumMod val="50000"/>
                            </a:schemeClr>
                          </a:solidFill>
                        </a:rPr>
                        <a:t>$58,441</a:t>
                      </a:r>
                    </a:p>
                  </a:txBody>
                  <a:tcPr/>
                </a:tc>
                <a:tc>
                  <a:txBody>
                    <a:bodyPr/>
                    <a:lstStyle/>
                    <a:p>
                      <a:r>
                        <a:rPr lang="en-US" sz="1200" baseline="0">
                          <a:solidFill>
                            <a:schemeClr val="accent1">
                              <a:lumMod val="50000"/>
                            </a:schemeClr>
                          </a:solidFill>
                        </a:rPr>
                        <a:t>$60,354</a:t>
                      </a:r>
                    </a:p>
                  </a:txBody>
                  <a:tcPr/>
                </a:tc>
                <a:tc>
                  <a:txBody>
                    <a:bodyPr/>
                    <a:lstStyle/>
                    <a:p>
                      <a:r>
                        <a:rPr lang="en-US" sz="1200" baseline="0">
                          <a:solidFill>
                            <a:schemeClr val="accent1">
                              <a:lumMod val="50000"/>
                            </a:schemeClr>
                          </a:solidFill>
                        </a:rPr>
                        <a:t>3%</a:t>
                      </a:r>
                    </a:p>
                  </a:txBody>
                  <a:tcPr/>
                </a:tc>
                <a:tc>
                  <a:txBody>
                    <a:bodyPr/>
                    <a:lstStyle/>
                    <a:p>
                      <a:r>
                        <a:rPr lang="en-US" sz="1200" baseline="0">
                          <a:solidFill>
                            <a:schemeClr val="accent1">
                              <a:lumMod val="50000"/>
                            </a:schemeClr>
                          </a:solidFill>
                        </a:rPr>
                        <a:t>$65,365</a:t>
                      </a:r>
                    </a:p>
                  </a:txBody>
                  <a:tcPr/>
                </a:tc>
                <a:tc>
                  <a:txBody>
                    <a:bodyPr/>
                    <a:lstStyle/>
                    <a:p>
                      <a:r>
                        <a:rPr lang="en-US" sz="1200" baseline="0">
                          <a:solidFill>
                            <a:schemeClr val="accent1">
                              <a:lumMod val="50000"/>
                            </a:schemeClr>
                          </a:solidFill>
                        </a:rPr>
                        <a:t>$72,000</a:t>
                      </a:r>
                    </a:p>
                  </a:txBody>
                  <a:tcPr/>
                </a:tc>
                <a:tc>
                  <a:txBody>
                    <a:bodyPr/>
                    <a:lstStyle/>
                    <a:p>
                      <a:r>
                        <a:rPr lang="en-US" sz="1200" baseline="0">
                          <a:solidFill>
                            <a:schemeClr val="accent1">
                              <a:lumMod val="50000"/>
                            </a:schemeClr>
                          </a:solidFill>
                        </a:rPr>
                        <a:t>10%</a:t>
                      </a:r>
                    </a:p>
                  </a:txBody>
                  <a:tcPr/>
                </a:tc>
                <a:extLst>
                  <a:ext uri="{0D108BD9-81ED-4DB2-BD59-A6C34878D82A}">
                    <a16:rowId xmlns:a16="http://schemas.microsoft.com/office/drawing/2014/main" val="3670840780"/>
                  </a:ext>
                </a:extLst>
              </a:tr>
              <a:tr h="333495">
                <a:tc>
                  <a:txBody>
                    <a:bodyPr/>
                    <a:lstStyle/>
                    <a:p>
                      <a:r>
                        <a:rPr lang="en-US" sz="1200" baseline="0">
                          <a:solidFill>
                            <a:schemeClr val="accent1">
                              <a:lumMod val="50000"/>
                            </a:schemeClr>
                          </a:solidFill>
                        </a:rPr>
                        <a:t>2020 Mean</a:t>
                      </a:r>
                    </a:p>
                  </a:txBody>
                  <a:tcPr/>
                </a:tc>
                <a:tc>
                  <a:txBody>
                    <a:bodyPr/>
                    <a:lstStyle/>
                    <a:p>
                      <a:r>
                        <a:rPr lang="en-US" sz="1200" baseline="0">
                          <a:solidFill>
                            <a:schemeClr val="accent1">
                              <a:lumMod val="50000"/>
                            </a:schemeClr>
                          </a:solidFill>
                        </a:rPr>
                        <a:t>$60,029</a:t>
                      </a:r>
                    </a:p>
                  </a:txBody>
                  <a:tcPr/>
                </a:tc>
                <a:tc>
                  <a:txBody>
                    <a:bodyPr/>
                    <a:lstStyle/>
                    <a:p>
                      <a:r>
                        <a:rPr lang="en-US" sz="1200" baseline="0" dirty="0">
                          <a:solidFill>
                            <a:schemeClr val="accent1">
                              <a:lumMod val="50000"/>
                            </a:schemeClr>
                          </a:solidFill>
                        </a:rPr>
                        <a:t>$64,611</a:t>
                      </a:r>
                    </a:p>
                  </a:txBody>
                  <a:tcPr/>
                </a:tc>
                <a:tc>
                  <a:txBody>
                    <a:bodyPr/>
                    <a:lstStyle/>
                    <a:p>
                      <a:r>
                        <a:rPr lang="en-US" sz="1200" baseline="0">
                          <a:solidFill>
                            <a:schemeClr val="accent1">
                              <a:lumMod val="50000"/>
                            </a:schemeClr>
                          </a:solidFill>
                        </a:rPr>
                        <a:t>7%</a:t>
                      </a:r>
                    </a:p>
                  </a:txBody>
                  <a:tcPr/>
                </a:tc>
                <a:tc>
                  <a:txBody>
                    <a:bodyPr/>
                    <a:lstStyle/>
                    <a:p>
                      <a:r>
                        <a:rPr lang="en-US" sz="1200" baseline="0">
                          <a:solidFill>
                            <a:schemeClr val="accent1">
                              <a:lumMod val="50000"/>
                            </a:schemeClr>
                          </a:solidFill>
                        </a:rPr>
                        <a:t>$68,245</a:t>
                      </a:r>
                    </a:p>
                  </a:txBody>
                  <a:tcPr/>
                </a:tc>
                <a:tc>
                  <a:txBody>
                    <a:bodyPr/>
                    <a:lstStyle/>
                    <a:p>
                      <a:r>
                        <a:rPr lang="en-US" sz="1200" baseline="0">
                          <a:solidFill>
                            <a:schemeClr val="accent1">
                              <a:lumMod val="50000"/>
                            </a:schemeClr>
                          </a:solidFill>
                        </a:rPr>
                        <a:t>$74,880</a:t>
                      </a:r>
                    </a:p>
                  </a:txBody>
                  <a:tcPr/>
                </a:tc>
                <a:tc>
                  <a:txBody>
                    <a:bodyPr/>
                    <a:lstStyle/>
                    <a:p>
                      <a:r>
                        <a:rPr lang="en-US" sz="1200" baseline="0" dirty="0">
                          <a:solidFill>
                            <a:schemeClr val="accent1">
                              <a:lumMod val="50000"/>
                            </a:schemeClr>
                          </a:solidFill>
                        </a:rPr>
                        <a:t>9%</a:t>
                      </a:r>
                    </a:p>
                  </a:txBody>
                  <a:tcPr/>
                </a:tc>
                <a:extLst>
                  <a:ext uri="{0D108BD9-81ED-4DB2-BD59-A6C34878D82A}">
                    <a16:rowId xmlns:a16="http://schemas.microsoft.com/office/drawing/2014/main" val="2096771830"/>
                  </a:ext>
                </a:extLst>
              </a:tr>
            </a:tbl>
          </a:graphicData>
        </a:graphic>
      </p:graphicFrame>
      <p:sp>
        <p:nvSpPr>
          <p:cNvPr id="4" name="TextBox 3">
            <a:extLst>
              <a:ext uri="{FF2B5EF4-FFF2-40B4-BE49-F238E27FC236}">
                <a16:creationId xmlns:a16="http://schemas.microsoft.com/office/drawing/2014/main" id="{A78BB746-4A6E-4567-AAFB-952071FE4AE7}"/>
              </a:ext>
            </a:extLst>
          </p:cNvPr>
          <p:cNvSpPr txBox="1"/>
          <p:nvPr/>
        </p:nvSpPr>
        <p:spPr>
          <a:xfrm>
            <a:off x="5438366" y="6337543"/>
            <a:ext cx="2816633" cy="246221"/>
          </a:xfrm>
          <a:prstGeom prst="rect">
            <a:avLst/>
          </a:prstGeom>
          <a:noFill/>
        </p:spPr>
        <p:txBody>
          <a:bodyPr wrap="square" lIns="0" tIns="0" rIns="0" bIns="0" rtlCol="0" anchor="t">
            <a:spAutoFit/>
          </a:bodyPr>
          <a:lstStyle/>
          <a:p>
            <a:r>
              <a:rPr lang="en-US" sz="800" dirty="0">
                <a:solidFill>
                  <a:schemeClr val="tx2"/>
                </a:solidFill>
              </a:rPr>
              <a:t>*2015 numbers were adjusted for inflation; means are not available for first-call pastors. Mean is also known as an average.</a:t>
            </a:r>
          </a:p>
        </p:txBody>
      </p:sp>
    </p:spTree>
    <p:extLst>
      <p:ext uri="{BB962C8B-B14F-4D97-AF65-F5344CB8AC3E}">
        <p14:creationId xmlns:p14="http://schemas.microsoft.com/office/powerpoint/2010/main" val="25033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FC5B24A9-78CF-4871-8741-D942F4F40944}"/>
              </a:ext>
            </a:extLst>
          </p:cNvPr>
          <p:cNvGraphicFramePr>
            <a:graphicFrameLocks noGrp="1"/>
          </p:cNvGraphicFramePr>
          <p:nvPr>
            <p:ph sz="quarter" idx="15"/>
            <p:extLst>
              <p:ext uri="{D42A27DB-BD31-4B8C-83A1-F6EECF244321}">
                <p14:modId xmlns:p14="http://schemas.microsoft.com/office/powerpoint/2010/main" val="1427767259"/>
              </p:ext>
            </p:extLst>
          </p:nvPr>
        </p:nvGraphicFramePr>
        <p:xfrm>
          <a:off x="685800" y="1542581"/>
          <a:ext cx="7696200" cy="1198880"/>
        </p:xfrm>
        <a:graphic>
          <a:graphicData uri="http://schemas.openxmlformats.org/drawingml/2006/table">
            <a:tbl>
              <a:tblPr firstRow="1" bandRow="1">
                <a:tableStyleId>{5C22544A-7EE6-4342-B048-85BDC9FD1C3A}</a:tableStyleId>
              </a:tblPr>
              <a:tblGrid>
                <a:gridCol w="1924050">
                  <a:extLst>
                    <a:ext uri="{9D8B030D-6E8A-4147-A177-3AD203B41FA5}">
                      <a16:colId xmlns:a16="http://schemas.microsoft.com/office/drawing/2014/main" val="3318710751"/>
                    </a:ext>
                  </a:extLst>
                </a:gridCol>
                <a:gridCol w="1924050">
                  <a:extLst>
                    <a:ext uri="{9D8B030D-6E8A-4147-A177-3AD203B41FA5}">
                      <a16:colId xmlns:a16="http://schemas.microsoft.com/office/drawing/2014/main" val="4223361970"/>
                    </a:ext>
                  </a:extLst>
                </a:gridCol>
                <a:gridCol w="1924050">
                  <a:extLst>
                    <a:ext uri="{9D8B030D-6E8A-4147-A177-3AD203B41FA5}">
                      <a16:colId xmlns:a16="http://schemas.microsoft.com/office/drawing/2014/main" val="1907749951"/>
                    </a:ext>
                  </a:extLst>
                </a:gridCol>
                <a:gridCol w="1924050">
                  <a:extLst>
                    <a:ext uri="{9D8B030D-6E8A-4147-A177-3AD203B41FA5}">
                      <a16:colId xmlns:a16="http://schemas.microsoft.com/office/drawing/2014/main" val="2903805460"/>
                    </a:ext>
                  </a:extLst>
                </a:gridCol>
              </a:tblGrid>
              <a:tr h="370840">
                <a:tc>
                  <a:txBody>
                    <a:bodyPr/>
                    <a:lstStyle/>
                    <a:p>
                      <a:endParaRPr lang="en-US" dirty="0"/>
                    </a:p>
                  </a:txBody>
                  <a:tcPr/>
                </a:tc>
                <a:tc>
                  <a:txBody>
                    <a:bodyPr/>
                    <a:lstStyle/>
                    <a:p>
                      <a:r>
                        <a:rPr lang="en-US" sz="1200" baseline="0" dirty="0"/>
                        <a:t>Full-time Women </a:t>
                      </a:r>
                    </a:p>
                    <a:p>
                      <a:r>
                        <a:rPr lang="en-US" sz="1200" baseline="0" dirty="0"/>
                        <a:t>(249)</a:t>
                      </a:r>
                    </a:p>
                  </a:txBody>
                  <a:tcPr/>
                </a:tc>
                <a:tc>
                  <a:txBody>
                    <a:bodyPr/>
                    <a:lstStyle/>
                    <a:p>
                      <a:r>
                        <a:rPr lang="en-US" sz="1200" baseline="0" dirty="0"/>
                        <a:t>Full-time Men </a:t>
                      </a:r>
                    </a:p>
                    <a:p>
                      <a:r>
                        <a:rPr lang="en-US" sz="1200" baseline="0" dirty="0"/>
                        <a:t>(206)</a:t>
                      </a:r>
                    </a:p>
                  </a:txBody>
                  <a:tcPr/>
                </a:tc>
                <a:tc>
                  <a:txBody>
                    <a:bodyPr/>
                    <a:lstStyle/>
                    <a:p>
                      <a:r>
                        <a:rPr lang="en-US" sz="1200" baseline="0"/>
                        <a:t>Difference</a:t>
                      </a:r>
                    </a:p>
                  </a:txBody>
                  <a:tcPr/>
                </a:tc>
                <a:extLst>
                  <a:ext uri="{0D108BD9-81ED-4DB2-BD59-A6C34878D82A}">
                    <a16:rowId xmlns:a16="http://schemas.microsoft.com/office/drawing/2014/main" val="1538346816"/>
                  </a:ext>
                </a:extLst>
              </a:tr>
              <a:tr h="370840">
                <a:tc>
                  <a:txBody>
                    <a:bodyPr/>
                    <a:lstStyle/>
                    <a:p>
                      <a:pPr marL="0" algn="l" defTabSz="914400" rtl="0" eaLnBrk="1" latinLnBrk="0" hangingPunct="1"/>
                      <a:r>
                        <a:rPr lang="en-US" sz="1200" kern="1200" baseline="0">
                          <a:solidFill>
                            <a:schemeClr val="accent1">
                              <a:lumMod val="50000"/>
                            </a:schemeClr>
                          </a:solidFill>
                          <a:latin typeface="+mn-lt"/>
                          <a:ea typeface="+mn-ea"/>
                          <a:cs typeface="+mn-cs"/>
                        </a:rPr>
                        <a:t>Mean</a:t>
                      </a:r>
                    </a:p>
                  </a:txBody>
                  <a:tcPr/>
                </a:tc>
                <a:tc>
                  <a:txBody>
                    <a:bodyPr/>
                    <a:lstStyle/>
                    <a:p>
                      <a:pPr marL="0" algn="l" defTabSz="914400" rtl="0" eaLnBrk="1" latinLnBrk="0" hangingPunct="1"/>
                      <a:r>
                        <a:rPr lang="en-US" sz="1200" kern="1200" baseline="0">
                          <a:solidFill>
                            <a:schemeClr val="accent1">
                              <a:lumMod val="50000"/>
                            </a:schemeClr>
                          </a:solidFill>
                          <a:latin typeface="+mn-lt"/>
                          <a:ea typeface="+mn-ea"/>
                          <a:cs typeface="+mn-cs"/>
                        </a:rPr>
                        <a:t>$68,245</a:t>
                      </a:r>
                    </a:p>
                  </a:txBody>
                  <a:tcPr/>
                </a:tc>
                <a:tc>
                  <a:txBody>
                    <a:bodyPr/>
                    <a:lstStyle/>
                    <a:p>
                      <a:pPr marL="0" algn="l" defTabSz="914400" rtl="0" eaLnBrk="1" latinLnBrk="0" hangingPunct="1"/>
                      <a:r>
                        <a:rPr lang="en-US" sz="1200" kern="1200" baseline="0">
                          <a:solidFill>
                            <a:schemeClr val="accent1">
                              <a:lumMod val="50000"/>
                            </a:schemeClr>
                          </a:solidFill>
                          <a:latin typeface="+mn-lt"/>
                          <a:ea typeface="+mn-ea"/>
                          <a:cs typeface="+mn-cs"/>
                        </a:rPr>
                        <a:t>$74,880</a:t>
                      </a:r>
                    </a:p>
                  </a:txBody>
                  <a:tcPr/>
                </a:tc>
                <a:tc>
                  <a:txBody>
                    <a:bodyPr/>
                    <a:lstStyle/>
                    <a:p>
                      <a:pPr marL="0" algn="l" defTabSz="914400" rtl="0" eaLnBrk="1" latinLnBrk="0" hangingPunct="1"/>
                      <a:r>
                        <a:rPr lang="en-US" sz="1200" kern="1200" baseline="0">
                          <a:solidFill>
                            <a:schemeClr val="accent1">
                              <a:lumMod val="50000"/>
                            </a:schemeClr>
                          </a:solidFill>
                          <a:latin typeface="+mn-lt"/>
                          <a:ea typeface="+mn-ea"/>
                          <a:cs typeface="+mn-cs"/>
                        </a:rPr>
                        <a:t>$6,635</a:t>
                      </a:r>
                    </a:p>
                  </a:txBody>
                  <a:tcPr/>
                </a:tc>
                <a:extLst>
                  <a:ext uri="{0D108BD9-81ED-4DB2-BD59-A6C34878D82A}">
                    <a16:rowId xmlns:a16="http://schemas.microsoft.com/office/drawing/2014/main" val="3411108601"/>
                  </a:ext>
                </a:extLst>
              </a:tr>
              <a:tr h="370840">
                <a:tc>
                  <a:txBody>
                    <a:bodyPr/>
                    <a:lstStyle/>
                    <a:p>
                      <a:pPr marL="0" algn="l" defTabSz="914400" rtl="0" eaLnBrk="1" latinLnBrk="0" hangingPunct="1"/>
                      <a:r>
                        <a:rPr lang="en-US" sz="1200" kern="1200" baseline="0" dirty="0">
                          <a:solidFill>
                            <a:schemeClr val="accent1">
                              <a:lumMod val="50000"/>
                            </a:schemeClr>
                          </a:solidFill>
                          <a:latin typeface="+mn-lt"/>
                          <a:ea typeface="+mn-ea"/>
                          <a:cs typeface="+mn-cs"/>
                        </a:rPr>
                        <a:t>Median</a:t>
                      </a:r>
                    </a:p>
                  </a:txBody>
                  <a:tcPr/>
                </a:tc>
                <a:tc>
                  <a:txBody>
                    <a:bodyPr/>
                    <a:lstStyle/>
                    <a:p>
                      <a:pPr marL="0" algn="l" defTabSz="914400" rtl="0" eaLnBrk="1" latinLnBrk="0" hangingPunct="1"/>
                      <a:r>
                        <a:rPr lang="en-US" sz="1200" kern="1200" baseline="0" dirty="0">
                          <a:solidFill>
                            <a:schemeClr val="accent1">
                              <a:lumMod val="50000"/>
                            </a:schemeClr>
                          </a:solidFill>
                          <a:latin typeface="+mn-lt"/>
                          <a:ea typeface="+mn-ea"/>
                          <a:cs typeface="+mn-cs"/>
                        </a:rPr>
                        <a:t>$65,365</a:t>
                      </a:r>
                    </a:p>
                  </a:txBody>
                  <a:tcPr/>
                </a:tc>
                <a:tc>
                  <a:txBody>
                    <a:bodyPr/>
                    <a:lstStyle/>
                    <a:p>
                      <a:pPr marL="0" algn="l" defTabSz="914400" rtl="0" eaLnBrk="1" latinLnBrk="0" hangingPunct="1"/>
                      <a:r>
                        <a:rPr lang="en-US" sz="1200" kern="1200" baseline="0">
                          <a:solidFill>
                            <a:schemeClr val="accent1">
                              <a:lumMod val="50000"/>
                            </a:schemeClr>
                          </a:solidFill>
                          <a:latin typeface="+mn-lt"/>
                          <a:ea typeface="+mn-ea"/>
                          <a:cs typeface="+mn-cs"/>
                        </a:rPr>
                        <a:t>$72,000</a:t>
                      </a:r>
                    </a:p>
                  </a:txBody>
                  <a:tcPr/>
                </a:tc>
                <a:tc>
                  <a:txBody>
                    <a:bodyPr/>
                    <a:lstStyle/>
                    <a:p>
                      <a:pPr marL="0" algn="l" defTabSz="914400" rtl="0" eaLnBrk="1" latinLnBrk="0" hangingPunct="1"/>
                      <a:r>
                        <a:rPr lang="en-US" sz="1200" kern="1200" baseline="0" dirty="0">
                          <a:solidFill>
                            <a:schemeClr val="accent1">
                              <a:lumMod val="50000"/>
                            </a:schemeClr>
                          </a:solidFill>
                          <a:latin typeface="+mn-lt"/>
                          <a:ea typeface="+mn-ea"/>
                          <a:cs typeface="+mn-cs"/>
                        </a:rPr>
                        <a:t>$6,635</a:t>
                      </a:r>
                    </a:p>
                  </a:txBody>
                  <a:tcPr/>
                </a:tc>
                <a:extLst>
                  <a:ext uri="{0D108BD9-81ED-4DB2-BD59-A6C34878D82A}">
                    <a16:rowId xmlns:a16="http://schemas.microsoft.com/office/drawing/2014/main" val="446761383"/>
                  </a:ext>
                </a:extLst>
              </a:tr>
            </a:tbl>
          </a:graphicData>
        </a:graphic>
      </p:graphicFrame>
      <p:sp>
        <p:nvSpPr>
          <p:cNvPr id="6" name="Text Placeholder 5">
            <a:extLst>
              <a:ext uri="{FF2B5EF4-FFF2-40B4-BE49-F238E27FC236}">
                <a16:creationId xmlns:a16="http://schemas.microsoft.com/office/drawing/2014/main" id="{0933CA91-31CC-4BDE-9A7F-2C81D12B4B34}"/>
              </a:ext>
            </a:extLst>
          </p:cNvPr>
          <p:cNvSpPr>
            <a:spLocks noGrp="1"/>
          </p:cNvSpPr>
          <p:nvPr>
            <p:ph type="body" sz="quarter" idx="14"/>
          </p:nvPr>
        </p:nvSpPr>
        <p:spPr>
          <a:xfrm>
            <a:off x="5443870" y="6376890"/>
            <a:ext cx="3258046" cy="134396"/>
          </a:xfrm>
        </p:spPr>
        <p:txBody>
          <a:bodyPr/>
          <a:lstStyle/>
          <a:p>
            <a:r>
              <a:rPr lang="en-US" dirty="0">
                <a:solidFill>
                  <a:schemeClr val="accent5"/>
                </a:solidFill>
              </a:rPr>
              <a:t>NOTE: Number of respondents is shown in parentheses</a:t>
            </a:r>
            <a:r>
              <a:rPr lang="en-US" dirty="0">
                <a:solidFill>
                  <a:srgbClr val="FF0000"/>
                </a:solidFill>
              </a:rPr>
              <a:t>.</a:t>
            </a:r>
          </a:p>
        </p:txBody>
      </p:sp>
      <p:graphicFrame>
        <p:nvGraphicFramePr>
          <p:cNvPr id="8" name="Table 7">
            <a:extLst>
              <a:ext uri="{FF2B5EF4-FFF2-40B4-BE49-F238E27FC236}">
                <a16:creationId xmlns:a16="http://schemas.microsoft.com/office/drawing/2014/main" id="{B52AE0CD-B558-4F7B-AE7A-65C1BF5EA984}"/>
              </a:ext>
            </a:extLst>
          </p:cNvPr>
          <p:cNvGraphicFramePr>
            <a:graphicFrameLocks noGrp="1"/>
          </p:cNvGraphicFramePr>
          <p:nvPr>
            <p:extLst>
              <p:ext uri="{D42A27DB-BD31-4B8C-83A1-F6EECF244321}">
                <p14:modId xmlns:p14="http://schemas.microsoft.com/office/powerpoint/2010/main" val="3987838917"/>
              </p:ext>
            </p:extLst>
          </p:nvPr>
        </p:nvGraphicFramePr>
        <p:xfrm>
          <a:off x="685800" y="3019400"/>
          <a:ext cx="7696200" cy="1198880"/>
        </p:xfrm>
        <a:graphic>
          <a:graphicData uri="http://schemas.openxmlformats.org/drawingml/2006/table">
            <a:tbl>
              <a:tblPr firstRow="1" bandRow="1">
                <a:tableStyleId>{5C22544A-7EE6-4342-B048-85BDC9FD1C3A}</a:tableStyleId>
              </a:tblPr>
              <a:tblGrid>
                <a:gridCol w="1924050">
                  <a:extLst>
                    <a:ext uri="{9D8B030D-6E8A-4147-A177-3AD203B41FA5}">
                      <a16:colId xmlns:a16="http://schemas.microsoft.com/office/drawing/2014/main" val="3252860867"/>
                    </a:ext>
                  </a:extLst>
                </a:gridCol>
                <a:gridCol w="1924050">
                  <a:extLst>
                    <a:ext uri="{9D8B030D-6E8A-4147-A177-3AD203B41FA5}">
                      <a16:colId xmlns:a16="http://schemas.microsoft.com/office/drawing/2014/main" val="1928267538"/>
                    </a:ext>
                  </a:extLst>
                </a:gridCol>
                <a:gridCol w="1924050">
                  <a:extLst>
                    <a:ext uri="{9D8B030D-6E8A-4147-A177-3AD203B41FA5}">
                      <a16:colId xmlns:a16="http://schemas.microsoft.com/office/drawing/2014/main" val="2184379863"/>
                    </a:ext>
                  </a:extLst>
                </a:gridCol>
                <a:gridCol w="1924050">
                  <a:extLst>
                    <a:ext uri="{9D8B030D-6E8A-4147-A177-3AD203B41FA5}">
                      <a16:colId xmlns:a16="http://schemas.microsoft.com/office/drawing/2014/main" val="2385655271"/>
                    </a:ext>
                  </a:extLst>
                </a:gridCol>
              </a:tblGrid>
              <a:tr h="370840">
                <a:tc>
                  <a:txBody>
                    <a:bodyPr/>
                    <a:lstStyle/>
                    <a:p>
                      <a:endParaRPr lang="en-US" dirty="0"/>
                    </a:p>
                  </a:txBody>
                  <a:tcPr/>
                </a:tc>
                <a:tc>
                  <a:txBody>
                    <a:bodyPr/>
                    <a:lstStyle/>
                    <a:p>
                      <a:r>
                        <a:rPr lang="en-US" sz="1200" baseline="0" dirty="0"/>
                        <a:t>Full-time Pastors of Color</a:t>
                      </a:r>
                    </a:p>
                    <a:p>
                      <a:r>
                        <a:rPr lang="en-US" sz="1200" baseline="0" dirty="0"/>
                        <a:t>(27)</a:t>
                      </a:r>
                    </a:p>
                  </a:txBody>
                  <a:tcPr/>
                </a:tc>
                <a:tc>
                  <a:txBody>
                    <a:bodyPr/>
                    <a:lstStyle/>
                    <a:p>
                      <a:r>
                        <a:rPr lang="en-US" sz="1200" baseline="0" dirty="0"/>
                        <a:t>Full-time White Pastors</a:t>
                      </a:r>
                    </a:p>
                    <a:p>
                      <a:r>
                        <a:rPr lang="en-US" sz="1200" baseline="0" dirty="0"/>
                        <a:t>(428)</a:t>
                      </a:r>
                    </a:p>
                  </a:txBody>
                  <a:tcPr/>
                </a:tc>
                <a:tc>
                  <a:txBody>
                    <a:bodyPr/>
                    <a:lstStyle/>
                    <a:p>
                      <a:r>
                        <a:rPr lang="en-US" sz="1200" baseline="0"/>
                        <a:t>Difference</a:t>
                      </a:r>
                    </a:p>
                  </a:txBody>
                  <a:tcPr/>
                </a:tc>
                <a:extLst>
                  <a:ext uri="{0D108BD9-81ED-4DB2-BD59-A6C34878D82A}">
                    <a16:rowId xmlns:a16="http://schemas.microsoft.com/office/drawing/2014/main" val="280504744"/>
                  </a:ext>
                </a:extLst>
              </a:tr>
              <a:tr h="370840">
                <a:tc>
                  <a:txBody>
                    <a:bodyPr/>
                    <a:lstStyle/>
                    <a:p>
                      <a:pPr marL="0" algn="l" defTabSz="914400" rtl="0" eaLnBrk="1" latinLnBrk="0" hangingPunct="1"/>
                      <a:r>
                        <a:rPr lang="en-US" sz="1200" kern="1200" baseline="0">
                          <a:solidFill>
                            <a:schemeClr val="accent1">
                              <a:lumMod val="50000"/>
                            </a:schemeClr>
                          </a:solidFill>
                          <a:latin typeface="+mn-lt"/>
                          <a:ea typeface="+mn-ea"/>
                          <a:cs typeface="+mn-cs"/>
                        </a:rPr>
                        <a:t>Mean</a:t>
                      </a:r>
                    </a:p>
                  </a:txBody>
                  <a:tcPr/>
                </a:tc>
                <a:tc>
                  <a:txBody>
                    <a:bodyPr/>
                    <a:lstStyle/>
                    <a:p>
                      <a:pPr marL="0" algn="l" defTabSz="914400" rtl="0" eaLnBrk="1" latinLnBrk="0" hangingPunct="1"/>
                      <a:r>
                        <a:rPr lang="en-US" sz="1200" kern="1200" baseline="0">
                          <a:solidFill>
                            <a:schemeClr val="accent1">
                              <a:lumMod val="50000"/>
                            </a:schemeClr>
                          </a:solidFill>
                          <a:latin typeface="+mn-lt"/>
                          <a:ea typeface="+mn-ea"/>
                          <a:cs typeface="+mn-cs"/>
                        </a:rPr>
                        <a:t>$64,320</a:t>
                      </a:r>
                    </a:p>
                  </a:txBody>
                  <a:tcPr/>
                </a:tc>
                <a:tc>
                  <a:txBody>
                    <a:bodyPr/>
                    <a:lstStyle/>
                    <a:p>
                      <a:pPr marL="0" algn="l" defTabSz="914400" rtl="0" eaLnBrk="1" latinLnBrk="0" hangingPunct="1"/>
                      <a:r>
                        <a:rPr lang="en-US" sz="1200" kern="1200" baseline="0">
                          <a:solidFill>
                            <a:schemeClr val="accent1">
                              <a:lumMod val="50000"/>
                            </a:schemeClr>
                          </a:solidFill>
                          <a:latin typeface="+mn-lt"/>
                          <a:ea typeface="+mn-ea"/>
                          <a:cs typeface="+mn-cs"/>
                        </a:rPr>
                        <a:t>$71,686</a:t>
                      </a:r>
                    </a:p>
                  </a:txBody>
                  <a:tcPr/>
                </a:tc>
                <a:tc>
                  <a:txBody>
                    <a:bodyPr/>
                    <a:lstStyle/>
                    <a:p>
                      <a:pPr marL="0" algn="l" defTabSz="914400" rtl="0" eaLnBrk="1" latinLnBrk="0" hangingPunct="1"/>
                      <a:r>
                        <a:rPr lang="en-US" sz="1200" kern="1200" baseline="0">
                          <a:solidFill>
                            <a:schemeClr val="accent1">
                              <a:lumMod val="50000"/>
                            </a:schemeClr>
                          </a:solidFill>
                          <a:latin typeface="+mn-lt"/>
                          <a:ea typeface="+mn-ea"/>
                          <a:cs typeface="+mn-cs"/>
                        </a:rPr>
                        <a:t>$7,366</a:t>
                      </a:r>
                    </a:p>
                  </a:txBody>
                  <a:tcPr/>
                </a:tc>
                <a:extLst>
                  <a:ext uri="{0D108BD9-81ED-4DB2-BD59-A6C34878D82A}">
                    <a16:rowId xmlns:a16="http://schemas.microsoft.com/office/drawing/2014/main" val="2119876950"/>
                  </a:ext>
                </a:extLst>
              </a:tr>
              <a:tr h="370840">
                <a:tc>
                  <a:txBody>
                    <a:bodyPr/>
                    <a:lstStyle/>
                    <a:p>
                      <a:pPr marL="0" algn="l" defTabSz="914400" rtl="0" eaLnBrk="1" latinLnBrk="0" hangingPunct="1"/>
                      <a:r>
                        <a:rPr lang="en-US" sz="1200" kern="1200" baseline="0" dirty="0">
                          <a:solidFill>
                            <a:schemeClr val="accent1">
                              <a:lumMod val="50000"/>
                            </a:schemeClr>
                          </a:solidFill>
                          <a:latin typeface="+mn-lt"/>
                          <a:ea typeface="+mn-ea"/>
                          <a:cs typeface="+mn-cs"/>
                        </a:rPr>
                        <a:t>Median</a:t>
                      </a:r>
                    </a:p>
                  </a:txBody>
                  <a:tcPr/>
                </a:tc>
                <a:tc>
                  <a:txBody>
                    <a:bodyPr/>
                    <a:lstStyle/>
                    <a:p>
                      <a:pPr marL="0" algn="l" defTabSz="914400" rtl="0" eaLnBrk="1" latinLnBrk="0" hangingPunct="1"/>
                      <a:r>
                        <a:rPr lang="en-US" sz="1200" kern="1200" baseline="0">
                          <a:solidFill>
                            <a:schemeClr val="accent1">
                              <a:lumMod val="50000"/>
                            </a:schemeClr>
                          </a:solidFill>
                          <a:latin typeface="+mn-lt"/>
                          <a:ea typeface="+mn-ea"/>
                          <a:cs typeface="+mn-cs"/>
                        </a:rPr>
                        <a:t>$60,000</a:t>
                      </a:r>
                    </a:p>
                  </a:txBody>
                  <a:tcPr/>
                </a:tc>
                <a:tc>
                  <a:txBody>
                    <a:bodyPr/>
                    <a:lstStyle/>
                    <a:p>
                      <a:pPr marL="0" algn="l" defTabSz="914400" rtl="0" eaLnBrk="1" latinLnBrk="0" hangingPunct="1"/>
                      <a:r>
                        <a:rPr lang="en-US" sz="1200" kern="1200" baseline="0">
                          <a:solidFill>
                            <a:schemeClr val="accent1">
                              <a:lumMod val="50000"/>
                            </a:schemeClr>
                          </a:solidFill>
                          <a:latin typeface="+mn-lt"/>
                          <a:ea typeface="+mn-ea"/>
                          <a:cs typeface="+mn-cs"/>
                        </a:rPr>
                        <a:t>$68,579</a:t>
                      </a:r>
                    </a:p>
                  </a:txBody>
                  <a:tcPr/>
                </a:tc>
                <a:tc>
                  <a:txBody>
                    <a:bodyPr/>
                    <a:lstStyle/>
                    <a:p>
                      <a:pPr marL="0" algn="l" defTabSz="914400" rtl="0" eaLnBrk="1" latinLnBrk="0" hangingPunct="1"/>
                      <a:r>
                        <a:rPr lang="en-US" sz="1200" kern="1200" baseline="0" dirty="0">
                          <a:solidFill>
                            <a:schemeClr val="accent1">
                              <a:lumMod val="50000"/>
                            </a:schemeClr>
                          </a:solidFill>
                          <a:latin typeface="+mn-lt"/>
                          <a:ea typeface="+mn-ea"/>
                          <a:cs typeface="+mn-cs"/>
                        </a:rPr>
                        <a:t>$8,579</a:t>
                      </a:r>
                    </a:p>
                  </a:txBody>
                  <a:tcPr/>
                </a:tc>
                <a:extLst>
                  <a:ext uri="{0D108BD9-81ED-4DB2-BD59-A6C34878D82A}">
                    <a16:rowId xmlns:a16="http://schemas.microsoft.com/office/drawing/2014/main" val="398976343"/>
                  </a:ext>
                </a:extLst>
              </a:tr>
            </a:tbl>
          </a:graphicData>
        </a:graphic>
      </p:graphicFrame>
      <p:sp>
        <p:nvSpPr>
          <p:cNvPr id="10" name="TextBox 9">
            <a:extLst>
              <a:ext uri="{FF2B5EF4-FFF2-40B4-BE49-F238E27FC236}">
                <a16:creationId xmlns:a16="http://schemas.microsoft.com/office/drawing/2014/main" id="{8F0CA2B7-861C-493E-858C-8C2F11DDE751}"/>
              </a:ext>
            </a:extLst>
          </p:cNvPr>
          <p:cNvSpPr txBox="1"/>
          <p:nvPr/>
        </p:nvSpPr>
        <p:spPr>
          <a:xfrm>
            <a:off x="685800" y="4496219"/>
            <a:ext cx="4758070" cy="1231106"/>
          </a:xfrm>
          <a:prstGeom prst="rect">
            <a:avLst/>
          </a:prstGeom>
          <a:noFill/>
        </p:spPr>
        <p:txBody>
          <a:bodyPr wrap="square" lIns="0" tIns="0" rIns="0" bIns="0">
            <a:spAutoFit/>
          </a:bodyPr>
          <a:lstStyle/>
          <a:p>
            <a:r>
              <a:rPr lang="en-US" sz="16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There were significant differences by gender and race for compensation. Men had higher levels of compensation compared to </a:t>
            </a:r>
            <a:r>
              <a:rPr lang="en-US" sz="1600" dirty="0">
                <a:solidFill>
                  <a:schemeClr val="accent1"/>
                </a:solidFill>
                <a:latin typeface="Franklin Gothic Book" panose="020B0503020102020204" pitchFamily="34" charset="0"/>
                <a:ea typeface="Calibri" panose="020F0502020204030204" pitchFamily="34" charset="0"/>
                <a:cs typeface="Times New Roman" panose="02020603050405020304" pitchFamily="18" charset="0"/>
              </a:rPr>
              <a:t>women. W</a:t>
            </a:r>
            <a:r>
              <a:rPr lang="en-US" sz="16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hite respondents reported higher compensation levels compared to pastors from racialized communities.</a:t>
            </a:r>
          </a:p>
        </p:txBody>
      </p:sp>
      <p:sp>
        <p:nvSpPr>
          <p:cNvPr id="9" name="TextBox 8">
            <a:extLst>
              <a:ext uri="{FF2B5EF4-FFF2-40B4-BE49-F238E27FC236}">
                <a16:creationId xmlns:a16="http://schemas.microsoft.com/office/drawing/2014/main" id="{445423FE-0A8E-4C62-B0D2-0DB7F5D72033}"/>
              </a:ext>
            </a:extLst>
          </p:cNvPr>
          <p:cNvSpPr txBox="1"/>
          <p:nvPr/>
        </p:nvSpPr>
        <p:spPr>
          <a:xfrm>
            <a:off x="5753100" y="4468675"/>
            <a:ext cx="2705100" cy="1538883"/>
          </a:xfrm>
          <a:prstGeom prst="rect">
            <a:avLst/>
          </a:prstGeom>
          <a:noFill/>
        </p:spPr>
        <p:txBody>
          <a:bodyPr wrap="square" lIns="0" tIns="0" rIns="0" bIns="0" rtlCol="0" anchor="t">
            <a:spAutoFit/>
          </a:bodyPr>
          <a:lstStyle/>
          <a:p>
            <a:r>
              <a:rPr lang="en-US" sz="1200" dirty="0">
                <a:solidFill>
                  <a:schemeClr val="tx2"/>
                </a:solidFill>
              </a:rPr>
              <a:t>Although it would be desirable to break these figures down by race and ethnicity, the number of respondents (27) is too small to allow for such comparisons. Future studies should be done in ways to encourage more diverse participation in rostered minister </a:t>
            </a:r>
            <a:r>
              <a:rPr lang="en-US" sz="1200" dirty="0">
                <a:solidFill>
                  <a:schemeClr val="accent5"/>
                </a:solidFill>
              </a:rPr>
              <a:t>surveys. </a:t>
            </a:r>
          </a:p>
          <a:p>
            <a:endParaRPr lang="en-US" sz="1600" dirty="0">
              <a:solidFill>
                <a:schemeClr val="accent1"/>
              </a:solidFill>
            </a:endParaRPr>
          </a:p>
        </p:txBody>
      </p:sp>
      <p:sp>
        <p:nvSpPr>
          <p:cNvPr id="11" name="Text Placeholder 10">
            <a:extLst>
              <a:ext uri="{FF2B5EF4-FFF2-40B4-BE49-F238E27FC236}">
                <a16:creationId xmlns:a16="http://schemas.microsoft.com/office/drawing/2014/main" id="{70DC8C9E-F290-4E0F-AF3B-BD8B0A2613DC}"/>
              </a:ext>
            </a:extLst>
          </p:cNvPr>
          <p:cNvSpPr>
            <a:spLocks noGrp="1"/>
          </p:cNvSpPr>
          <p:nvPr>
            <p:ph type="body" idx="28"/>
          </p:nvPr>
        </p:nvSpPr>
        <p:spPr/>
        <p:txBody>
          <a:bodyPr/>
          <a:lstStyle/>
          <a:p>
            <a:r>
              <a:rPr lang="en-US" dirty="0"/>
              <a:t>Compensation</a:t>
            </a:r>
          </a:p>
        </p:txBody>
      </p:sp>
      <p:sp>
        <p:nvSpPr>
          <p:cNvPr id="13" name="Title 12">
            <a:extLst>
              <a:ext uri="{FF2B5EF4-FFF2-40B4-BE49-F238E27FC236}">
                <a16:creationId xmlns:a16="http://schemas.microsoft.com/office/drawing/2014/main" id="{2F7A1194-0ABC-4FD1-8BCE-A21053F939D9}"/>
              </a:ext>
            </a:extLst>
          </p:cNvPr>
          <p:cNvSpPr>
            <a:spLocks noGrp="1"/>
          </p:cNvSpPr>
          <p:nvPr>
            <p:ph type="title"/>
          </p:nvPr>
        </p:nvSpPr>
        <p:spPr/>
        <p:txBody>
          <a:bodyPr/>
          <a:lstStyle/>
          <a:p>
            <a:r>
              <a:rPr lang="en-US" sz="2000" dirty="0"/>
              <a:t>Compensation Differences by Gender and Race for Full-Time Pastors Serving Congregations in 2020</a:t>
            </a:r>
            <a:endParaRPr lang="en-US" dirty="0"/>
          </a:p>
        </p:txBody>
      </p:sp>
    </p:spTree>
    <p:extLst>
      <p:ext uri="{BB962C8B-B14F-4D97-AF65-F5344CB8AC3E}">
        <p14:creationId xmlns:p14="http://schemas.microsoft.com/office/powerpoint/2010/main" val="182818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0BC2-0142-46ED-9E20-9AD52AB0FAF0}"/>
              </a:ext>
            </a:extLst>
          </p:cNvPr>
          <p:cNvSpPr>
            <a:spLocks noGrp="1"/>
          </p:cNvSpPr>
          <p:nvPr>
            <p:ph type="title"/>
          </p:nvPr>
        </p:nvSpPr>
        <p:spPr/>
        <p:txBody>
          <a:bodyPr/>
          <a:lstStyle/>
          <a:p>
            <a:r>
              <a:rPr lang="en-US" sz="2400" dirty="0"/>
              <a:t>Percentage of Rostered Ministers at, Above or Below Synod Compensation Guidelines 2005-2020</a:t>
            </a:r>
          </a:p>
        </p:txBody>
      </p:sp>
      <p:sp>
        <p:nvSpPr>
          <p:cNvPr id="4" name="Content Placeholder 3">
            <a:extLst>
              <a:ext uri="{FF2B5EF4-FFF2-40B4-BE49-F238E27FC236}">
                <a16:creationId xmlns:a16="http://schemas.microsoft.com/office/drawing/2014/main" id="{A484AD82-0773-4B60-A7F1-48FD17BEC531}"/>
              </a:ext>
            </a:extLst>
          </p:cNvPr>
          <p:cNvSpPr>
            <a:spLocks noGrp="1"/>
          </p:cNvSpPr>
          <p:nvPr>
            <p:ph sz="quarter" idx="17"/>
          </p:nvPr>
        </p:nvSpPr>
        <p:spPr>
          <a:xfrm>
            <a:off x="5753100" y="2133600"/>
            <a:ext cx="2705099" cy="4120896"/>
          </a:xfrm>
        </p:spPr>
        <p:txBody>
          <a:bodyPr/>
          <a:lstStyle/>
          <a:p>
            <a:pPr>
              <a:lnSpc>
                <a:spcPct val="100000"/>
              </a:lnSpc>
              <a:spcAft>
                <a:spcPts val="0"/>
              </a:spcAft>
            </a:pPr>
            <a:r>
              <a:rPr lang="en-US" sz="1200" dirty="0">
                <a:solidFill>
                  <a:schemeClr val="accent1"/>
                </a:solidFill>
              </a:rPr>
              <a:t>We asked survey participants to indicate whether, for the majority of time during their most recent call, their compensation was at, above or below their synod’s guidelines.</a:t>
            </a:r>
          </a:p>
          <a:p>
            <a:pPr>
              <a:lnSpc>
                <a:spcPct val="100000"/>
              </a:lnSpc>
              <a:spcAft>
                <a:spcPts val="0"/>
              </a:spcAft>
            </a:pPr>
            <a:r>
              <a:rPr lang="en-US" sz="1200" dirty="0">
                <a:solidFill>
                  <a:schemeClr val="accent1"/>
                </a:solidFill>
              </a:rPr>
              <a:t>Over the last 15 years, about half the rostered ministers have been compensated at synod guidelines, with the rest fairly evenly spread between being compensated below synod guidelines and above synod guidelines (though more ministers are compensated below guidelines than above).</a:t>
            </a:r>
          </a:p>
          <a:p>
            <a:pPr>
              <a:lnSpc>
                <a:spcPct val="100000"/>
              </a:lnSpc>
              <a:spcAft>
                <a:spcPts val="0"/>
              </a:spcAft>
            </a:pPr>
            <a:r>
              <a:rPr lang="en-US" sz="1200" dirty="0">
                <a:solidFill>
                  <a:schemeClr val="accent1"/>
                </a:solidFill>
              </a:rPr>
              <a:t>The percentage of rostered ministers indicating that their compensation was below synod guidelines increased from 2005 to 2015, then decreased in 2020.</a:t>
            </a:r>
          </a:p>
          <a:p>
            <a:pPr>
              <a:lnSpc>
                <a:spcPct val="100000"/>
              </a:lnSpc>
              <a:spcAft>
                <a:spcPts val="0"/>
              </a:spcAft>
            </a:pPr>
            <a:r>
              <a:rPr lang="en-US" sz="1200" dirty="0">
                <a:solidFill>
                  <a:schemeClr val="accent1"/>
                </a:solidFill>
              </a:rPr>
              <a:t>Note: This analysis includes all participants, not just those serving in congregations. </a:t>
            </a:r>
          </a:p>
        </p:txBody>
      </p:sp>
      <p:sp>
        <p:nvSpPr>
          <p:cNvPr id="5" name="Text Placeholder 4">
            <a:extLst>
              <a:ext uri="{FF2B5EF4-FFF2-40B4-BE49-F238E27FC236}">
                <a16:creationId xmlns:a16="http://schemas.microsoft.com/office/drawing/2014/main" id="{57E47E39-86E8-4F60-AF1C-C77C4F5F0957}"/>
              </a:ext>
            </a:extLst>
          </p:cNvPr>
          <p:cNvSpPr>
            <a:spLocks noGrp="1"/>
          </p:cNvSpPr>
          <p:nvPr>
            <p:ph type="body" idx="28"/>
          </p:nvPr>
        </p:nvSpPr>
        <p:spPr/>
        <p:txBody>
          <a:bodyPr/>
          <a:lstStyle/>
          <a:p>
            <a:r>
              <a:rPr lang="en-US" dirty="0"/>
              <a:t>Compensation</a:t>
            </a:r>
          </a:p>
        </p:txBody>
      </p:sp>
      <p:graphicFrame>
        <p:nvGraphicFramePr>
          <p:cNvPr id="8" name="Content Placeholder 7">
            <a:extLst>
              <a:ext uri="{FF2B5EF4-FFF2-40B4-BE49-F238E27FC236}">
                <a16:creationId xmlns:a16="http://schemas.microsoft.com/office/drawing/2014/main" id="{F85C3E29-1307-474F-84CD-09ECEE95D50A}"/>
              </a:ext>
            </a:extLst>
          </p:cNvPr>
          <p:cNvGraphicFramePr>
            <a:graphicFrameLocks noGrp="1"/>
          </p:cNvGraphicFramePr>
          <p:nvPr>
            <p:ph sz="quarter" idx="15"/>
            <p:extLst>
              <p:ext uri="{D42A27DB-BD31-4B8C-83A1-F6EECF244321}">
                <p14:modId xmlns:p14="http://schemas.microsoft.com/office/powerpoint/2010/main" val="1516493904"/>
              </p:ext>
            </p:extLst>
          </p:nvPr>
        </p:nvGraphicFramePr>
        <p:xfrm>
          <a:off x="228600" y="1365607"/>
          <a:ext cx="5273211" cy="34349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863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9860-6B57-445B-8C20-DE2692C2CA76}"/>
              </a:ext>
            </a:extLst>
          </p:cNvPr>
          <p:cNvSpPr>
            <a:spLocks noGrp="1"/>
          </p:cNvSpPr>
          <p:nvPr>
            <p:ph type="title"/>
          </p:nvPr>
        </p:nvSpPr>
        <p:spPr/>
        <p:txBody>
          <a:bodyPr/>
          <a:lstStyle/>
          <a:p>
            <a:r>
              <a:rPr lang="en-US" sz="2800" dirty="0"/>
              <a:t>Differences Among Rostered Ministers With Respect to Compensation Guidelines</a:t>
            </a:r>
            <a:br>
              <a:rPr lang="en-US" dirty="0"/>
            </a:br>
            <a:endParaRPr lang="en-US" dirty="0"/>
          </a:p>
        </p:txBody>
      </p:sp>
      <p:sp>
        <p:nvSpPr>
          <p:cNvPr id="4" name="Content Placeholder 3">
            <a:extLst>
              <a:ext uri="{FF2B5EF4-FFF2-40B4-BE49-F238E27FC236}">
                <a16:creationId xmlns:a16="http://schemas.microsoft.com/office/drawing/2014/main" id="{D7C498EB-8178-4AEA-B748-4B4BE0E55AB1}"/>
              </a:ext>
            </a:extLst>
          </p:cNvPr>
          <p:cNvSpPr>
            <a:spLocks noGrp="1"/>
          </p:cNvSpPr>
          <p:nvPr>
            <p:ph sz="quarter" idx="17"/>
          </p:nvPr>
        </p:nvSpPr>
        <p:spPr>
          <a:xfrm>
            <a:off x="5753101" y="2238955"/>
            <a:ext cx="2705100" cy="3274828"/>
          </a:xfrm>
        </p:spPr>
        <p:txBody>
          <a:bodyPr/>
          <a:lstStyle/>
          <a:p>
            <a:pPr>
              <a:lnSpc>
                <a:spcPct val="100000"/>
              </a:lnSpc>
              <a:spcAft>
                <a:spcPts val="0"/>
              </a:spcAft>
            </a:pPr>
            <a:r>
              <a:rPr lang="en-US" sz="1200" dirty="0">
                <a:solidFill>
                  <a:srgbClr val="958033"/>
                </a:solidFill>
              </a:rPr>
              <a:t>Based on self-reported data from the 2020 survey, white men were more likely than any other group to be paid above synod guidelines in their most recent call.</a:t>
            </a:r>
          </a:p>
          <a:p>
            <a:pPr>
              <a:lnSpc>
                <a:spcPct val="100000"/>
              </a:lnSpc>
              <a:spcAft>
                <a:spcPts val="0"/>
              </a:spcAft>
            </a:pPr>
            <a:r>
              <a:rPr lang="en-US" sz="1200" dirty="0">
                <a:solidFill>
                  <a:srgbClr val="958033"/>
                </a:solidFill>
              </a:rPr>
              <a:t>White women were most likely of the four groups to be paid at synod guidelines, followed by women minoritized due to race and ethnicity. </a:t>
            </a:r>
          </a:p>
          <a:p>
            <a:pPr>
              <a:lnSpc>
                <a:spcPct val="100000"/>
              </a:lnSpc>
              <a:spcAft>
                <a:spcPts val="0"/>
              </a:spcAft>
            </a:pPr>
            <a:r>
              <a:rPr lang="en-US" sz="1200" dirty="0">
                <a:solidFill>
                  <a:srgbClr val="958033"/>
                </a:solidFill>
              </a:rPr>
              <a:t>Men from racialized communities were the most likely of these groups to be paid below synod guidelines.</a:t>
            </a:r>
          </a:p>
          <a:p>
            <a:pPr>
              <a:lnSpc>
                <a:spcPct val="100000"/>
              </a:lnSpc>
              <a:spcAft>
                <a:spcPts val="0"/>
              </a:spcAft>
            </a:pPr>
            <a:r>
              <a:rPr lang="en-US" sz="1200" dirty="0">
                <a:solidFill>
                  <a:srgbClr val="958033"/>
                </a:solidFill>
              </a:rPr>
              <a:t>Note: This analysis includes rostered ministers in any role, not just those serving congregations. </a:t>
            </a:r>
          </a:p>
        </p:txBody>
      </p:sp>
      <p:sp>
        <p:nvSpPr>
          <p:cNvPr id="5" name="Text Placeholder 4">
            <a:extLst>
              <a:ext uri="{FF2B5EF4-FFF2-40B4-BE49-F238E27FC236}">
                <a16:creationId xmlns:a16="http://schemas.microsoft.com/office/drawing/2014/main" id="{76464670-1400-4A3C-9D68-62A9AEFB9EA2}"/>
              </a:ext>
            </a:extLst>
          </p:cNvPr>
          <p:cNvSpPr>
            <a:spLocks noGrp="1"/>
          </p:cNvSpPr>
          <p:nvPr>
            <p:ph type="body" idx="28"/>
          </p:nvPr>
        </p:nvSpPr>
        <p:spPr/>
        <p:txBody>
          <a:bodyPr/>
          <a:lstStyle/>
          <a:p>
            <a:r>
              <a:rPr lang="en-US"/>
              <a:t>Compensation</a:t>
            </a:r>
          </a:p>
        </p:txBody>
      </p:sp>
      <p:graphicFrame>
        <p:nvGraphicFramePr>
          <p:cNvPr id="9" name="Content Placeholder 8">
            <a:extLst>
              <a:ext uri="{FF2B5EF4-FFF2-40B4-BE49-F238E27FC236}">
                <a16:creationId xmlns:a16="http://schemas.microsoft.com/office/drawing/2014/main" id="{F8B9E1BA-E7EF-4FC7-847F-0ECC2DAD86C1}"/>
              </a:ext>
            </a:extLst>
          </p:cNvPr>
          <p:cNvGraphicFramePr>
            <a:graphicFrameLocks noGrp="1"/>
          </p:cNvGraphicFramePr>
          <p:nvPr>
            <p:ph sz="quarter" idx="15"/>
            <p:extLst>
              <p:ext uri="{D42A27DB-BD31-4B8C-83A1-F6EECF244321}">
                <p14:modId xmlns:p14="http://schemas.microsoft.com/office/powerpoint/2010/main" val="368979413"/>
              </p:ext>
            </p:extLst>
          </p:nvPr>
        </p:nvGraphicFramePr>
        <p:xfrm>
          <a:off x="218768" y="1303103"/>
          <a:ext cx="5403088" cy="38760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970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0989B-D155-491D-8EB7-5D246C1E55AC}"/>
              </a:ext>
            </a:extLst>
          </p:cNvPr>
          <p:cNvSpPr>
            <a:spLocks noGrp="1"/>
          </p:cNvSpPr>
          <p:nvPr>
            <p:ph type="title"/>
          </p:nvPr>
        </p:nvSpPr>
        <p:spPr/>
        <p:txBody>
          <a:bodyPr/>
          <a:lstStyle/>
          <a:p>
            <a:r>
              <a:rPr lang="en-US" sz="2800" dirty="0"/>
              <a:t>Year of Graduation and Synod Guidelines in 2020</a:t>
            </a:r>
          </a:p>
        </p:txBody>
      </p:sp>
      <p:graphicFrame>
        <p:nvGraphicFramePr>
          <p:cNvPr id="13" name="Content Placeholder 12">
            <a:extLst>
              <a:ext uri="{FF2B5EF4-FFF2-40B4-BE49-F238E27FC236}">
                <a16:creationId xmlns:a16="http://schemas.microsoft.com/office/drawing/2014/main" id="{C7AF9B5F-7BB0-4993-85D7-08B725EC8A78}"/>
              </a:ext>
            </a:extLst>
          </p:cNvPr>
          <p:cNvGraphicFramePr>
            <a:graphicFrameLocks noGrp="1"/>
          </p:cNvGraphicFramePr>
          <p:nvPr>
            <p:ph sz="quarter" idx="15"/>
            <p:extLst>
              <p:ext uri="{D42A27DB-BD31-4B8C-83A1-F6EECF244321}">
                <p14:modId xmlns:p14="http://schemas.microsoft.com/office/powerpoint/2010/main" val="2993571222"/>
              </p:ext>
            </p:extLst>
          </p:nvPr>
        </p:nvGraphicFramePr>
        <p:xfrm>
          <a:off x="0" y="1600730"/>
          <a:ext cx="5650992" cy="3656539"/>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33CD0F55-D361-4D80-95FE-DCC1081756AE}"/>
              </a:ext>
            </a:extLst>
          </p:cNvPr>
          <p:cNvSpPr>
            <a:spLocks noGrp="1"/>
          </p:cNvSpPr>
          <p:nvPr>
            <p:ph sz="quarter" idx="17"/>
          </p:nvPr>
        </p:nvSpPr>
        <p:spPr>
          <a:xfrm>
            <a:off x="5753100" y="1915063"/>
            <a:ext cx="2705100" cy="3986360"/>
          </a:xfrm>
        </p:spPr>
        <p:txBody>
          <a:bodyPr/>
          <a:lstStyle/>
          <a:p>
            <a:pPr>
              <a:lnSpc>
                <a:spcPct val="100000"/>
              </a:lnSpc>
              <a:spcAft>
                <a:spcPts val="0"/>
              </a:spcAft>
            </a:pPr>
            <a:r>
              <a:rPr lang="en-US" sz="1200" dirty="0">
                <a:solidFill>
                  <a:srgbClr val="958033"/>
                </a:solidFill>
              </a:rPr>
              <a:t>In order to compare more recent graduates to more experienced pastors, we compared </a:t>
            </a:r>
            <a:r>
              <a:rPr lang="en-US" sz="1200" dirty="0">
                <a:solidFill>
                  <a:schemeClr val="accent5"/>
                </a:solidFill>
              </a:rPr>
              <a:t>compensation levels of pastors who had graduated in the past ten years with those of </a:t>
            </a:r>
            <a:r>
              <a:rPr lang="en-US" sz="1200" dirty="0">
                <a:solidFill>
                  <a:srgbClr val="958033"/>
                </a:solidFill>
              </a:rPr>
              <a:t>pastors who graduated more than ten years ago. A similar time frame was used in the 2015 study.</a:t>
            </a:r>
          </a:p>
          <a:p>
            <a:pPr>
              <a:lnSpc>
                <a:spcPct val="100000"/>
              </a:lnSpc>
              <a:spcAft>
                <a:spcPts val="0"/>
              </a:spcAft>
            </a:pPr>
            <a:r>
              <a:rPr lang="en-US" sz="1200" dirty="0">
                <a:solidFill>
                  <a:srgbClr val="958033"/>
                </a:solidFill>
              </a:rPr>
              <a:t>For all groups, those who graduated before 2010 had a higher percentage of participants being compensated below the synod guidelines, compared with those who graduated in 2010 or later.</a:t>
            </a:r>
          </a:p>
          <a:p>
            <a:pPr>
              <a:lnSpc>
                <a:spcPct val="100000"/>
              </a:lnSpc>
              <a:spcAft>
                <a:spcPts val="0"/>
              </a:spcAft>
            </a:pPr>
            <a:r>
              <a:rPr lang="en-US" sz="1200" dirty="0">
                <a:solidFill>
                  <a:srgbClr val="958033"/>
                </a:solidFill>
              </a:rPr>
              <a:t>In other words, more recent graduates seem to be keeping pace with synod guidelines compared to more experienced pastors. This could be due to synods’ involvement in salary negotiations for first-call pastors.</a:t>
            </a:r>
          </a:p>
          <a:p>
            <a:endParaRPr lang="en-US" dirty="0"/>
          </a:p>
        </p:txBody>
      </p:sp>
      <p:sp>
        <p:nvSpPr>
          <p:cNvPr id="5" name="Text Placeholder 4">
            <a:extLst>
              <a:ext uri="{FF2B5EF4-FFF2-40B4-BE49-F238E27FC236}">
                <a16:creationId xmlns:a16="http://schemas.microsoft.com/office/drawing/2014/main" id="{586040C8-C0EE-4E38-9CDD-67884B813EA5}"/>
              </a:ext>
            </a:extLst>
          </p:cNvPr>
          <p:cNvSpPr>
            <a:spLocks noGrp="1"/>
          </p:cNvSpPr>
          <p:nvPr>
            <p:ph type="body" idx="28"/>
          </p:nvPr>
        </p:nvSpPr>
        <p:spPr/>
        <p:txBody>
          <a:bodyPr/>
          <a:lstStyle/>
          <a:p>
            <a:r>
              <a:rPr lang="en-US" dirty="0"/>
              <a:t>Compensation</a:t>
            </a:r>
          </a:p>
        </p:txBody>
      </p:sp>
      <p:sp>
        <p:nvSpPr>
          <p:cNvPr id="7" name="Text Placeholder 6">
            <a:extLst>
              <a:ext uri="{FF2B5EF4-FFF2-40B4-BE49-F238E27FC236}">
                <a16:creationId xmlns:a16="http://schemas.microsoft.com/office/drawing/2014/main" id="{FF817C6F-08E2-46C2-8BB2-6AABB74264EC}"/>
              </a:ext>
            </a:extLst>
          </p:cNvPr>
          <p:cNvSpPr>
            <a:spLocks noGrp="1"/>
          </p:cNvSpPr>
          <p:nvPr>
            <p:ph type="body" sz="quarter" idx="14"/>
          </p:nvPr>
        </p:nvSpPr>
        <p:spPr>
          <a:xfrm>
            <a:off x="1642110" y="5715000"/>
            <a:ext cx="2706624" cy="151195"/>
          </a:xfrm>
        </p:spPr>
        <p:txBody>
          <a:bodyPr/>
          <a:lstStyle/>
          <a:p>
            <a:r>
              <a:rPr lang="en-US" sz="900" dirty="0"/>
              <a:t>Percentages not adding up to 100 are due to rounding</a:t>
            </a:r>
            <a:r>
              <a:rPr lang="en-US" dirty="0"/>
              <a:t>.</a:t>
            </a:r>
          </a:p>
        </p:txBody>
      </p:sp>
    </p:spTree>
    <p:extLst>
      <p:ext uri="{BB962C8B-B14F-4D97-AF65-F5344CB8AC3E}">
        <p14:creationId xmlns:p14="http://schemas.microsoft.com/office/powerpoint/2010/main" val="407482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wall, person, person, indoor&#10;&#10;Description automatically generated">
            <a:extLst>
              <a:ext uri="{FF2B5EF4-FFF2-40B4-BE49-F238E27FC236}">
                <a16:creationId xmlns:a16="http://schemas.microsoft.com/office/drawing/2014/main" id="{286B0064-AC70-43E9-9A84-F36995F6D924}"/>
              </a:ext>
            </a:extLst>
          </p:cNvPr>
          <p:cNvPicPr>
            <a:picLocks noChangeAspect="1"/>
          </p:cNvPicPr>
          <p:nvPr/>
        </p:nvPicPr>
        <p:blipFill rotWithShape="1">
          <a:blip r:embed="rId2">
            <a:extLst>
              <a:ext uri="{28A0092B-C50C-407E-A947-70E740481C1C}">
                <a14:useLocalDpi xmlns:a14="http://schemas.microsoft.com/office/drawing/2010/main" val="0"/>
              </a:ext>
            </a:extLst>
          </a:blip>
          <a:srcRect t="1" b="1331"/>
          <a:stretch/>
        </p:blipFill>
        <p:spPr>
          <a:xfrm>
            <a:off x="0" y="-147484"/>
            <a:ext cx="9144000" cy="6014884"/>
          </a:xfrm>
          <a:prstGeom prst="rect">
            <a:avLst/>
          </a:prstGeom>
        </p:spPr>
      </p:pic>
      <p:sp>
        <p:nvSpPr>
          <p:cNvPr id="4" name="Text Placeholder 3">
            <a:extLst>
              <a:ext uri="{FF2B5EF4-FFF2-40B4-BE49-F238E27FC236}">
                <a16:creationId xmlns:a16="http://schemas.microsoft.com/office/drawing/2014/main" id="{4B567A17-A4CB-4451-B11A-BE254D40135C}"/>
              </a:ext>
            </a:extLst>
          </p:cNvPr>
          <p:cNvSpPr txBox="1">
            <a:spLocks/>
          </p:cNvSpPr>
          <p:nvPr/>
        </p:nvSpPr>
        <p:spPr>
          <a:xfrm>
            <a:off x="0" y="3743063"/>
            <a:ext cx="9144000" cy="1810512"/>
          </a:xfrm>
          <a:prstGeom prst="rect">
            <a:avLst/>
          </a:prstGeom>
          <a:solidFill>
            <a:srgbClr val="CEC9B5">
              <a:alpha val="75000"/>
            </a:srgbClr>
          </a:solidFill>
        </p:spPr>
        <p:txBody>
          <a:bodyPr vert="horz" lIns="91440" tIns="91440" rIns="3383280" bIns="91440" rtlCol="0" anchor="ctr" anchorCtr="0">
            <a:noAutofit/>
          </a:bodyPr>
          <a:lstStyle>
            <a:lvl1pPr marL="0" indent="0" algn="r" defTabSz="914400" rtl="0" eaLnBrk="1" latinLnBrk="0" hangingPunct="1">
              <a:lnSpc>
                <a:spcPct val="70000"/>
              </a:lnSpc>
              <a:spcBef>
                <a:spcPts val="600"/>
              </a:spcBef>
              <a:spcAft>
                <a:spcPts val="1200"/>
              </a:spcAft>
              <a:buFont typeface="Arial" panose="020B0604020202020204" pitchFamily="34" charset="0"/>
              <a:buNone/>
              <a:defRPr lang="en-US" sz="8000" b="0" i="0" kern="1200" dirty="0" smtClean="0">
                <a:solidFill>
                  <a:schemeClr val="tx2"/>
                </a:solidFill>
                <a:latin typeface="+mn-lt"/>
                <a:ea typeface="+mn-ea"/>
                <a:cs typeface="+mn-cs"/>
              </a:defRPr>
            </a:lvl1pPr>
            <a:lvl2pPr marL="0" indent="0" algn="r"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r"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r"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r"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sz="4800" dirty="0">
                <a:solidFill>
                  <a:schemeClr val="tx1"/>
                </a:solidFill>
              </a:rPr>
              <a:t>Vocational Roles</a:t>
            </a:r>
          </a:p>
        </p:txBody>
      </p:sp>
      <p:sp>
        <p:nvSpPr>
          <p:cNvPr id="5" name="Text Placeholder 4">
            <a:extLst>
              <a:ext uri="{FF2B5EF4-FFF2-40B4-BE49-F238E27FC236}">
                <a16:creationId xmlns:a16="http://schemas.microsoft.com/office/drawing/2014/main" id="{90E6DC35-8342-41C8-83AE-6B37127ED124}"/>
              </a:ext>
            </a:extLst>
          </p:cNvPr>
          <p:cNvSpPr txBox="1">
            <a:spLocks/>
          </p:cNvSpPr>
          <p:nvPr/>
        </p:nvSpPr>
        <p:spPr>
          <a:xfrm>
            <a:off x="6167762" y="3429000"/>
            <a:ext cx="2547068" cy="2438400"/>
          </a:xfrm>
          <a:prstGeom prst="rect">
            <a:avLst/>
          </a:prstGeom>
          <a:solidFill>
            <a:schemeClr val="bg1">
              <a:alpha val="75000"/>
            </a:schemeClr>
          </a:solidFill>
        </p:spPr>
        <p:txBody>
          <a:bodyPr vert="horz" lIns="91440" tIns="91440" rIns="91440" bIns="0" rtlCol="0" anchor="ctr" anchorCtr="0">
            <a:noAutofit/>
          </a:bodyPr>
          <a:lstStyle>
            <a:lvl1pPr marL="0" indent="0" algn="l" defTabSz="914400" rtl="0" eaLnBrk="1" latinLnBrk="0" hangingPunct="1">
              <a:lnSpc>
                <a:spcPct val="120000"/>
              </a:lnSpc>
              <a:spcBef>
                <a:spcPts val="0"/>
              </a:spcBef>
              <a:spcAft>
                <a:spcPts val="0"/>
              </a:spcAft>
              <a:buFont typeface="Arial" panose="020B0604020202020204" pitchFamily="34" charset="0"/>
              <a:buChar char="​"/>
              <a:defRPr lang="en-US" sz="1700" b="0" i="0" kern="1200" dirty="0" smtClean="0">
                <a:solidFill>
                  <a:schemeClr val="accent1"/>
                </a:solidFill>
                <a:latin typeface="Franklin Gothic Demi Cond" panose="020B0706030402020204" pitchFamily="34" charset="0"/>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2pPr>
            <a:lvl3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4pPr>
            <a:lvl5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endParaRPr lang="en-US" dirty="0">
              <a:solidFill>
                <a:schemeClr val="tx1"/>
              </a:solidFill>
            </a:endParaRPr>
          </a:p>
          <a:p>
            <a:r>
              <a:rPr lang="en-US" dirty="0">
                <a:solidFill>
                  <a:schemeClr val="tx1"/>
                </a:solidFill>
              </a:rPr>
              <a:t>Overview of the section</a:t>
            </a:r>
          </a:p>
          <a:p>
            <a:pPr marL="285750" lvl="1" indent="-285750">
              <a:buFont typeface="Wingdings" panose="05000000000000000000" pitchFamily="2" charset="2"/>
              <a:buChar char="§"/>
            </a:pPr>
            <a:r>
              <a:rPr lang="en-US" dirty="0">
                <a:solidFill>
                  <a:schemeClr val="tx1"/>
                </a:solidFill>
              </a:rPr>
              <a:t>Types of Calls</a:t>
            </a:r>
          </a:p>
          <a:p>
            <a:pPr marL="285750" lvl="1" indent="-285750">
              <a:buFont typeface="Wingdings" panose="05000000000000000000" pitchFamily="2" charset="2"/>
              <a:buChar char="§"/>
            </a:pPr>
            <a:r>
              <a:rPr lang="en-US" dirty="0">
                <a:solidFill>
                  <a:schemeClr val="tx1"/>
                </a:solidFill>
              </a:rPr>
              <a:t>Size of Congregations Served</a:t>
            </a:r>
          </a:p>
          <a:p>
            <a:pPr marL="285750" lvl="1" indent="-285750">
              <a:buFont typeface="Wingdings" panose="05000000000000000000" pitchFamily="2" charset="2"/>
              <a:buChar char="§"/>
            </a:pPr>
            <a:r>
              <a:rPr lang="en-US" dirty="0">
                <a:solidFill>
                  <a:schemeClr val="tx1"/>
                </a:solidFill>
              </a:rPr>
              <a:t>Trends in Types of Calls</a:t>
            </a:r>
          </a:p>
          <a:p>
            <a:pPr marL="285750" lvl="1" indent="-285750">
              <a:buFont typeface="Wingdings" panose="05000000000000000000" pitchFamily="2" charset="2"/>
              <a:buChar char="§"/>
            </a:pPr>
            <a:endParaRPr lang="en-US" dirty="0">
              <a:solidFill>
                <a:schemeClr val="tx1"/>
              </a:solidFill>
            </a:endParaRPr>
          </a:p>
          <a:p>
            <a:pPr marL="285750" lvl="1" indent="-285750">
              <a:buFont typeface="Wingdings" panose="05000000000000000000" pitchFamily="2" charset="2"/>
              <a:buChar char="§"/>
            </a:pPr>
            <a:endParaRPr lang="en-US" dirty="0">
              <a:solidFill>
                <a:schemeClr val="tx1"/>
              </a:solidFill>
            </a:endParaRPr>
          </a:p>
        </p:txBody>
      </p:sp>
    </p:spTree>
    <p:extLst>
      <p:ext uri="{BB962C8B-B14F-4D97-AF65-F5344CB8AC3E}">
        <p14:creationId xmlns:p14="http://schemas.microsoft.com/office/powerpoint/2010/main" val="267577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3">
            <a:extLst>
              <a:ext uri="{FF2B5EF4-FFF2-40B4-BE49-F238E27FC236}">
                <a16:creationId xmlns:a16="http://schemas.microsoft.com/office/drawing/2014/main" id="{1964218D-6B98-4F7B-82DC-ACB6C3D0159F}"/>
              </a:ext>
            </a:extLst>
          </p:cNvPr>
          <p:cNvGraphicFramePr>
            <a:graphicFrameLocks/>
          </p:cNvGraphicFramePr>
          <p:nvPr>
            <p:extLst>
              <p:ext uri="{D42A27DB-BD31-4B8C-83A1-F6EECF244321}">
                <p14:modId xmlns:p14="http://schemas.microsoft.com/office/powerpoint/2010/main" val="2159551055"/>
              </p:ext>
            </p:extLst>
          </p:nvPr>
        </p:nvGraphicFramePr>
        <p:xfrm>
          <a:off x="1257258" y="551904"/>
          <a:ext cx="2171700" cy="14494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3">
            <a:extLst>
              <a:ext uri="{FF2B5EF4-FFF2-40B4-BE49-F238E27FC236}">
                <a16:creationId xmlns:a16="http://schemas.microsoft.com/office/drawing/2014/main" id="{598D8324-9F76-47A0-83D4-5B22E28D70BB}"/>
              </a:ext>
            </a:extLst>
          </p:cNvPr>
          <p:cNvGraphicFramePr>
            <a:graphicFrameLocks/>
          </p:cNvGraphicFramePr>
          <p:nvPr>
            <p:extLst>
              <p:ext uri="{D42A27DB-BD31-4B8C-83A1-F6EECF244321}">
                <p14:modId xmlns:p14="http://schemas.microsoft.com/office/powerpoint/2010/main" val="726090740"/>
              </p:ext>
            </p:extLst>
          </p:nvPr>
        </p:nvGraphicFramePr>
        <p:xfrm>
          <a:off x="1123742" y="2194725"/>
          <a:ext cx="2438732" cy="156298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3EB5A91-5F00-4633-883C-731305E8AE98}"/>
              </a:ext>
            </a:extLst>
          </p:cNvPr>
          <p:cNvSpPr txBox="1"/>
          <p:nvPr/>
        </p:nvSpPr>
        <p:spPr>
          <a:xfrm>
            <a:off x="1285017" y="5440201"/>
            <a:ext cx="924355" cy="335989"/>
          </a:xfrm>
          <a:prstGeom prst="rect">
            <a:avLst/>
          </a:prstGeom>
          <a:noFill/>
        </p:spPr>
        <p:txBody>
          <a:bodyPr wrap="square" lIns="0" tIns="0" rIns="0" bIns="0" rtlCol="0">
            <a:spAutoFit/>
          </a:bodyPr>
          <a:lstStyle/>
          <a:p>
            <a:pPr algn="r">
              <a:lnSpc>
                <a:spcPct val="120000"/>
              </a:lnSpc>
            </a:pPr>
            <a:r>
              <a:rPr lang="en-US" sz="2000" b="1">
                <a:solidFill>
                  <a:srgbClr val="C7B05D"/>
                </a:solidFill>
              </a:rPr>
              <a:t>Women</a:t>
            </a:r>
            <a:r>
              <a:rPr lang="en-US">
                <a:solidFill>
                  <a:schemeClr val="tx2"/>
                </a:solidFill>
              </a:rPr>
              <a:t> </a:t>
            </a:r>
          </a:p>
        </p:txBody>
      </p:sp>
      <p:sp>
        <p:nvSpPr>
          <p:cNvPr id="13" name="TextBox 12">
            <a:extLst>
              <a:ext uri="{FF2B5EF4-FFF2-40B4-BE49-F238E27FC236}">
                <a16:creationId xmlns:a16="http://schemas.microsoft.com/office/drawing/2014/main" id="{A18A44A9-5019-4394-B438-2A01040B8A27}"/>
              </a:ext>
            </a:extLst>
          </p:cNvPr>
          <p:cNvSpPr txBox="1"/>
          <p:nvPr/>
        </p:nvSpPr>
        <p:spPr>
          <a:xfrm>
            <a:off x="2563823" y="5440201"/>
            <a:ext cx="704899" cy="335989"/>
          </a:xfrm>
          <a:prstGeom prst="rect">
            <a:avLst/>
          </a:prstGeom>
          <a:noFill/>
        </p:spPr>
        <p:txBody>
          <a:bodyPr wrap="square" lIns="0" tIns="0" rIns="0" bIns="0" rtlCol="0">
            <a:spAutoFit/>
          </a:bodyPr>
          <a:lstStyle/>
          <a:p>
            <a:pPr>
              <a:lnSpc>
                <a:spcPct val="120000"/>
              </a:lnSpc>
            </a:pPr>
            <a:r>
              <a:rPr lang="en-US" sz="2000" b="1">
                <a:solidFill>
                  <a:srgbClr val="537D7C"/>
                </a:solidFill>
              </a:rPr>
              <a:t>Men</a:t>
            </a:r>
            <a:r>
              <a:rPr lang="en-US">
                <a:solidFill>
                  <a:schemeClr val="tx2"/>
                </a:solidFill>
              </a:rPr>
              <a:t> </a:t>
            </a:r>
          </a:p>
        </p:txBody>
      </p:sp>
      <p:graphicFrame>
        <p:nvGraphicFramePr>
          <p:cNvPr id="9" name="Content Placeholder 13">
            <a:extLst>
              <a:ext uri="{FF2B5EF4-FFF2-40B4-BE49-F238E27FC236}">
                <a16:creationId xmlns:a16="http://schemas.microsoft.com/office/drawing/2014/main" id="{12AF682F-D24D-42FA-B5E7-8E02755FF797}"/>
              </a:ext>
            </a:extLst>
          </p:cNvPr>
          <p:cNvGraphicFramePr>
            <a:graphicFrameLocks/>
          </p:cNvGraphicFramePr>
          <p:nvPr>
            <p:extLst>
              <p:ext uri="{D42A27DB-BD31-4B8C-83A1-F6EECF244321}">
                <p14:modId xmlns:p14="http://schemas.microsoft.com/office/powerpoint/2010/main" val="3534518986"/>
              </p:ext>
            </p:extLst>
          </p:nvPr>
        </p:nvGraphicFramePr>
        <p:xfrm>
          <a:off x="1257258" y="3951127"/>
          <a:ext cx="2171700" cy="1595385"/>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Placeholder 4">
            <a:extLst>
              <a:ext uri="{FF2B5EF4-FFF2-40B4-BE49-F238E27FC236}">
                <a16:creationId xmlns:a16="http://schemas.microsoft.com/office/drawing/2014/main" id="{FE530510-25AF-4825-814E-6CCAB053349C}"/>
              </a:ext>
            </a:extLst>
          </p:cNvPr>
          <p:cNvSpPr txBox="1">
            <a:spLocks/>
          </p:cNvSpPr>
          <p:nvPr/>
        </p:nvSpPr>
        <p:spPr>
          <a:xfrm>
            <a:off x="4965700" y="396857"/>
            <a:ext cx="3492500" cy="451948"/>
          </a:xfrm>
          <a:prstGeom prst="rect">
            <a:avLst/>
          </a:prstGeom>
        </p:spPr>
        <p:txBody>
          <a:bodyPr vert="horz" lIns="0" tIns="0" rIns="0" bIns="0" rtlCol="0" anchor="t">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1700" b="0" i="0" kern="1200">
                <a:solidFill>
                  <a:schemeClr val="accent3"/>
                </a:solidFill>
                <a:latin typeface="Franklin Gothic Demi Cond" panose="020B0706030402020204" pitchFamily="34" charset="0"/>
                <a:ea typeface="+mn-ea"/>
                <a:cs typeface="+mn-cs"/>
              </a:defRPr>
            </a:lvl1pPr>
            <a:lvl2pPr marL="457200" indent="0" algn="l" defTabSz="914400" rtl="0" eaLnBrk="1" latinLnBrk="0" hangingPunct="1">
              <a:lnSpc>
                <a:spcPct val="100000"/>
              </a:lnSpc>
              <a:spcBef>
                <a:spcPts val="0"/>
              </a:spcBef>
              <a:spcAft>
                <a:spcPts val="600"/>
              </a:spcAft>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10000"/>
              </a:lnSpc>
              <a:spcBef>
                <a:spcPts val="0"/>
              </a:spcBef>
              <a:spcAft>
                <a:spcPts val="0"/>
              </a:spcAft>
              <a:buFont typeface="Wingdings" panose="05000000000000000000" pitchFamily="2" charset="2"/>
              <a:buNone/>
              <a:defRPr sz="1600" b="1" kern="1200">
                <a:solidFill>
                  <a:schemeClr val="tx2">
                    <a:lumMod val="60000"/>
                    <a:lumOff val="40000"/>
                  </a:schemeClr>
                </a:solidFill>
                <a:latin typeface="+mn-lt"/>
                <a:ea typeface="+mn-ea"/>
                <a:cs typeface="+mn-cs"/>
              </a:defRPr>
            </a:lvl4pPr>
            <a:lvl5pPr marL="1828800" indent="0" algn="l" defTabSz="914400" rtl="0" eaLnBrk="1" latinLnBrk="0" hangingPunct="1">
              <a:lnSpc>
                <a:spcPct val="110000"/>
              </a:lnSpc>
              <a:spcBef>
                <a:spcPts val="0"/>
              </a:spcBef>
              <a:spcAft>
                <a:spcPts val="600"/>
              </a:spcAft>
              <a:buFont typeface="Wingdings" panose="05000000000000000000" pitchFamily="2" charset="2"/>
              <a:buNone/>
              <a:defRPr sz="1600" b="1" kern="1200">
                <a:solidFill>
                  <a:schemeClr val="tx2">
                    <a:lumMod val="60000"/>
                    <a:lumOff val="40000"/>
                  </a:schemeClr>
                </a:solidFill>
                <a:latin typeface="+mn-lt"/>
                <a:ea typeface="+mn-ea"/>
                <a:cs typeface="+mn-cs"/>
              </a:defRPr>
            </a:lvl5pPr>
            <a:lvl6pPr marL="2286000" indent="0" algn="l" defTabSz="914400" rtl="0" eaLnBrk="1" latinLnBrk="0" hangingPunct="1">
              <a:lnSpc>
                <a:spcPct val="100000"/>
              </a:lnSpc>
              <a:spcBef>
                <a:spcPts val="600"/>
              </a:spcBef>
              <a:spcAft>
                <a:spcPts val="0"/>
              </a:spcAft>
              <a:buFont typeface="Arial" panose="020B0604020202020204" pitchFamily="34" charset="0"/>
              <a:buNone/>
              <a:defRPr sz="1600" b="1" kern="1200">
                <a:solidFill>
                  <a:schemeClr val="bg2"/>
                </a:solidFill>
                <a:latin typeface="+mj-lt"/>
                <a:ea typeface="+mn-ea"/>
                <a:cs typeface="+mn-cs"/>
              </a:defRPr>
            </a:lvl6pPr>
            <a:lvl7pPr marL="27432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bg2"/>
                </a:solidFill>
                <a:latin typeface="+mj-lt"/>
                <a:ea typeface="+mn-ea"/>
                <a:cs typeface="+mn-cs"/>
              </a:defRPr>
            </a:lvl7pPr>
            <a:lvl8pPr marL="32004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1"/>
                </a:solidFill>
                <a:latin typeface="+mj-lt"/>
                <a:ea typeface="+mn-ea"/>
                <a:cs typeface="+mn-cs"/>
              </a:defRPr>
            </a:lvl8pPr>
            <a:lvl9pPr marL="36576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3"/>
                </a:solidFill>
                <a:latin typeface="+mj-lt"/>
                <a:ea typeface="+mn-ea"/>
                <a:cs typeface="+mn-cs"/>
              </a:defRPr>
            </a:lvl9pPr>
          </a:lstStyle>
          <a:p>
            <a:r>
              <a:rPr lang="en-US" dirty="0"/>
              <a:t>Vocational Roles</a:t>
            </a:r>
          </a:p>
        </p:txBody>
      </p:sp>
      <p:sp>
        <p:nvSpPr>
          <p:cNvPr id="16" name="Title 1">
            <a:extLst>
              <a:ext uri="{FF2B5EF4-FFF2-40B4-BE49-F238E27FC236}">
                <a16:creationId xmlns:a16="http://schemas.microsoft.com/office/drawing/2014/main" id="{A698DCB3-710B-4D00-B21A-07A6D3A53B54}"/>
              </a:ext>
            </a:extLst>
          </p:cNvPr>
          <p:cNvSpPr>
            <a:spLocks noGrp="1"/>
          </p:cNvSpPr>
          <p:nvPr>
            <p:ph type="title"/>
          </p:nvPr>
        </p:nvSpPr>
        <p:spPr>
          <a:xfrm>
            <a:off x="4965700" y="810338"/>
            <a:ext cx="3273552" cy="914402"/>
          </a:xfrm>
        </p:spPr>
        <p:txBody>
          <a:bodyPr/>
          <a:lstStyle/>
          <a:p>
            <a:r>
              <a:rPr lang="en-US" sz="2800" dirty="0"/>
              <a:t>Types of Calls Where Women Are Relatively Overrepresented</a:t>
            </a:r>
          </a:p>
        </p:txBody>
      </p:sp>
      <p:sp>
        <p:nvSpPr>
          <p:cNvPr id="18" name="Content Placeholder 2">
            <a:extLst>
              <a:ext uri="{FF2B5EF4-FFF2-40B4-BE49-F238E27FC236}">
                <a16:creationId xmlns:a16="http://schemas.microsoft.com/office/drawing/2014/main" id="{35D42EC6-43B7-41FD-AFF0-C4B3EDE457D1}"/>
              </a:ext>
            </a:extLst>
          </p:cNvPr>
          <p:cNvSpPr txBox="1">
            <a:spLocks/>
          </p:cNvSpPr>
          <p:nvPr/>
        </p:nvSpPr>
        <p:spPr>
          <a:xfrm>
            <a:off x="4936252" y="2237283"/>
            <a:ext cx="3521948" cy="2705660"/>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nSpc>
                <a:spcPct val="100000"/>
              </a:lnSpc>
              <a:spcAft>
                <a:spcPts val="0"/>
              </a:spcAft>
            </a:pPr>
            <a:r>
              <a:rPr lang="en-US" sz="1200" dirty="0">
                <a:solidFill>
                  <a:schemeClr val="accent1"/>
                </a:solidFill>
              </a:rPr>
              <a:t>Overall, women make up 40% of pastors on the ELCA roster. This includes pastors serving in congregations and in other types of calls.</a:t>
            </a:r>
          </a:p>
          <a:p>
            <a:pPr>
              <a:lnSpc>
                <a:spcPct val="100000"/>
              </a:lnSpc>
              <a:spcAft>
                <a:spcPts val="0"/>
              </a:spcAft>
            </a:pPr>
            <a:r>
              <a:rPr lang="en-US" sz="1200" dirty="0">
                <a:solidFill>
                  <a:schemeClr val="accent1"/>
                </a:solidFill>
              </a:rPr>
              <a:t>Several types of calls where women are relatively overrepresented (i.e., they make up more than 40% of pastors serving in that type of call) are:</a:t>
            </a:r>
          </a:p>
          <a:p>
            <a:pPr marL="171450" lvl="1" indent="-171450">
              <a:spcBef>
                <a:spcPts val="600"/>
              </a:spcBef>
              <a:spcAft>
                <a:spcPts val="0"/>
              </a:spcAft>
              <a:buFont typeface="Arial" panose="020B0604020202020204" pitchFamily="34" charset="0"/>
              <a:buChar char="•"/>
            </a:pPr>
            <a:r>
              <a:rPr lang="en-US" sz="1200" dirty="0">
                <a:solidFill>
                  <a:schemeClr val="accent1"/>
                </a:solidFill>
              </a:rPr>
              <a:t>In social service agencies (55% of all pastors with calls to social service agencies are women).</a:t>
            </a:r>
          </a:p>
          <a:p>
            <a:pPr marL="171450" lvl="1" indent="-171450">
              <a:spcBef>
                <a:spcPts val="600"/>
              </a:spcBef>
              <a:spcAft>
                <a:spcPts val="0"/>
              </a:spcAft>
              <a:buFont typeface="Arial" panose="020B0604020202020204" pitchFamily="34" charset="0"/>
              <a:buChar char="•"/>
            </a:pPr>
            <a:r>
              <a:rPr lang="en-US" sz="1200" dirty="0">
                <a:solidFill>
                  <a:schemeClr val="accent1"/>
                </a:solidFill>
              </a:rPr>
              <a:t>As associate/assistant pastors (54% of all associate/assistant pastors are women).</a:t>
            </a:r>
          </a:p>
          <a:p>
            <a:pPr marL="171450" lvl="1" indent="-171450">
              <a:spcBef>
                <a:spcPts val="600"/>
              </a:spcBef>
              <a:spcAft>
                <a:spcPts val="0"/>
              </a:spcAft>
              <a:buFont typeface="Arial" panose="020B0604020202020204" pitchFamily="34" charset="0"/>
              <a:buChar char="•"/>
            </a:pPr>
            <a:r>
              <a:rPr lang="en-US" sz="1200" dirty="0">
                <a:solidFill>
                  <a:schemeClr val="accent1"/>
                </a:solidFill>
              </a:rPr>
              <a:t>As bishops (46% of all bishops are women).</a:t>
            </a:r>
          </a:p>
          <a:p>
            <a:pPr>
              <a:buNone/>
            </a:pPr>
            <a:endParaRPr lang="en-US" dirty="0"/>
          </a:p>
        </p:txBody>
      </p:sp>
    </p:spTree>
    <p:extLst>
      <p:ext uri="{BB962C8B-B14F-4D97-AF65-F5344CB8AC3E}">
        <p14:creationId xmlns:p14="http://schemas.microsoft.com/office/powerpoint/2010/main" val="103623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18989-3528-43D2-B54D-463B339CE507}"/>
              </a:ext>
            </a:extLst>
          </p:cNvPr>
          <p:cNvSpPr>
            <a:spLocks noGrp="1"/>
          </p:cNvSpPr>
          <p:nvPr>
            <p:ph type="title"/>
          </p:nvPr>
        </p:nvSpPr>
        <p:spPr>
          <a:xfrm>
            <a:off x="4965700" y="805290"/>
            <a:ext cx="3273552" cy="914402"/>
          </a:xfrm>
        </p:spPr>
        <p:txBody>
          <a:bodyPr/>
          <a:lstStyle/>
          <a:p>
            <a:r>
              <a:rPr lang="en-US" sz="2800" dirty="0"/>
              <a:t>Types of Calls Where Women Are Relatively Under-represented</a:t>
            </a:r>
          </a:p>
        </p:txBody>
      </p:sp>
      <p:sp>
        <p:nvSpPr>
          <p:cNvPr id="3" name="Content Placeholder 2">
            <a:extLst>
              <a:ext uri="{FF2B5EF4-FFF2-40B4-BE49-F238E27FC236}">
                <a16:creationId xmlns:a16="http://schemas.microsoft.com/office/drawing/2014/main" id="{10A485A7-A936-42A3-ADBF-77618D539957}"/>
              </a:ext>
            </a:extLst>
          </p:cNvPr>
          <p:cNvSpPr>
            <a:spLocks noGrp="1"/>
          </p:cNvSpPr>
          <p:nvPr>
            <p:ph sz="quarter" idx="15"/>
          </p:nvPr>
        </p:nvSpPr>
        <p:spPr>
          <a:xfrm>
            <a:off x="4869932" y="2209800"/>
            <a:ext cx="3588267" cy="2743202"/>
          </a:xfrm>
        </p:spPr>
        <p:txBody>
          <a:bodyPr/>
          <a:lstStyle/>
          <a:p>
            <a:pPr>
              <a:lnSpc>
                <a:spcPct val="100000"/>
              </a:lnSpc>
              <a:spcAft>
                <a:spcPts val="0"/>
              </a:spcAft>
            </a:pPr>
            <a:r>
              <a:rPr lang="en-US" sz="1200" dirty="0">
                <a:solidFill>
                  <a:schemeClr val="accent1"/>
                </a:solidFill>
              </a:rPr>
              <a:t>Based on the ELCA roster data, among rostered ministers, women are relatively under-represented (i.e., they make up less than 40% of pastors serving in that type of call) in several types of calls:</a:t>
            </a:r>
          </a:p>
          <a:p>
            <a:pPr marL="171450" lvl="1" indent="-171450">
              <a:spcBef>
                <a:spcPts val="600"/>
              </a:spcBef>
              <a:spcAft>
                <a:spcPts val="0"/>
              </a:spcAft>
              <a:buFont typeface="Arial" panose="020B0604020202020204" pitchFamily="34" charset="0"/>
              <a:buChar char="•"/>
            </a:pPr>
            <a:r>
              <a:rPr lang="en-US" sz="1200" dirty="0">
                <a:solidFill>
                  <a:schemeClr val="accent1"/>
                </a:solidFill>
              </a:rPr>
              <a:t>As college, university or seminary professors (34% of all professors are women).</a:t>
            </a:r>
          </a:p>
          <a:p>
            <a:pPr marL="171450" lvl="1" indent="-171450">
              <a:spcBef>
                <a:spcPts val="600"/>
              </a:spcBef>
              <a:spcAft>
                <a:spcPts val="0"/>
              </a:spcAft>
              <a:buFont typeface="Arial" panose="020B0604020202020204" pitchFamily="34" charset="0"/>
              <a:buChar char="•"/>
            </a:pPr>
            <a:r>
              <a:rPr lang="en-US" sz="1200" dirty="0">
                <a:solidFill>
                  <a:schemeClr val="accent1"/>
                </a:solidFill>
              </a:rPr>
              <a:t>As solo pastors (38% of all solo pastors are women).</a:t>
            </a:r>
          </a:p>
          <a:p>
            <a:pPr marL="171450" lvl="1" indent="-171450">
              <a:spcBef>
                <a:spcPts val="600"/>
              </a:spcBef>
              <a:spcAft>
                <a:spcPts val="0"/>
              </a:spcAft>
              <a:buFont typeface="Arial" panose="020B0604020202020204" pitchFamily="34" charset="0"/>
              <a:buChar char="•"/>
            </a:pPr>
            <a:r>
              <a:rPr lang="en-US" sz="1200" dirty="0">
                <a:solidFill>
                  <a:schemeClr val="accent1"/>
                </a:solidFill>
              </a:rPr>
              <a:t>As senior pastors (22% of all senior pastors are women).</a:t>
            </a:r>
            <a:r>
              <a:rPr lang="en-US" sz="1200" baseline="30000" dirty="0">
                <a:solidFill>
                  <a:schemeClr val="accent1"/>
                </a:solidFill>
              </a:rPr>
              <a:t>*</a:t>
            </a:r>
          </a:p>
          <a:p>
            <a:endParaRPr lang="en-US" dirty="0"/>
          </a:p>
        </p:txBody>
      </p:sp>
      <p:sp>
        <p:nvSpPr>
          <p:cNvPr id="5" name="Text Placeholder 4">
            <a:extLst>
              <a:ext uri="{FF2B5EF4-FFF2-40B4-BE49-F238E27FC236}">
                <a16:creationId xmlns:a16="http://schemas.microsoft.com/office/drawing/2014/main" id="{B5215B46-9745-4BFC-AB4E-98931C3C6BEB}"/>
              </a:ext>
            </a:extLst>
          </p:cNvPr>
          <p:cNvSpPr>
            <a:spLocks noGrp="1"/>
          </p:cNvSpPr>
          <p:nvPr>
            <p:ph type="body" idx="28"/>
          </p:nvPr>
        </p:nvSpPr>
        <p:spPr>
          <a:xfrm>
            <a:off x="4965700" y="391809"/>
            <a:ext cx="3492500" cy="451948"/>
          </a:xfrm>
        </p:spPr>
        <p:txBody>
          <a:bodyPr/>
          <a:lstStyle/>
          <a:p>
            <a:r>
              <a:rPr lang="en-US" dirty="0"/>
              <a:t>Vocational Roles</a:t>
            </a:r>
          </a:p>
        </p:txBody>
      </p:sp>
      <p:graphicFrame>
        <p:nvGraphicFramePr>
          <p:cNvPr id="10" name="Content Placeholder 13">
            <a:extLst>
              <a:ext uri="{FF2B5EF4-FFF2-40B4-BE49-F238E27FC236}">
                <a16:creationId xmlns:a16="http://schemas.microsoft.com/office/drawing/2014/main" id="{BF331496-3C66-4965-A2E7-9C76BC67EDC7}"/>
              </a:ext>
            </a:extLst>
          </p:cNvPr>
          <p:cNvGraphicFramePr>
            <a:graphicFrameLocks/>
          </p:cNvGraphicFramePr>
          <p:nvPr>
            <p:extLst>
              <p:ext uri="{D42A27DB-BD31-4B8C-83A1-F6EECF244321}">
                <p14:modId xmlns:p14="http://schemas.microsoft.com/office/powerpoint/2010/main" val="641780627"/>
              </p:ext>
            </p:extLst>
          </p:nvPr>
        </p:nvGraphicFramePr>
        <p:xfrm>
          <a:off x="507916" y="546982"/>
          <a:ext cx="3670385" cy="15484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3">
            <a:extLst>
              <a:ext uri="{FF2B5EF4-FFF2-40B4-BE49-F238E27FC236}">
                <a16:creationId xmlns:a16="http://schemas.microsoft.com/office/drawing/2014/main" id="{73420C09-69EB-4AA4-87C2-E52E7380D420}"/>
              </a:ext>
            </a:extLst>
          </p:cNvPr>
          <p:cNvGraphicFramePr>
            <a:graphicFrameLocks/>
          </p:cNvGraphicFramePr>
          <p:nvPr>
            <p:extLst>
              <p:ext uri="{D42A27DB-BD31-4B8C-83A1-F6EECF244321}">
                <p14:modId xmlns:p14="http://schemas.microsoft.com/office/powerpoint/2010/main" val="244246404"/>
              </p:ext>
            </p:extLst>
          </p:nvPr>
        </p:nvGraphicFramePr>
        <p:xfrm>
          <a:off x="1300120" y="3846561"/>
          <a:ext cx="2085975" cy="151014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10">
            <a:extLst>
              <a:ext uri="{FF2B5EF4-FFF2-40B4-BE49-F238E27FC236}">
                <a16:creationId xmlns:a16="http://schemas.microsoft.com/office/drawing/2014/main" id="{E62EFACA-97A8-4402-B2F4-4223E6B8BF9B}"/>
              </a:ext>
            </a:extLst>
          </p:cNvPr>
          <p:cNvSpPr txBox="1">
            <a:spLocks/>
          </p:cNvSpPr>
          <p:nvPr/>
        </p:nvSpPr>
        <p:spPr>
          <a:xfrm>
            <a:off x="4965700" y="6190234"/>
            <a:ext cx="3492500" cy="282129"/>
          </a:xfrm>
          <a:prstGeom prst="rect">
            <a:avLst/>
          </a:prstGeom>
        </p:spPr>
        <p:txBody>
          <a:bodyPr vert="horz" wrap="square" lIns="0" tIns="0" rIns="0" bIns="0" rtlCol="0" anchor="b">
            <a:sp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800" b="0" i="0" kern="1200" baseline="0">
                <a:solidFill>
                  <a:schemeClr val="tx2">
                    <a:lumMod val="60000"/>
                    <a:lumOff val="40000"/>
                  </a:schemeClr>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baseline="30000"/>
              <a:t>*</a:t>
            </a:r>
            <a:r>
              <a:rPr lang="en-US"/>
              <a:t>Senior pastors are the lead pastors on a multiple-pastor staff; solo pastors refers to pastors who are the only pastor serving that congregation.</a:t>
            </a:r>
          </a:p>
        </p:txBody>
      </p:sp>
      <p:graphicFrame>
        <p:nvGraphicFramePr>
          <p:cNvPr id="11" name="Content Placeholder 13">
            <a:extLst>
              <a:ext uri="{FF2B5EF4-FFF2-40B4-BE49-F238E27FC236}">
                <a16:creationId xmlns:a16="http://schemas.microsoft.com/office/drawing/2014/main" id="{E25A3B8D-3314-472D-BC14-D10DDEF74F3E}"/>
              </a:ext>
            </a:extLst>
          </p:cNvPr>
          <p:cNvGraphicFramePr>
            <a:graphicFrameLocks/>
          </p:cNvGraphicFramePr>
          <p:nvPr>
            <p:extLst>
              <p:ext uri="{D42A27DB-BD31-4B8C-83A1-F6EECF244321}">
                <p14:modId xmlns:p14="http://schemas.microsoft.com/office/powerpoint/2010/main" val="3985346622"/>
              </p:ext>
            </p:extLst>
          </p:nvPr>
        </p:nvGraphicFramePr>
        <p:xfrm>
          <a:off x="1300120" y="2252922"/>
          <a:ext cx="2085975" cy="1510142"/>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B1B93CC3-4B0D-47B8-8EF0-2DC7F2E16B40}"/>
              </a:ext>
            </a:extLst>
          </p:cNvPr>
          <p:cNvSpPr txBox="1"/>
          <p:nvPr/>
        </p:nvSpPr>
        <p:spPr>
          <a:xfrm>
            <a:off x="1285017" y="5440201"/>
            <a:ext cx="924355" cy="335989"/>
          </a:xfrm>
          <a:prstGeom prst="rect">
            <a:avLst/>
          </a:prstGeom>
          <a:noFill/>
        </p:spPr>
        <p:txBody>
          <a:bodyPr wrap="square" lIns="0" tIns="0" rIns="0" bIns="0" rtlCol="0">
            <a:spAutoFit/>
          </a:bodyPr>
          <a:lstStyle/>
          <a:p>
            <a:pPr algn="r">
              <a:lnSpc>
                <a:spcPct val="120000"/>
              </a:lnSpc>
            </a:pPr>
            <a:r>
              <a:rPr lang="en-US" sz="2000" b="1">
                <a:solidFill>
                  <a:srgbClr val="C7B05D"/>
                </a:solidFill>
              </a:rPr>
              <a:t>Women</a:t>
            </a:r>
            <a:r>
              <a:rPr lang="en-US">
                <a:solidFill>
                  <a:schemeClr val="tx2"/>
                </a:solidFill>
              </a:rPr>
              <a:t> </a:t>
            </a:r>
          </a:p>
        </p:txBody>
      </p:sp>
      <p:sp>
        <p:nvSpPr>
          <p:cNvPr id="17" name="TextBox 16">
            <a:extLst>
              <a:ext uri="{FF2B5EF4-FFF2-40B4-BE49-F238E27FC236}">
                <a16:creationId xmlns:a16="http://schemas.microsoft.com/office/drawing/2014/main" id="{35CA7E63-5D41-434C-B8AE-6E87025AFBCA}"/>
              </a:ext>
            </a:extLst>
          </p:cNvPr>
          <p:cNvSpPr txBox="1"/>
          <p:nvPr/>
        </p:nvSpPr>
        <p:spPr>
          <a:xfrm>
            <a:off x="2563823" y="5440201"/>
            <a:ext cx="704899" cy="335989"/>
          </a:xfrm>
          <a:prstGeom prst="rect">
            <a:avLst/>
          </a:prstGeom>
          <a:noFill/>
        </p:spPr>
        <p:txBody>
          <a:bodyPr wrap="square" lIns="0" tIns="0" rIns="0" bIns="0" rtlCol="0">
            <a:spAutoFit/>
          </a:bodyPr>
          <a:lstStyle/>
          <a:p>
            <a:pPr>
              <a:lnSpc>
                <a:spcPct val="120000"/>
              </a:lnSpc>
            </a:pPr>
            <a:r>
              <a:rPr lang="en-US" sz="2000" b="1">
                <a:solidFill>
                  <a:srgbClr val="537D7C"/>
                </a:solidFill>
              </a:rPr>
              <a:t>Men</a:t>
            </a:r>
            <a:r>
              <a:rPr lang="en-US">
                <a:solidFill>
                  <a:schemeClr val="tx2"/>
                </a:solidFill>
              </a:rPr>
              <a:t> </a:t>
            </a:r>
          </a:p>
        </p:txBody>
      </p:sp>
    </p:spTree>
    <p:extLst>
      <p:ext uri="{BB962C8B-B14F-4D97-AF65-F5344CB8AC3E}">
        <p14:creationId xmlns:p14="http://schemas.microsoft.com/office/powerpoint/2010/main" val="312902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D744E-48E5-4BBE-9FF7-3DDA018C9FA4}"/>
              </a:ext>
            </a:extLst>
          </p:cNvPr>
          <p:cNvSpPr>
            <a:spLocks noGrp="1"/>
          </p:cNvSpPr>
          <p:nvPr>
            <p:ph type="title"/>
          </p:nvPr>
        </p:nvSpPr>
        <p:spPr/>
        <p:txBody>
          <a:bodyPr/>
          <a:lstStyle/>
          <a:p>
            <a:r>
              <a:rPr lang="en-US" sz="2800" dirty="0"/>
              <a:t>Size of Congregations Served</a:t>
            </a:r>
          </a:p>
        </p:txBody>
      </p:sp>
      <p:sp>
        <p:nvSpPr>
          <p:cNvPr id="3" name="Content Placeholder 2">
            <a:extLst>
              <a:ext uri="{FF2B5EF4-FFF2-40B4-BE49-F238E27FC236}">
                <a16:creationId xmlns:a16="http://schemas.microsoft.com/office/drawing/2014/main" id="{CE7068C0-C3DC-4F93-9F1D-7AA0B23585EF}"/>
              </a:ext>
            </a:extLst>
          </p:cNvPr>
          <p:cNvSpPr>
            <a:spLocks noGrp="1"/>
          </p:cNvSpPr>
          <p:nvPr>
            <p:ph sz="quarter" idx="15"/>
          </p:nvPr>
        </p:nvSpPr>
        <p:spPr>
          <a:xfrm>
            <a:off x="5753100" y="1946787"/>
            <a:ext cx="2705100" cy="3509220"/>
          </a:xfrm>
        </p:spPr>
        <p:txBody>
          <a:bodyPr/>
          <a:lstStyle/>
          <a:p>
            <a:pPr>
              <a:lnSpc>
                <a:spcPct val="100000"/>
              </a:lnSpc>
              <a:spcAft>
                <a:spcPts val="0"/>
              </a:spcAft>
            </a:pPr>
            <a:r>
              <a:rPr lang="en-US" sz="1200" dirty="0">
                <a:solidFill>
                  <a:schemeClr val="accent1"/>
                </a:solidFill>
              </a:rPr>
              <a:t>Based on ELCA congregational data, women serving as pastors in 2020 are more likely than men to serve in smaller congregations (based on average weekly worship attendance). Twenty-seven percent of all pastors who are women serve in small congregations. This pattern is very similar to the findings from 2015.</a:t>
            </a:r>
          </a:p>
          <a:p>
            <a:pPr>
              <a:lnSpc>
                <a:spcPct val="100000"/>
              </a:lnSpc>
              <a:spcAft>
                <a:spcPts val="0"/>
              </a:spcAft>
            </a:pPr>
            <a:r>
              <a:rPr lang="en-US" sz="1200" dirty="0">
                <a:solidFill>
                  <a:schemeClr val="accent1"/>
                </a:solidFill>
              </a:rPr>
              <a:t>While women are nearly as likely as men to serve as pastors in large congregations with more than 500 in average worship attendance, women are most likely to do so as associate or assistant pastors.</a:t>
            </a:r>
          </a:p>
          <a:p>
            <a:endParaRPr lang="en-US" dirty="0">
              <a:solidFill>
                <a:schemeClr val="tx2"/>
              </a:solidFill>
            </a:endParaRPr>
          </a:p>
        </p:txBody>
      </p:sp>
      <p:sp>
        <p:nvSpPr>
          <p:cNvPr id="5" name="Text Placeholder 4">
            <a:extLst>
              <a:ext uri="{FF2B5EF4-FFF2-40B4-BE49-F238E27FC236}">
                <a16:creationId xmlns:a16="http://schemas.microsoft.com/office/drawing/2014/main" id="{0A24A18D-9D3D-42BF-AC30-F9C2BF2FDE08}"/>
              </a:ext>
            </a:extLst>
          </p:cNvPr>
          <p:cNvSpPr>
            <a:spLocks noGrp="1"/>
          </p:cNvSpPr>
          <p:nvPr>
            <p:ph type="body" idx="28"/>
          </p:nvPr>
        </p:nvSpPr>
        <p:spPr/>
        <p:txBody>
          <a:bodyPr/>
          <a:lstStyle/>
          <a:p>
            <a:r>
              <a:rPr lang="en-US" dirty="0"/>
              <a:t>Vocational Roles</a:t>
            </a:r>
          </a:p>
        </p:txBody>
      </p:sp>
      <p:sp>
        <p:nvSpPr>
          <p:cNvPr id="7" name="Text Placeholder 6">
            <a:extLst>
              <a:ext uri="{FF2B5EF4-FFF2-40B4-BE49-F238E27FC236}">
                <a16:creationId xmlns:a16="http://schemas.microsoft.com/office/drawing/2014/main" id="{E6CCCDC6-EFE2-4C26-983B-F8115B94026A}"/>
              </a:ext>
            </a:extLst>
          </p:cNvPr>
          <p:cNvSpPr>
            <a:spLocks noGrp="1"/>
          </p:cNvSpPr>
          <p:nvPr>
            <p:ph type="body" sz="quarter" idx="14"/>
          </p:nvPr>
        </p:nvSpPr>
        <p:spPr>
          <a:xfrm>
            <a:off x="3776472" y="6398645"/>
            <a:ext cx="4114800" cy="246221"/>
          </a:xfrm>
        </p:spPr>
        <p:txBody>
          <a:bodyPr/>
          <a:lstStyle/>
          <a:p>
            <a:pPr>
              <a:lnSpc>
                <a:spcPct val="100000"/>
              </a:lnSpc>
            </a:pPr>
            <a:r>
              <a:rPr lang="en-US"/>
              <a:t>Percentages not adding up to 100 are due to rounding.  All differences are significant at the .05 level except for congregations worshipping 501-800 or 801 or more.</a:t>
            </a:r>
          </a:p>
        </p:txBody>
      </p:sp>
      <p:graphicFrame>
        <p:nvGraphicFramePr>
          <p:cNvPr id="10" name="Chart 9">
            <a:extLst>
              <a:ext uri="{FF2B5EF4-FFF2-40B4-BE49-F238E27FC236}">
                <a16:creationId xmlns:a16="http://schemas.microsoft.com/office/drawing/2014/main" id="{86F8D0D5-FF90-4C3C-96E8-7A25E91BF76A}"/>
              </a:ext>
            </a:extLst>
          </p:cNvPr>
          <p:cNvGraphicFramePr>
            <a:graphicFrameLocks/>
          </p:cNvGraphicFramePr>
          <p:nvPr>
            <p:extLst>
              <p:ext uri="{D42A27DB-BD31-4B8C-83A1-F6EECF244321}">
                <p14:modId xmlns:p14="http://schemas.microsoft.com/office/powerpoint/2010/main" val="1236287282"/>
              </p:ext>
            </p:extLst>
          </p:nvPr>
        </p:nvGraphicFramePr>
        <p:xfrm>
          <a:off x="228579" y="1736521"/>
          <a:ext cx="5209563" cy="42783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906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342C6-DB7A-400C-AD8C-0AEFB5196909}"/>
              </a:ext>
            </a:extLst>
          </p:cNvPr>
          <p:cNvSpPr>
            <a:spLocks noGrp="1"/>
          </p:cNvSpPr>
          <p:nvPr>
            <p:ph type="title"/>
          </p:nvPr>
        </p:nvSpPr>
        <p:spPr/>
        <p:txBody>
          <a:bodyPr/>
          <a:lstStyle/>
          <a:p>
            <a:r>
              <a:rPr lang="en-US" sz="2800" dirty="0"/>
              <a:t>Trends in Types of Calls:  Percentage of Persons in Each Role Who Are Women</a:t>
            </a:r>
          </a:p>
        </p:txBody>
      </p:sp>
      <p:sp>
        <p:nvSpPr>
          <p:cNvPr id="3" name="Content Placeholder 2">
            <a:extLst>
              <a:ext uri="{FF2B5EF4-FFF2-40B4-BE49-F238E27FC236}">
                <a16:creationId xmlns:a16="http://schemas.microsoft.com/office/drawing/2014/main" id="{1C568D99-27CE-46B3-A327-A6FEE5908A60}"/>
              </a:ext>
            </a:extLst>
          </p:cNvPr>
          <p:cNvSpPr>
            <a:spLocks noGrp="1"/>
          </p:cNvSpPr>
          <p:nvPr>
            <p:ph sz="quarter" idx="15"/>
          </p:nvPr>
        </p:nvSpPr>
        <p:spPr>
          <a:xfrm>
            <a:off x="5753100" y="2334259"/>
            <a:ext cx="2705100" cy="2900789"/>
          </a:xfrm>
        </p:spPr>
        <p:txBody>
          <a:bodyPr/>
          <a:lstStyle/>
          <a:p>
            <a:pPr>
              <a:lnSpc>
                <a:spcPct val="100000"/>
              </a:lnSpc>
              <a:spcAft>
                <a:spcPts val="0"/>
              </a:spcAft>
            </a:pPr>
            <a:r>
              <a:rPr lang="en-US" sz="1200" dirty="0">
                <a:solidFill>
                  <a:schemeClr val="accent1"/>
                </a:solidFill>
              </a:rPr>
              <a:t>Based on ELCA roster data from 2015 to 2020, there was an increase in the percentage of senior pastors who are women and of bishops who are women.</a:t>
            </a:r>
          </a:p>
          <a:p>
            <a:pPr>
              <a:lnSpc>
                <a:spcPct val="100000"/>
              </a:lnSpc>
              <a:spcAft>
                <a:spcPts val="0"/>
              </a:spcAft>
            </a:pPr>
            <a:r>
              <a:rPr lang="en-US" sz="1200" dirty="0">
                <a:solidFill>
                  <a:schemeClr val="accent1"/>
                </a:solidFill>
              </a:rPr>
              <a:t>There have also been percentage increases in synod or churchwide staff members who are women, women working in social service agencies and chaplains who are women.</a:t>
            </a:r>
          </a:p>
          <a:p>
            <a:pPr>
              <a:lnSpc>
                <a:spcPct val="100000"/>
              </a:lnSpc>
              <a:spcAft>
                <a:spcPts val="0"/>
              </a:spcAft>
            </a:pPr>
            <a:r>
              <a:rPr lang="en-US" sz="1200" dirty="0">
                <a:solidFill>
                  <a:schemeClr val="accent1"/>
                </a:solidFill>
              </a:rPr>
              <a:t>We would urge caution about speculating about whether these are positive or negative trends, as a variety of factors determine types of calls. Further research is warranted to better understand women’s experiences of calls and reasons for accepting these calls.</a:t>
            </a:r>
          </a:p>
          <a:p>
            <a:endParaRPr lang="en-US" dirty="0"/>
          </a:p>
        </p:txBody>
      </p:sp>
      <p:sp>
        <p:nvSpPr>
          <p:cNvPr id="5" name="Text Placeholder 4">
            <a:extLst>
              <a:ext uri="{FF2B5EF4-FFF2-40B4-BE49-F238E27FC236}">
                <a16:creationId xmlns:a16="http://schemas.microsoft.com/office/drawing/2014/main" id="{E354D597-95C4-4592-9422-01F7E50D69EC}"/>
              </a:ext>
            </a:extLst>
          </p:cNvPr>
          <p:cNvSpPr>
            <a:spLocks noGrp="1"/>
          </p:cNvSpPr>
          <p:nvPr>
            <p:ph type="body" idx="28"/>
          </p:nvPr>
        </p:nvSpPr>
        <p:spPr/>
        <p:txBody>
          <a:bodyPr/>
          <a:lstStyle/>
          <a:p>
            <a:r>
              <a:rPr lang="en-US"/>
              <a:t>Vocational Roles</a:t>
            </a:r>
          </a:p>
        </p:txBody>
      </p:sp>
      <p:graphicFrame>
        <p:nvGraphicFramePr>
          <p:cNvPr id="9" name="Table 9">
            <a:extLst>
              <a:ext uri="{FF2B5EF4-FFF2-40B4-BE49-F238E27FC236}">
                <a16:creationId xmlns:a16="http://schemas.microsoft.com/office/drawing/2014/main" id="{E758E407-8D72-49B4-B418-51BC080521C6}"/>
              </a:ext>
            </a:extLst>
          </p:cNvPr>
          <p:cNvGraphicFramePr>
            <a:graphicFrameLocks noGrp="1"/>
          </p:cNvGraphicFramePr>
          <p:nvPr>
            <p:ph sz="quarter" idx="16"/>
            <p:extLst>
              <p:ext uri="{D42A27DB-BD31-4B8C-83A1-F6EECF244321}">
                <p14:modId xmlns:p14="http://schemas.microsoft.com/office/powerpoint/2010/main" val="3166228675"/>
              </p:ext>
            </p:extLst>
          </p:nvPr>
        </p:nvGraphicFramePr>
        <p:xfrm>
          <a:off x="685800" y="2334259"/>
          <a:ext cx="3886199" cy="3200530"/>
        </p:xfrm>
        <a:graphic>
          <a:graphicData uri="http://schemas.openxmlformats.org/drawingml/2006/table">
            <a:tbl>
              <a:tblPr firstRow="1" bandRow="1">
                <a:tableStyleId>{5C22544A-7EE6-4342-B048-85BDC9FD1C3A}</a:tableStyleId>
              </a:tblPr>
              <a:tblGrid>
                <a:gridCol w="1376362">
                  <a:extLst>
                    <a:ext uri="{9D8B030D-6E8A-4147-A177-3AD203B41FA5}">
                      <a16:colId xmlns:a16="http://schemas.microsoft.com/office/drawing/2014/main" val="3609985828"/>
                    </a:ext>
                  </a:extLst>
                </a:gridCol>
                <a:gridCol w="1214437">
                  <a:extLst>
                    <a:ext uri="{9D8B030D-6E8A-4147-A177-3AD203B41FA5}">
                      <a16:colId xmlns:a16="http://schemas.microsoft.com/office/drawing/2014/main" val="2620904089"/>
                    </a:ext>
                  </a:extLst>
                </a:gridCol>
                <a:gridCol w="1295400">
                  <a:extLst>
                    <a:ext uri="{9D8B030D-6E8A-4147-A177-3AD203B41FA5}">
                      <a16:colId xmlns:a16="http://schemas.microsoft.com/office/drawing/2014/main" val="3530235980"/>
                    </a:ext>
                  </a:extLst>
                </a:gridCol>
              </a:tblGrid>
              <a:tr h="440839">
                <a:tc>
                  <a:txBody>
                    <a:bodyPr/>
                    <a:lstStyle/>
                    <a:p>
                      <a:r>
                        <a:rPr lang="en-US" sz="1400" baseline="0"/>
                        <a:t>Role</a:t>
                      </a:r>
                    </a:p>
                  </a:txBody>
                  <a:tcPr/>
                </a:tc>
                <a:tc>
                  <a:txBody>
                    <a:bodyPr/>
                    <a:lstStyle/>
                    <a:p>
                      <a:pPr algn="ctr"/>
                      <a:r>
                        <a:rPr lang="en-US" sz="1400" baseline="0"/>
                        <a:t>2015</a:t>
                      </a:r>
                    </a:p>
                  </a:txBody>
                  <a:tcPr/>
                </a:tc>
                <a:tc>
                  <a:txBody>
                    <a:bodyPr/>
                    <a:lstStyle/>
                    <a:p>
                      <a:pPr algn="ctr"/>
                      <a:r>
                        <a:rPr lang="en-US" sz="1400" baseline="0"/>
                        <a:t>2020</a:t>
                      </a:r>
                    </a:p>
                  </a:txBody>
                  <a:tcPr/>
                </a:tc>
                <a:extLst>
                  <a:ext uri="{0D108BD9-81ED-4DB2-BD59-A6C34878D82A}">
                    <a16:rowId xmlns:a16="http://schemas.microsoft.com/office/drawing/2014/main" val="766443644"/>
                  </a:ext>
                </a:extLst>
              </a:tr>
              <a:tr h="475809">
                <a:tc>
                  <a:txBody>
                    <a:bodyPr/>
                    <a:lstStyle/>
                    <a:p>
                      <a:pPr marL="0" algn="l" defTabSz="914400" rtl="0" eaLnBrk="1" latinLnBrk="0" hangingPunct="1"/>
                      <a:r>
                        <a:rPr lang="en-US" sz="1200" kern="1200" baseline="0" dirty="0">
                          <a:solidFill>
                            <a:schemeClr val="accent1">
                              <a:lumMod val="50000"/>
                            </a:schemeClr>
                          </a:solidFill>
                          <a:latin typeface="+mn-lt"/>
                          <a:ea typeface="+mn-ea"/>
                          <a:cs typeface="+mn-cs"/>
                        </a:rPr>
                        <a:t>Senior pastor</a:t>
                      </a:r>
                    </a:p>
                  </a:txBody>
                  <a:tcPr/>
                </a:tc>
                <a:tc>
                  <a:txBody>
                    <a:bodyPr/>
                    <a:lstStyle/>
                    <a:p>
                      <a:pPr marL="0" algn="ctr" defTabSz="914400" rtl="0" eaLnBrk="1" latinLnBrk="0" hangingPunct="1"/>
                      <a:r>
                        <a:rPr lang="en-US" sz="1200" kern="1200" baseline="0">
                          <a:solidFill>
                            <a:schemeClr val="accent1">
                              <a:lumMod val="50000"/>
                            </a:schemeClr>
                          </a:solidFill>
                          <a:latin typeface="+mn-lt"/>
                          <a:ea typeface="+mn-ea"/>
                          <a:cs typeface="+mn-cs"/>
                        </a:rPr>
                        <a:t>16%</a:t>
                      </a:r>
                    </a:p>
                    <a:p>
                      <a:pPr marL="0" algn="ctr" defTabSz="914400" rtl="0" eaLnBrk="1" latinLnBrk="0" hangingPunct="1"/>
                      <a:r>
                        <a:rPr lang="en-US" sz="1200" kern="1200" baseline="0">
                          <a:solidFill>
                            <a:schemeClr val="accent1">
                              <a:lumMod val="50000"/>
                            </a:schemeClr>
                          </a:solidFill>
                          <a:latin typeface="+mn-lt"/>
                          <a:ea typeface="+mn-ea"/>
                          <a:cs typeface="+mn-cs"/>
                        </a:rPr>
                        <a:t>(86)</a:t>
                      </a:r>
                    </a:p>
                  </a:txBody>
                  <a:tcPr/>
                </a:tc>
                <a:tc>
                  <a:txBody>
                    <a:bodyPr/>
                    <a:lstStyle/>
                    <a:p>
                      <a:pPr marL="0" algn="ctr" defTabSz="914400" rtl="0" eaLnBrk="1" latinLnBrk="0" hangingPunct="1"/>
                      <a:r>
                        <a:rPr lang="en-US" sz="1200" kern="1200" baseline="0">
                          <a:solidFill>
                            <a:schemeClr val="accent1">
                              <a:lumMod val="50000"/>
                            </a:schemeClr>
                          </a:solidFill>
                          <a:latin typeface="+mn-lt"/>
                          <a:ea typeface="+mn-ea"/>
                          <a:cs typeface="+mn-cs"/>
                        </a:rPr>
                        <a:t>22%</a:t>
                      </a:r>
                    </a:p>
                    <a:p>
                      <a:pPr marL="0" algn="ctr" defTabSz="914400" rtl="0" eaLnBrk="1" latinLnBrk="0" hangingPunct="1"/>
                      <a:r>
                        <a:rPr lang="en-US" sz="1200" kern="1200" baseline="0">
                          <a:solidFill>
                            <a:schemeClr val="accent1">
                              <a:lumMod val="50000"/>
                            </a:schemeClr>
                          </a:solidFill>
                          <a:latin typeface="+mn-lt"/>
                          <a:ea typeface="+mn-ea"/>
                          <a:cs typeface="+mn-cs"/>
                        </a:rPr>
                        <a:t>(88)</a:t>
                      </a:r>
                    </a:p>
                  </a:txBody>
                  <a:tcPr/>
                </a:tc>
                <a:extLst>
                  <a:ext uri="{0D108BD9-81ED-4DB2-BD59-A6C34878D82A}">
                    <a16:rowId xmlns:a16="http://schemas.microsoft.com/office/drawing/2014/main" val="4267745816"/>
                  </a:ext>
                </a:extLst>
              </a:tr>
              <a:tr h="475809">
                <a:tc>
                  <a:txBody>
                    <a:bodyPr/>
                    <a:lstStyle/>
                    <a:p>
                      <a:pPr marL="0" algn="l" defTabSz="914400" rtl="0" eaLnBrk="1" latinLnBrk="0" hangingPunct="1"/>
                      <a:r>
                        <a:rPr lang="en-US" sz="1200" kern="1200" baseline="0">
                          <a:solidFill>
                            <a:schemeClr val="accent1">
                              <a:lumMod val="50000"/>
                            </a:schemeClr>
                          </a:solidFill>
                          <a:latin typeface="+mn-lt"/>
                          <a:ea typeface="+mn-ea"/>
                          <a:cs typeface="+mn-cs"/>
                        </a:rPr>
                        <a:t>Bishop</a:t>
                      </a:r>
                    </a:p>
                  </a:txBody>
                  <a:tcPr/>
                </a:tc>
                <a:tc>
                  <a:txBody>
                    <a:bodyPr/>
                    <a:lstStyle/>
                    <a:p>
                      <a:pPr marL="0" algn="ctr" defTabSz="914400" rtl="0" eaLnBrk="1" latinLnBrk="0" hangingPunct="1"/>
                      <a:r>
                        <a:rPr lang="en-US" sz="1200" kern="1200" baseline="0">
                          <a:solidFill>
                            <a:schemeClr val="accent1">
                              <a:lumMod val="50000"/>
                            </a:schemeClr>
                          </a:solidFill>
                          <a:latin typeface="+mn-lt"/>
                          <a:ea typeface="+mn-ea"/>
                          <a:cs typeface="+mn-cs"/>
                        </a:rPr>
                        <a:t>15%</a:t>
                      </a:r>
                    </a:p>
                    <a:p>
                      <a:pPr marL="0" algn="ctr" defTabSz="914400" rtl="0" eaLnBrk="1" latinLnBrk="0" hangingPunct="1"/>
                      <a:r>
                        <a:rPr lang="en-US" sz="1200" kern="1200" baseline="0">
                          <a:solidFill>
                            <a:schemeClr val="accent1">
                              <a:lumMod val="50000"/>
                            </a:schemeClr>
                          </a:solidFill>
                          <a:latin typeface="+mn-lt"/>
                          <a:ea typeface="+mn-ea"/>
                          <a:cs typeface="+mn-cs"/>
                        </a:rPr>
                        <a:t>(10)</a:t>
                      </a:r>
                    </a:p>
                  </a:txBody>
                  <a:tcPr/>
                </a:tc>
                <a:tc>
                  <a:txBody>
                    <a:bodyPr/>
                    <a:lstStyle/>
                    <a:p>
                      <a:pPr marL="0" algn="ctr" defTabSz="914400" rtl="0" eaLnBrk="1" latinLnBrk="0" hangingPunct="1"/>
                      <a:r>
                        <a:rPr lang="en-US" sz="1200" kern="1200" baseline="0">
                          <a:solidFill>
                            <a:schemeClr val="accent1">
                              <a:lumMod val="50000"/>
                            </a:schemeClr>
                          </a:solidFill>
                          <a:latin typeface="+mn-lt"/>
                          <a:ea typeface="+mn-ea"/>
                          <a:cs typeface="+mn-cs"/>
                        </a:rPr>
                        <a:t>46%</a:t>
                      </a:r>
                    </a:p>
                    <a:p>
                      <a:pPr marL="0" algn="ctr" defTabSz="914400" rtl="0" eaLnBrk="1" latinLnBrk="0" hangingPunct="1"/>
                      <a:r>
                        <a:rPr lang="en-US" sz="1200" kern="1200" baseline="0">
                          <a:solidFill>
                            <a:schemeClr val="accent1">
                              <a:lumMod val="50000"/>
                            </a:schemeClr>
                          </a:solidFill>
                          <a:latin typeface="+mn-lt"/>
                          <a:ea typeface="+mn-ea"/>
                          <a:cs typeface="+mn-cs"/>
                        </a:rPr>
                        <a:t>(30)</a:t>
                      </a:r>
                    </a:p>
                  </a:txBody>
                  <a:tcPr/>
                </a:tc>
                <a:extLst>
                  <a:ext uri="{0D108BD9-81ED-4DB2-BD59-A6C34878D82A}">
                    <a16:rowId xmlns:a16="http://schemas.microsoft.com/office/drawing/2014/main" val="1428708238"/>
                  </a:ext>
                </a:extLst>
              </a:tr>
              <a:tr h="666132">
                <a:tc>
                  <a:txBody>
                    <a:bodyPr/>
                    <a:lstStyle/>
                    <a:p>
                      <a:pPr marL="0" algn="l" defTabSz="914400" rtl="0" eaLnBrk="1" latinLnBrk="0" hangingPunct="1"/>
                      <a:r>
                        <a:rPr lang="en-US" sz="1200" kern="1200" baseline="0">
                          <a:solidFill>
                            <a:schemeClr val="accent1">
                              <a:lumMod val="50000"/>
                            </a:schemeClr>
                          </a:solidFill>
                          <a:latin typeface="+mn-lt"/>
                          <a:ea typeface="+mn-ea"/>
                          <a:cs typeface="+mn-cs"/>
                        </a:rPr>
                        <a:t>Synod or churchwide staff</a:t>
                      </a:r>
                    </a:p>
                  </a:txBody>
                  <a:tcPr/>
                </a:tc>
                <a:tc>
                  <a:txBody>
                    <a:bodyPr/>
                    <a:lstStyle/>
                    <a:p>
                      <a:pPr marL="0" algn="ctr" defTabSz="914400" rtl="0" eaLnBrk="1" latinLnBrk="0" hangingPunct="1"/>
                      <a:r>
                        <a:rPr lang="en-US" sz="1200" kern="1200" baseline="0">
                          <a:solidFill>
                            <a:schemeClr val="accent1">
                              <a:lumMod val="50000"/>
                            </a:schemeClr>
                          </a:solidFill>
                          <a:latin typeface="+mn-lt"/>
                          <a:ea typeface="+mn-ea"/>
                          <a:cs typeface="+mn-cs"/>
                        </a:rPr>
                        <a:t>40%</a:t>
                      </a:r>
                    </a:p>
                    <a:p>
                      <a:pPr marL="0" algn="ctr" defTabSz="914400" rtl="0" eaLnBrk="1" latinLnBrk="0" hangingPunct="1"/>
                      <a:r>
                        <a:rPr lang="en-US" sz="1200" kern="1200" baseline="0">
                          <a:solidFill>
                            <a:schemeClr val="accent1">
                              <a:lumMod val="50000"/>
                            </a:schemeClr>
                          </a:solidFill>
                          <a:latin typeface="+mn-lt"/>
                          <a:ea typeface="+mn-ea"/>
                          <a:cs typeface="+mn-cs"/>
                        </a:rPr>
                        <a:t>(77)</a:t>
                      </a:r>
                    </a:p>
                  </a:txBody>
                  <a:tcPr/>
                </a:tc>
                <a:tc>
                  <a:txBody>
                    <a:bodyPr/>
                    <a:lstStyle/>
                    <a:p>
                      <a:pPr marL="0" algn="ctr" defTabSz="914400" rtl="0" eaLnBrk="1" latinLnBrk="0" hangingPunct="1"/>
                      <a:r>
                        <a:rPr lang="en-US" sz="1200" kern="1200" baseline="0">
                          <a:solidFill>
                            <a:schemeClr val="accent1">
                              <a:lumMod val="50000"/>
                            </a:schemeClr>
                          </a:solidFill>
                          <a:latin typeface="+mn-lt"/>
                          <a:ea typeface="+mn-ea"/>
                          <a:cs typeface="+mn-cs"/>
                        </a:rPr>
                        <a:t>50%</a:t>
                      </a:r>
                    </a:p>
                    <a:p>
                      <a:pPr marL="0" algn="ctr" defTabSz="914400" rtl="0" eaLnBrk="1" latinLnBrk="0" hangingPunct="1"/>
                      <a:r>
                        <a:rPr lang="en-US" sz="1200" kern="1200" baseline="0">
                          <a:solidFill>
                            <a:schemeClr val="accent1">
                              <a:lumMod val="50000"/>
                            </a:schemeClr>
                          </a:solidFill>
                          <a:latin typeface="+mn-lt"/>
                          <a:ea typeface="+mn-ea"/>
                          <a:cs typeface="+mn-cs"/>
                        </a:rPr>
                        <a:t>(85)</a:t>
                      </a:r>
                    </a:p>
                  </a:txBody>
                  <a:tcPr/>
                </a:tc>
                <a:extLst>
                  <a:ext uri="{0D108BD9-81ED-4DB2-BD59-A6C34878D82A}">
                    <a16:rowId xmlns:a16="http://schemas.microsoft.com/office/drawing/2014/main" val="1251699893"/>
                  </a:ext>
                </a:extLst>
              </a:tr>
              <a:tr h="666132">
                <a:tc>
                  <a:txBody>
                    <a:bodyPr/>
                    <a:lstStyle/>
                    <a:p>
                      <a:pPr marL="0" algn="l" defTabSz="914400" rtl="0" eaLnBrk="1" latinLnBrk="0" hangingPunct="1"/>
                      <a:r>
                        <a:rPr lang="en-US" sz="1200" kern="1200" baseline="0" dirty="0">
                          <a:solidFill>
                            <a:schemeClr val="accent1">
                              <a:lumMod val="50000"/>
                            </a:schemeClr>
                          </a:solidFill>
                          <a:latin typeface="+mn-lt"/>
                          <a:ea typeface="+mn-ea"/>
                          <a:cs typeface="+mn-cs"/>
                        </a:rPr>
                        <a:t>Social service agency</a:t>
                      </a:r>
                    </a:p>
                  </a:txBody>
                  <a:tcPr/>
                </a:tc>
                <a:tc>
                  <a:txBody>
                    <a:bodyPr/>
                    <a:lstStyle/>
                    <a:p>
                      <a:pPr marL="0" algn="ctr" defTabSz="914400" rtl="0" eaLnBrk="1" latinLnBrk="0" hangingPunct="1"/>
                      <a:r>
                        <a:rPr lang="en-US" sz="1200" kern="1200" baseline="0">
                          <a:solidFill>
                            <a:schemeClr val="accent1">
                              <a:lumMod val="50000"/>
                            </a:schemeClr>
                          </a:solidFill>
                          <a:latin typeface="+mn-lt"/>
                          <a:ea typeface="+mn-ea"/>
                          <a:cs typeface="+mn-cs"/>
                        </a:rPr>
                        <a:t>34%</a:t>
                      </a:r>
                    </a:p>
                    <a:p>
                      <a:pPr marL="0" algn="ctr" defTabSz="914400" rtl="0" eaLnBrk="1" latinLnBrk="0" hangingPunct="1"/>
                      <a:r>
                        <a:rPr lang="en-US" sz="1200" kern="1200" baseline="0">
                          <a:solidFill>
                            <a:schemeClr val="accent1">
                              <a:lumMod val="50000"/>
                            </a:schemeClr>
                          </a:solidFill>
                          <a:latin typeface="+mn-lt"/>
                          <a:ea typeface="+mn-ea"/>
                          <a:cs typeface="+mn-cs"/>
                        </a:rPr>
                        <a:t>(44)</a:t>
                      </a:r>
                    </a:p>
                  </a:txBody>
                  <a:tcPr/>
                </a:tc>
                <a:tc>
                  <a:txBody>
                    <a:bodyPr/>
                    <a:lstStyle/>
                    <a:p>
                      <a:pPr marL="0" algn="ctr" defTabSz="914400" rtl="0" eaLnBrk="1" latinLnBrk="0" hangingPunct="1"/>
                      <a:r>
                        <a:rPr lang="en-US" sz="1200" kern="1200" baseline="0">
                          <a:solidFill>
                            <a:schemeClr val="accent1">
                              <a:lumMod val="50000"/>
                            </a:schemeClr>
                          </a:solidFill>
                          <a:latin typeface="+mn-lt"/>
                          <a:ea typeface="+mn-ea"/>
                          <a:cs typeface="+mn-cs"/>
                        </a:rPr>
                        <a:t>55%</a:t>
                      </a:r>
                    </a:p>
                    <a:p>
                      <a:pPr marL="0" algn="ctr" defTabSz="914400" rtl="0" eaLnBrk="1" latinLnBrk="0" hangingPunct="1"/>
                      <a:r>
                        <a:rPr lang="en-US" sz="1200" kern="1200" baseline="0">
                          <a:solidFill>
                            <a:schemeClr val="accent1">
                              <a:lumMod val="50000"/>
                            </a:schemeClr>
                          </a:solidFill>
                          <a:latin typeface="+mn-lt"/>
                          <a:ea typeface="+mn-ea"/>
                          <a:cs typeface="+mn-cs"/>
                        </a:rPr>
                        <a:t>(47)</a:t>
                      </a:r>
                    </a:p>
                  </a:txBody>
                  <a:tcPr/>
                </a:tc>
                <a:extLst>
                  <a:ext uri="{0D108BD9-81ED-4DB2-BD59-A6C34878D82A}">
                    <a16:rowId xmlns:a16="http://schemas.microsoft.com/office/drawing/2014/main" val="1023991059"/>
                  </a:ext>
                </a:extLst>
              </a:tr>
              <a:tr h="475809">
                <a:tc>
                  <a:txBody>
                    <a:bodyPr/>
                    <a:lstStyle/>
                    <a:p>
                      <a:pPr marL="0" algn="l" defTabSz="914400" rtl="0" eaLnBrk="1" latinLnBrk="0" hangingPunct="1"/>
                      <a:r>
                        <a:rPr lang="en-US" sz="1200" kern="1200" baseline="0">
                          <a:solidFill>
                            <a:schemeClr val="accent1">
                              <a:lumMod val="50000"/>
                            </a:schemeClr>
                          </a:solidFill>
                          <a:latin typeface="+mn-lt"/>
                          <a:ea typeface="+mn-ea"/>
                          <a:cs typeface="+mn-cs"/>
                        </a:rPr>
                        <a:t>Chaplain</a:t>
                      </a:r>
                    </a:p>
                  </a:txBody>
                  <a:tcPr/>
                </a:tc>
                <a:tc>
                  <a:txBody>
                    <a:bodyPr/>
                    <a:lstStyle/>
                    <a:p>
                      <a:pPr marL="0" algn="ctr" defTabSz="914400" rtl="0" eaLnBrk="1" latinLnBrk="0" hangingPunct="1"/>
                      <a:r>
                        <a:rPr lang="en-US" sz="1200" kern="1200" baseline="0">
                          <a:solidFill>
                            <a:schemeClr val="accent1">
                              <a:lumMod val="50000"/>
                            </a:schemeClr>
                          </a:solidFill>
                          <a:latin typeface="+mn-lt"/>
                          <a:ea typeface="+mn-ea"/>
                          <a:cs typeface="+mn-cs"/>
                        </a:rPr>
                        <a:t>38%</a:t>
                      </a:r>
                    </a:p>
                    <a:p>
                      <a:pPr marL="0" algn="ctr" defTabSz="914400" rtl="0" eaLnBrk="1" latinLnBrk="0" hangingPunct="1"/>
                      <a:r>
                        <a:rPr lang="en-US" sz="1200" kern="1200" baseline="0">
                          <a:solidFill>
                            <a:schemeClr val="accent1">
                              <a:lumMod val="50000"/>
                            </a:schemeClr>
                          </a:solidFill>
                          <a:latin typeface="+mn-lt"/>
                          <a:ea typeface="+mn-ea"/>
                          <a:cs typeface="+mn-cs"/>
                        </a:rPr>
                        <a:t>(189)</a:t>
                      </a:r>
                    </a:p>
                  </a:txBody>
                  <a:tcPr/>
                </a:tc>
                <a:tc>
                  <a:txBody>
                    <a:bodyPr/>
                    <a:lstStyle/>
                    <a:p>
                      <a:pPr marL="0" algn="ctr" defTabSz="914400" rtl="0" eaLnBrk="1" latinLnBrk="0" hangingPunct="1"/>
                      <a:r>
                        <a:rPr lang="en-US" sz="1200" kern="1200" baseline="0" dirty="0">
                          <a:solidFill>
                            <a:schemeClr val="accent1">
                              <a:lumMod val="50000"/>
                            </a:schemeClr>
                          </a:solidFill>
                          <a:latin typeface="+mn-lt"/>
                          <a:ea typeface="+mn-ea"/>
                          <a:cs typeface="+mn-cs"/>
                        </a:rPr>
                        <a:t>48%</a:t>
                      </a:r>
                    </a:p>
                    <a:p>
                      <a:pPr marL="0" algn="ctr" defTabSz="914400" rtl="0" eaLnBrk="1" latinLnBrk="0" hangingPunct="1"/>
                      <a:r>
                        <a:rPr lang="en-US" sz="1200" kern="1200" baseline="0" dirty="0">
                          <a:solidFill>
                            <a:schemeClr val="accent1">
                              <a:lumMod val="50000"/>
                            </a:schemeClr>
                          </a:solidFill>
                          <a:latin typeface="+mn-lt"/>
                          <a:ea typeface="+mn-ea"/>
                          <a:cs typeface="+mn-cs"/>
                        </a:rPr>
                        <a:t>(173)</a:t>
                      </a:r>
                    </a:p>
                  </a:txBody>
                  <a:tcPr/>
                </a:tc>
                <a:extLst>
                  <a:ext uri="{0D108BD9-81ED-4DB2-BD59-A6C34878D82A}">
                    <a16:rowId xmlns:a16="http://schemas.microsoft.com/office/drawing/2014/main" val="1145406229"/>
                  </a:ext>
                </a:extLst>
              </a:tr>
            </a:tbl>
          </a:graphicData>
        </a:graphic>
      </p:graphicFrame>
    </p:spTree>
    <p:extLst>
      <p:ext uri="{BB962C8B-B14F-4D97-AF65-F5344CB8AC3E}">
        <p14:creationId xmlns:p14="http://schemas.microsoft.com/office/powerpoint/2010/main" val="336720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half" idx="2"/>
          </p:nvPr>
        </p:nvSpPr>
        <p:spPr>
          <a:xfrm>
            <a:off x="1615530" y="1577081"/>
            <a:ext cx="2725270" cy="914399"/>
          </a:xfrm>
        </p:spPr>
        <p:txBody>
          <a:bodyPr/>
          <a:lstStyle/>
          <a:p>
            <a:r>
              <a:rPr lang="en-US" dirty="0"/>
              <a:t>Executive Summary</a:t>
            </a:r>
          </a:p>
        </p:txBody>
      </p:sp>
      <p:sp>
        <p:nvSpPr>
          <p:cNvPr id="31" name="Text Placeholder 30"/>
          <p:cNvSpPr>
            <a:spLocks noGrp="1"/>
          </p:cNvSpPr>
          <p:nvPr>
            <p:ph type="body" sz="quarter" idx="11"/>
          </p:nvPr>
        </p:nvSpPr>
        <p:spPr>
          <a:xfrm>
            <a:off x="680560" y="1553641"/>
            <a:ext cx="908074" cy="937839"/>
          </a:xfrm>
        </p:spPr>
        <p:txBody>
          <a:bodyPr/>
          <a:lstStyle/>
          <a:p>
            <a:r>
              <a:rPr lang="en-US" dirty="0"/>
              <a:t>03</a:t>
            </a:r>
          </a:p>
        </p:txBody>
      </p:sp>
      <p:sp>
        <p:nvSpPr>
          <p:cNvPr id="5" name="Text Placeholder 4"/>
          <p:cNvSpPr>
            <a:spLocks noGrp="1"/>
          </p:cNvSpPr>
          <p:nvPr>
            <p:ph type="body" idx="28"/>
          </p:nvPr>
        </p:nvSpPr>
        <p:spPr>
          <a:xfrm>
            <a:off x="685800" y="388627"/>
            <a:ext cx="7772400" cy="451948"/>
          </a:xfrm>
        </p:spPr>
        <p:txBody>
          <a:bodyPr/>
          <a:lstStyle/>
          <a:p>
            <a:r>
              <a:rPr lang="en-US" dirty="0"/>
              <a:t>Table of contents</a:t>
            </a:r>
          </a:p>
        </p:txBody>
      </p:sp>
      <p:sp>
        <p:nvSpPr>
          <p:cNvPr id="45" name="Text Placeholder 44"/>
          <p:cNvSpPr>
            <a:spLocks noGrp="1"/>
          </p:cNvSpPr>
          <p:nvPr>
            <p:ph type="body" sz="half" idx="29"/>
          </p:nvPr>
        </p:nvSpPr>
        <p:spPr>
          <a:xfrm>
            <a:off x="1627858" y="2468044"/>
            <a:ext cx="2725270" cy="914399"/>
          </a:xfrm>
        </p:spPr>
        <p:txBody>
          <a:bodyPr/>
          <a:lstStyle/>
          <a:p>
            <a:r>
              <a:rPr lang="en-US"/>
              <a:t>Introduction: Research Questions</a:t>
            </a:r>
          </a:p>
        </p:txBody>
      </p:sp>
      <p:sp>
        <p:nvSpPr>
          <p:cNvPr id="46" name="Text Placeholder 45"/>
          <p:cNvSpPr>
            <a:spLocks noGrp="1"/>
          </p:cNvSpPr>
          <p:nvPr>
            <p:ph type="body" sz="quarter" idx="30"/>
          </p:nvPr>
        </p:nvSpPr>
        <p:spPr>
          <a:xfrm>
            <a:off x="680560" y="2421157"/>
            <a:ext cx="908074" cy="937839"/>
          </a:xfrm>
        </p:spPr>
        <p:txBody>
          <a:bodyPr/>
          <a:lstStyle/>
          <a:p>
            <a:r>
              <a:rPr lang="en-US" dirty="0"/>
              <a:t>05</a:t>
            </a:r>
          </a:p>
        </p:txBody>
      </p:sp>
      <p:sp>
        <p:nvSpPr>
          <p:cNvPr id="47" name="Text Placeholder 46"/>
          <p:cNvSpPr>
            <a:spLocks noGrp="1"/>
          </p:cNvSpPr>
          <p:nvPr>
            <p:ph type="body" sz="half" idx="31"/>
          </p:nvPr>
        </p:nvSpPr>
        <p:spPr>
          <a:xfrm>
            <a:off x="1609931" y="3287185"/>
            <a:ext cx="2725270" cy="914399"/>
          </a:xfrm>
        </p:spPr>
        <p:txBody>
          <a:bodyPr/>
          <a:lstStyle/>
          <a:p>
            <a:r>
              <a:rPr lang="en-US"/>
              <a:t>Compensation</a:t>
            </a:r>
          </a:p>
        </p:txBody>
      </p:sp>
      <p:sp>
        <p:nvSpPr>
          <p:cNvPr id="48" name="Text Placeholder 47"/>
          <p:cNvSpPr>
            <a:spLocks noGrp="1"/>
          </p:cNvSpPr>
          <p:nvPr>
            <p:ph type="body" sz="quarter" idx="32"/>
          </p:nvPr>
        </p:nvSpPr>
        <p:spPr>
          <a:xfrm>
            <a:off x="689536" y="3282798"/>
            <a:ext cx="908074" cy="937839"/>
          </a:xfrm>
        </p:spPr>
        <p:txBody>
          <a:bodyPr/>
          <a:lstStyle/>
          <a:p>
            <a:r>
              <a:rPr lang="en-US" dirty="0"/>
              <a:t>09</a:t>
            </a:r>
          </a:p>
        </p:txBody>
      </p:sp>
      <p:sp>
        <p:nvSpPr>
          <p:cNvPr id="75" name="Text Placeholder 74"/>
          <p:cNvSpPr>
            <a:spLocks noGrp="1"/>
          </p:cNvSpPr>
          <p:nvPr>
            <p:ph type="body" sz="half" idx="33"/>
          </p:nvPr>
        </p:nvSpPr>
        <p:spPr>
          <a:xfrm>
            <a:off x="5722480" y="1577081"/>
            <a:ext cx="2725270" cy="914399"/>
          </a:xfrm>
        </p:spPr>
        <p:txBody>
          <a:bodyPr/>
          <a:lstStyle/>
          <a:p>
            <a:r>
              <a:rPr lang="en-US"/>
              <a:t>Wait Time for Most Recent Call</a:t>
            </a:r>
          </a:p>
          <a:p>
            <a:endParaRPr lang="en-US"/>
          </a:p>
        </p:txBody>
      </p:sp>
      <p:sp>
        <p:nvSpPr>
          <p:cNvPr id="76" name="Text Placeholder 75"/>
          <p:cNvSpPr>
            <a:spLocks noGrp="1"/>
          </p:cNvSpPr>
          <p:nvPr>
            <p:ph type="body" sz="quarter" idx="34"/>
          </p:nvPr>
        </p:nvSpPr>
        <p:spPr>
          <a:xfrm>
            <a:off x="680560" y="4123968"/>
            <a:ext cx="908074" cy="937839"/>
          </a:xfrm>
        </p:spPr>
        <p:txBody>
          <a:bodyPr/>
          <a:lstStyle/>
          <a:p>
            <a:r>
              <a:rPr lang="en-US" dirty="0"/>
              <a:t>15</a:t>
            </a:r>
          </a:p>
        </p:txBody>
      </p:sp>
      <p:sp>
        <p:nvSpPr>
          <p:cNvPr id="77" name="Text Placeholder 76"/>
          <p:cNvSpPr>
            <a:spLocks noGrp="1"/>
          </p:cNvSpPr>
          <p:nvPr>
            <p:ph type="body" sz="half" idx="35"/>
          </p:nvPr>
        </p:nvSpPr>
        <p:spPr>
          <a:xfrm>
            <a:off x="5738170" y="2453384"/>
            <a:ext cx="2725270" cy="914399"/>
          </a:xfrm>
        </p:spPr>
        <p:txBody>
          <a:bodyPr/>
          <a:lstStyle/>
          <a:p>
            <a:r>
              <a:rPr lang="en-US"/>
              <a:t>Attributes and Experiences</a:t>
            </a:r>
          </a:p>
          <a:p>
            <a:endParaRPr lang="en-US"/>
          </a:p>
        </p:txBody>
      </p:sp>
      <p:sp>
        <p:nvSpPr>
          <p:cNvPr id="78" name="Text Placeholder 77"/>
          <p:cNvSpPr>
            <a:spLocks noGrp="1"/>
          </p:cNvSpPr>
          <p:nvPr>
            <p:ph type="body" sz="quarter" idx="36"/>
          </p:nvPr>
        </p:nvSpPr>
        <p:spPr>
          <a:xfrm>
            <a:off x="4753177" y="1577081"/>
            <a:ext cx="932330" cy="937839"/>
          </a:xfrm>
        </p:spPr>
        <p:txBody>
          <a:bodyPr/>
          <a:lstStyle/>
          <a:p>
            <a:r>
              <a:rPr lang="en-US" dirty="0"/>
              <a:t>25</a:t>
            </a:r>
          </a:p>
        </p:txBody>
      </p:sp>
      <p:sp>
        <p:nvSpPr>
          <p:cNvPr id="79" name="Text Placeholder 78"/>
          <p:cNvSpPr>
            <a:spLocks noGrp="1"/>
          </p:cNvSpPr>
          <p:nvPr>
            <p:ph type="body" sz="half" idx="37"/>
          </p:nvPr>
        </p:nvSpPr>
        <p:spPr>
          <a:xfrm>
            <a:off x="5732571" y="3282801"/>
            <a:ext cx="2725270" cy="914399"/>
          </a:xfrm>
        </p:spPr>
        <p:txBody>
          <a:bodyPr/>
          <a:lstStyle/>
          <a:p>
            <a:r>
              <a:rPr lang="en-US"/>
              <a:t>Analyses of Open-ended Questions</a:t>
            </a:r>
            <a:endParaRPr lang="en-US">
              <a:solidFill>
                <a:srgbClr val="FF0000"/>
              </a:solidFill>
            </a:endParaRPr>
          </a:p>
          <a:p>
            <a:endParaRPr lang="en-US"/>
          </a:p>
        </p:txBody>
      </p:sp>
      <p:sp>
        <p:nvSpPr>
          <p:cNvPr id="80" name="Text Placeholder 79"/>
          <p:cNvSpPr>
            <a:spLocks noGrp="1"/>
          </p:cNvSpPr>
          <p:nvPr>
            <p:ph type="body" sz="quarter" idx="38"/>
          </p:nvPr>
        </p:nvSpPr>
        <p:spPr>
          <a:xfrm>
            <a:off x="4757655" y="2453384"/>
            <a:ext cx="932330" cy="937839"/>
          </a:xfrm>
        </p:spPr>
        <p:txBody>
          <a:bodyPr/>
          <a:lstStyle/>
          <a:p>
            <a:r>
              <a:rPr lang="en-US" dirty="0"/>
              <a:t>30</a:t>
            </a:r>
          </a:p>
        </p:txBody>
      </p:sp>
      <p:sp>
        <p:nvSpPr>
          <p:cNvPr id="2" name="TextBox 1">
            <a:extLst>
              <a:ext uri="{FF2B5EF4-FFF2-40B4-BE49-F238E27FC236}">
                <a16:creationId xmlns:a16="http://schemas.microsoft.com/office/drawing/2014/main" id="{A1AFD3F4-F5AA-4BFC-A5BB-F588C649363E}"/>
              </a:ext>
            </a:extLst>
          </p:cNvPr>
          <p:cNvSpPr txBox="1"/>
          <p:nvPr/>
        </p:nvSpPr>
        <p:spPr>
          <a:xfrm>
            <a:off x="1627858" y="4074116"/>
            <a:ext cx="2438396" cy="251992"/>
          </a:xfrm>
          <a:prstGeom prst="rect">
            <a:avLst/>
          </a:prstGeom>
          <a:noFill/>
        </p:spPr>
        <p:txBody>
          <a:bodyPr wrap="square" lIns="0" tIns="0" rIns="0" bIns="0" rtlCol="0">
            <a:spAutoFit/>
          </a:bodyPr>
          <a:lstStyle/>
          <a:p>
            <a:pPr>
              <a:lnSpc>
                <a:spcPct val="120000"/>
              </a:lnSpc>
            </a:pPr>
            <a:r>
              <a:rPr lang="en-US" sz="1500" dirty="0">
                <a:solidFill>
                  <a:schemeClr val="tx2"/>
                </a:solidFill>
              </a:rPr>
              <a:t>Vocational Roles</a:t>
            </a:r>
          </a:p>
        </p:txBody>
      </p:sp>
      <p:sp>
        <p:nvSpPr>
          <p:cNvPr id="3" name="TextBox 2">
            <a:extLst>
              <a:ext uri="{FF2B5EF4-FFF2-40B4-BE49-F238E27FC236}">
                <a16:creationId xmlns:a16="http://schemas.microsoft.com/office/drawing/2014/main" id="{726272B8-8B1A-4361-AAD9-920365E6BA13}"/>
              </a:ext>
            </a:extLst>
          </p:cNvPr>
          <p:cNvSpPr txBox="1"/>
          <p:nvPr/>
        </p:nvSpPr>
        <p:spPr>
          <a:xfrm>
            <a:off x="4757374" y="3085191"/>
            <a:ext cx="944657" cy="839974"/>
          </a:xfrm>
          <a:prstGeom prst="rect">
            <a:avLst/>
          </a:prstGeom>
          <a:noFill/>
        </p:spPr>
        <p:txBody>
          <a:bodyPr wrap="square" lIns="0" tIns="0" rIns="0" bIns="0" rtlCol="0">
            <a:spAutoFit/>
          </a:bodyPr>
          <a:lstStyle/>
          <a:p>
            <a:pPr>
              <a:lnSpc>
                <a:spcPct val="120000"/>
              </a:lnSpc>
            </a:pPr>
            <a:r>
              <a:rPr lang="en-US" sz="5000" dirty="0">
                <a:solidFill>
                  <a:schemeClr val="bg2"/>
                </a:solidFill>
                <a:latin typeface="Franklin Gothic Demi Cond" panose="020B0706030402020204" pitchFamily="34" charset="0"/>
              </a:rPr>
              <a:t>49</a:t>
            </a:r>
          </a:p>
        </p:txBody>
      </p:sp>
      <p:sp>
        <p:nvSpPr>
          <p:cNvPr id="4" name="TextBox 3">
            <a:extLst>
              <a:ext uri="{FF2B5EF4-FFF2-40B4-BE49-F238E27FC236}">
                <a16:creationId xmlns:a16="http://schemas.microsoft.com/office/drawing/2014/main" id="{1125659D-BBD5-4F6F-B36B-9C2B5519E466}"/>
              </a:ext>
            </a:extLst>
          </p:cNvPr>
          <p:cNvSpPr txBox="1"/>
          <p:nvPr/>
        </p:nvSpPr>
        <p:spPr>
          <a:xfrm>
            <a:off x="4764935" y="3925165"/>
            <a:ext cx="1016933" cy="839974"/>
          </a:xfrm>
          <a:prstGeom prst="rect">
            <a:avLst/>
          </a:prstGeom>
          <a:noFill/>
        </p:spPr>
        <p:txBody>
          <a:bodyPr wrap="square" lIns="0" tIns="0" rIns="0" bIns="0" rtlCol="0">
            <a:spAutoFit/>
          </a:bodyPr>
          <a:lstStyle/>
          <a:p>
            <a:pPr>
              <a:lnSpc>
                <a:spcPct val="120000"/>
              </a:lnSpc>
            </a:pPr>
            <a:r>
              <a:rPr lang="en-US" sz="5000" dirty="0">
                <a:solidFill>
                  <a:schemeClr val="bg2"/>
                </a:solidFill>
                <a:latin typeface="Franklin Gothic Demi Cond" panose="020B0706030402020204" pitchFamily="34" charset="0"/>
              </a:rPr>
              <a:t>54</a:t>
            </a:r>
          </a:p>
        </p:txBody>
      </p:sp>
      <p:sp>
        <p:nvSpPr>
          <p:cNvPr id="6" name="TextBox 5">
            <a:extLst>
              <a:ext uri="{FF2B5EF4-FFF2-40B4-BE49-F238E27FC236}">
                <a16:creationId xmlns:a16="http://schemas.microsoft.com/office/drawing/2014/main" id="{104B23FA-F662-4B83-B2D7-234265045EBF}"/>
              </a:ext>
            </a:extLst>
          </p:cNvPr>
          <p:cNvSpPr txBox="1"/>
          <p:nvPr/>
        </p:nvSpPr>
        <p:spPr>
          <a:xfrm>
            <a:off x="5732571" y="4118090"/>
            <a:ext cx="2725270" cy="251992"/>
          </a:xfrm>
          <a:prstGeom prst="rect">
            <a:avLst/>
          </a:prstGeom>
          <a:noFill/>
        </p:spPr>
        <p:txBody>
          <a:bodyPr wrap="square" lIns="0" tIns="0" rIns="0" bIns="0" rtlCol="0">
            <a:spAutoFit/>
          </a:bodyPr>
          <a:lstStyle/>
          <a:p>
            <a:pPr>
              <a:lnSpc>
                <a:spcPct val="120000"/>
              </a:lnSpc>
            </a:pPr>
            <a:r>
              <a:rPr lang="en-US" sz="1500">
                <a:solidFill>
                  <a:schemeClr val="tx2"/>
                </a:solidFill>
              </a:rPr>
              <a:t>Recommendations</a:t>
            </a:r>
          </a:p>
        </p:txBody>
      </p:sp>
      <p:sp>
        <p:nvSpPr>
          <p:cNvPr id="7" name="TextBox 6">
            <a:extLst>
              <a:ext uri="{FF2B5EF4-FFF2-40B4-BE49-F238E27FC236}">
                <a16:creationId xmlns:a16="http://schemas.microsoft.com/office/drawing/2014/main" id="{A8EADADF-C8F9-4BA8-93D0-10C139A09FEB}"/>
              </a:ext>
            </a:extLst>
          </p:cNvPr>
          <p:cNvSpPr txBox="1"/>
          <p:nvPr/>
        </p:nvSpPr>
        <p:spPr>
          <a:xfrm>
            <a:off x="680796" y="4715054"/>
            <a:ext cx="937535" cy="839974"/>
          </a:xfrm>
          <a:prstGeom prst="rect">
            <a:avLst/>
          </a:prstGeom>
          <a:noFill/>
        </p:spPr>
        <p:txBody>
          <a:bodyPr wrap="square" lIns="0" tIns="0" rIns="0" bIns="0" rtlCol="0">
            <a:spAutoFit/>
          </a:bodyPr>
          <a:lstStyle/>
          <a:p>
            <a:pPr>
              <a:lnSpc>
                <a:spcPct val="120000"/>
              </a:lnSpc>
            </a:pPr>
            <a:r>
              <a:rPr lang="en-US" sz="5000" dirty="0">
                <a:solidFill>
                  <a:schemeClr val="bg2"/>
                </a:solidFill>
                <a:latin typeface="Franklin Gothic Demi Cond" panose="020B0706030402020204" pitchFamily="34" charset="0"/>
              </a:rPr>
              <a:t>20</a:t>
            </a:r>
          </a:p>
        </p:txBody>
      </p:sp>
      <p:sp>
        <p:nvSpPr>
          <p:cNvPr id="9" name="TextBox 8">
            <a:extLst>
              <a:ext uri="{FF2B5EF4-FFF2-40B4-BE49-F238E27FC236}">
                <a16:creationId xmlns:a16="http://schemas.microsoft.com/office/drawing/2014/main" id="{7E94CD9C-0AA1-497D-872B-D16CA3614693}"/>
              </a:ext>
            </a:extLst>
          </p:cNvPr>
          <p:cNvSpPr txBox="1"/>
          <p:nvPr/>
        </p:nvSpPr>
        <p:spPr>
          <a:xfrm>
            <a:off x="4764935" y="4715054"/>
            <a:ext cx="967636" cy="839974"/>
          </a:xfrm>
          <a:prstGeom prst="rect">
            <a:avLst/>
          </a:prstGeom>
          <a:noFill/>
        </p:spPr>
        <p:txBody>
          <a:bodyPr wrap="square" lIns="0" tIns="0" rIns="0" bIns="0" rtlCol="0">
            <a:spAutoFit/>
          </a:bodyPr>
          <a:lstStyle/>
          <a:p>
            <a:pPr>
              <a:lnSpc>
                <a:spcPct val="120000"/>
              </a:lnSpc>
            </a:pPr>
            <a:r>
              <a:rPr lang="en-US" sz="5000" dirty="0">
                <a:solidFill>
                  <a:schemeClr val="bg2"/>
                </a:solidFill>
                <a:latin typeface="Franklin Gothic Demi Cond" panose="020B0706030402020204" pitchFamily="34" charset="0"/>
              </a:rPr>
              <a:t>59</a:t>
            </a:r>
          </a:p>
        </p:txBody>
      </p:sp>
      <p:sp>
        <p:nvSpPr>
          <p:cNvPr id="10" name="TextBox 9">
            <a:extLst>
              <a:ext uri="{FF2B5EF4-FFF2-40B4-BE49-F238E27FC236}">
                <a16:creationId xmlns:a16="http://schemas.microsoft.com/office/drawing/2014/main" id="{B64EF049-B8EA-49FE-8FCB-D107517D2E00}"/>
              </a:ext>
            </a:extLst>
          </p:cNvPr>
          <p:cNvSpPr txBox="1"/>
          <p:nvPr/>
        </p:nvSpPr>
        <p:spPr>
          <a:xfrm>
            <a:off x="5722480" y="4954418"/>
            <a:ext cx="2352672" cy="251992"/>
          </a:xfrm>
          <a:prstGeom prst="rect">
            <a:avLst/>
          </a:prstGeom>
          <a:noFill/>
        </p:spPr>
        <p:txBody>
          <a:bodyPr wrap="square" lIns="0" tIns="0" rIns="0" bIns="0" rtlCol="0">
            <a:spAutoFit/>
          </a:bodyPr>
          <a:lstStyle/>
          <a:p>
            <a:pPr>
              <a:lnSpc>
                <a:spcPct val="120000"/>
              </a:lnSpc>
            </a:pPr>
            <a:r>
              <a:rPr lang="en-US" sz="1500">
                <a:solidFill>
                  <a:schemeClr val="tx2"/>
                </a:solidFill>
              </a:rPr>
              <a:t>Appendices</a:t>
            </a:r>
          </a:p>
        </p:txBody>
      </p:sp>
      <p:sp>
        <p:nvSpPr>
          <p:cNvPr id="11" name="TextBox 10">
            <a:extLst>
              <a:ext uri="{FF2B5EF4-FFF2-40B4-BE49-F238E27FC236}">
                <a16:creationId xmlns:a16="http://schemas.microsoft.com/office/drawing/2014/main" id="{F02B06B5-1285-4B0F-AFF1-50951EDAF074}"/>
              </a:ext>
            </a:extLst>
          </p:cNvPr>
          <p:cNvSpPr txBox="1"/>
          <p:nvPr/>
        </p:nvSpPr>
        <p:spPr>
          <a:xfrm>
            <a:off x="1627858" y="4937283"/>
            <a:ext cx="2081691" cy="461665"/>
          </a:xfrm>
          <a:prstGeom prst="rect">
            <a:avLst/>
          </a:prstGeom>
          <a:noFill/>
        </p:spPr>
        <p:txBody>
          <a:bodyPr wrap="square" lIns="0" tIns="0" rIns="0" bIns="0" rtlCol="0">
            <a:spAutoFit/>
          </a:bodyPr>
          <a:lstStyle/>
          <a:p>
            <a:r>
              <a:rPr lang="en-US" sz="1500">
                <a:solidFill>
                  <a:schemeClr val="tx2"/>
                </a:solidFill>
              </a:rPr>
              <a:t>Composition of the Word and Sacrament Roster</a:t>
            </a:r>
            <a:endParaRPr lang="en-US" sz="1500" strike="sngStrike">
              <a:solidFill>
                <a:schemeClr val="tx2"/>
              </a:solidFill>
            </a:endParaRPr>
          </a:p>
        </p:txBody>
      </p:sp>
    </p:spTree>
    <p:extLst>
      <p:ext uri="{BB962C8B-B14F-4D97-AF65-F5344CB8AC3E}">
        <p14:creationId xmlns:p14="http://schemas.microsoft.com/office/powerpoint/2010/main" val="320648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on a stage in front of a crowd&#10;&#10;Description automatically generated">
            <a:extLst>
              <a:ext uri="{FF2B5EF4-FFF2-40B4-BE49-F238E27FC236}">
                <a16:creationId xmlns:a16="http://schemas.microsoft.com/office/drawing/2014/main" id="{EF2A0D22-7BAA-4CD6-BF4D-588B71508E4C}"/>
              </a:ext>
            </a:extLst>
          </p:cNvPr>
          <p:cNvPicPr>
            <a:picLocks noChangeAspect="1"/>
          </p:cNvPicPr>
          <p:nvPr/>
        </p:nvPicPr>
        <p:blipFill rotWithShape="1">
          <a:blip r:embed="rId2"/>
          <a:srcRect b="3750"/>
          <a:stretch/>
        </p:blipFill>
        <p:spPr>
          <a:xfrm>
            <a:off x="0" y="0"/>
            <a:ext cx="9144000" cy="5867400"/>
          </a:xfrm>
          <a:prstGeom prst="rect">
            <a:avLst/>
          </a:prstGeom>
        </p:spPr>
      </p:pic>
      <p:sp>
        <p:nvSpPr>
          <p:cNvPr id="5" name="Text Placeholder 4">
            <a:extLst>
              <a:ext uri="{FF2B5EF4-FFF2-40B4-BE49-F238E27FC236}">
                <a16:creationId xmlns:a16="http://schemas.microsoft.com/office/drawing/2014/main" id="{ACDCE178-335E-471D-9CF7-BFB173E837BE}"/>
              </a:ext>
            </a:extLst>
          </p:cNvPr>
          <p:cNvSpPr>
            <a:spLocks noGrp="1"/>
          </p:cNvSpPr>
          <p:nvPr>
            <p:ph type="body" sz="quarter" idx="11"/>
          </p:nvPr>
        </p:nvSpPr>
        <p:spPr>
          <a:xfrm>
            <a:off x="8" y="3719881"/>
            <a:ext cx="9143992" cy="1818180"/>
          </a:xfrm>
          <a:solidFill>
            <a:srgbClr val="CEC9B5">
              <a:alpha val="79000"/>
            </a:srgbClr>
          </a:solidFill>
        </p:spPr>
        <p:txBody>
          <a:bodyPr/>
          <a:lstStyle/>
          <a:p>
            <a:pPr>
              <a:lnSpc>
                <a:spcPct val="100000"/>
              </a:lnSpc>
              <a:spcBef>
                <a:spcPts val="0"/>
              </a:spcBef>
              <a:spcAft>
                <a:spcPts val="0"/>
              </a:spcAft>
            </a:pPr>
            <a:r>
              <a:rPr lang="en-US" sz="3600" dirty="0"/>
              <a:t>Composition of the </a:t>
            </a:r>
          </a:p>
          <a:p>
            <a:pPr>
              <a:lnSpc>
                <a:spcPct val="100000"/>
              </a:lnSpc>
              <a:spcBef>
                <a:spcPts val="0"/>
              </a:spcBef>
              <a:spcAft>
                <a:spcPts val="0"/>
              </a:spcAft>
            </a:pPr>
            <a:r>
              <a:rPr lang="en-US" sz="3600" dirty="0"/>
              <a:t>Word and </a:t>
            </a:r>
          </a:p>
          <a:p>
            <a:pPr>
              <a:lnSpc>
                <a:spcPct val="100000"/>
              </a:lnSpc>
              <a:spcBef>
                <a:spcPts val="0"/>
              </a:spcBef>
              <a:spcAft>
                <a:spcPts val="0"/>
              </a:spcAft>
            </a:pPr>
            <a:r>
              <a:rPr lang="en-US" sz="3600" dirty="0"/>
              <a:t>Sacrament Roster</a:t>
            </a:r>
            <a:endParaRPr lang="en-US" sz="3600" strike="sngStrike" dirty="0"/>
          </a:p>
        </p:txBody>
      </p:sp>
      <p:sp>
        <p:nvSpPr>
          <p:cNvPr id="2" name="Text Placeholder 1">
            <a:extLst>
              <a:ext uri="{FF2B5EF4-FFF2-40B4-BE49-F238E27FC236}">
                <a16:creationId xmlns:a16="http://schemas.microsoft.com/office/drawing/2014/main" id="{7B72D05D-B62A-493F-8649-2C81AAF1DB6D}"/>
              </a:ext>
            </a:extLst>
          </p:cNvPr>
          <p:cNvSpPr>
            <a:spLocks noGrp="1"/>
          </p:cNvSpPr>
          <p:nvPr>
            <p:ph type="body" sz="quarter" idx="10"/>
          </p:nvPr>
        </p:nvSpPr>
        <p:spPr>
          <a:xfrm>
            <a:off x="6167762" y="3429001"/>
            <a:ext cx="2554454" cy="2438400"/>
          </a:xfrm>
          <a:solidFill>
            <a:schemeClr val="bg1">
              <a:alpha val="75000"/>
            </a:schemeClr>
          </a:solidFill>
        </p:spPr>
        <p:txBody>
          <a:bodyPr/>
          <a:lstStyle/>
          <a:p>
            <a:r>
              <a:rPr lang="en-US" dirty="0"/>
              <a:t>Overview of the section</a:t>
            </a:r>
          </a:p>
          <a:p>
            <a:pPr marL="285750" lvl="1" indent="-285750">
              <a:buFont typeface="Wingdings" panose="05000000000000000000" pitchFamily="2" charset="2"/>
              <a:buChar char="§"/>
            </a:pPr>
            <a:r>
              <a:rPr lang="en-US" dirty="0"/>
              <a:t>Gender Identity of Survey Participants</a:t>
            </a:r>
          </a:p>
          <a:p>
            <a:pPr marL="285750" lvl="1" indent="-285750">
              <a:buFont typeface="Wingdings" panose="05000000000000000000" pitchFamily="2" charset="2"/>
              <a:buChar char="§"/>
            </a:pPr>
            <a:r>
              <a:rPr lang="en-US" dirty="0"/>
              <a:t>3-, 5- and 10-year Retention Rates</a:t>
            </a:r>
          </a:p>
          <a:p>
            <a:pPr marL="285750" lvl="1" indent="-285750">
              <a:buFont typeface="Wingdings" panose="05000000000000000000" pitchFamily="2" charset="2"/>
              <a:buChar char="§"/>
            </a:pPr>
            <a:r>
              <a:rPr lang="en-US" dirty="0"/>
              <a:t>Number of Ordinations by Gender</a:t>
            </a:r>
          </a:p>
        </p:txBody>
      </p:sp>
    </p:spTree>
    <p:extLst>
      <p:ext uri="{BB962C8B-B14F-4D97-AF65-F5344CB8AC3E}">
        <p14:creationId xmlns:p14="http://schemas.microsoft.com/office/powerpoint/2010/main" val="356916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0BC2-0142-46ED-9E20-9AD52AB0FAF0}"/>
              </a:ext>
            </a:extLst>
          </p:cNvPr>
          <p:cNvSpPr>
            <a:spLocks noGrp="1"/>
          </p:cNvSpPr>
          <p:nvPr>
            <p:ph type="title"/>
          </p:nvPr>
        </p:nvSpPr>
        <p:spPr>
          <a:xfrm>
            <a:off x="685800" y="783127"/>
            <a:ext cx="7772400" cy="451948"/>
          </a:xfrm>
        </p:spPr>
        <p:txBody>
          <a:bodyPr/>
          <a:lstStyle/>
          <a:p>
            <a:r>
              <a:rPr lang="en-US" sz="2400" dirty="0"/>
              <a:t>Gender Identity of Survey Participants and all Word and Sacrament Ministers on the ELCA Roster</a:t>
            </a:r>
          </a:p>
        </p:txBody>
      </p:sp>
      <p:sp>
        <p:nvSpPr>
          <p:cNvPr id="4" name="Content Placeholder 3">
            <a:extLst>
              <a:ext uri="{FF2B5EF4-FFF2-40B4-BE49-F238E27FC236}">
                <a16:creationId xmlns:a16="http://schemas.microsoft.com/office/drawing/2014/main" id="{A484AD82-0773-4B60-A7F1-48FD17BEC531}"/>
              </a:ext>
            </a:extLst>
          </p:cNvPr>
          <p:cNvSpPr>
            <a:spLocks noGrp="1"/>
          </p:cNvSpPr>
          <p:nvPr>
            <p:ph sz="quarter" idx="17"/>
          </p:nvPr>
        </p:nvSpPr>
        <p:spPr>
          <a:xfrm>
            <a:off x="4953000" y="1482202"/>
            <a:ext cx="3505200" cy="5098021"/>
          </a:xfrm>
        </p:spPr>
        <p:txBody>
          <a:bodyPr/>
          <a:lstStyle/>
          <a:p>
            <a:pPr>
              <a:lnSpc>
                <a:spcPct val="100000"/>
              </a:lnSpc>
              <a:spcBef>
                <a:spcPts val="1200"/>
              </a:spcBef>
              <a:spcAft>
                <a:spcPts val="0"/>
              </a:spcAft>
            </a:pPr>
            <a:r>
              <a:rPr lang="en-US" sz="1200" dirty="0">
                <a:solidFill>
                  <a:schemeClr val="accent1"/>
                </a:solidFill>
              </a:rPr>
              <a:t>Survey participants were asked to indicate their gender identity. Over half of the respondents self-identified as men, with 42% self-identifying as women. Less than 1% of the respondents chose “not listed,” while 0.2% chose “gender non-conforming.” These results are very similar to the gender composition of Word and Sacrament ministers on the ELCA roster, suggesting this is a representative sample.</a:t>
            </a:r>
          </a:p>
          <a:p>
            <a:pPr>
              <a:lnSpc>
                <a:spcPct val="100000"/>
              </a:lnSpc>
              <a:spcBef>
                <a:spcPts val="1200"/>
              </a:spcBef>
              <a:spcAft>
                <a:spcPts val="0"/>
              </a:spcAft>
              <a:buNone/>
            </a:pPr>
            <a:r>
              <a:rPr lang="en-US" sz="1200" dirty="0">
                <a:solidFill>
                  <a:schemeClr val="accent1"/>
                </a:solidFill>
              </a:rPr>
              <a:t>We also asked survey participants if they publicly identified as LGBTQIA+ in their ministry setting. About 5% answered yes, while 93% answered no and 2% preferred not to answer. </a:t>
            </a:r>
          </a:p>
          <a:p>
            <a:pPr>
              <a:lnSpc>
                <a:spcPct val="100000"/>
              </a:lnSpc>
              <a:spcBef>
                <a:spcPts val="1200"/>
              </a:spcBef>
              <a:spcAft>
                <a:spcPts val="0"/>
              </a:spcAft>
              <a:buNone/>
            </a:pPr>
            <a:r>
              <a:rPr lang="en-US" sz="1200" dirty="0">
                <a:solidFill>
                  <a:schemeClr val="accent1"/>
                </a:solidFill>
              </a:rPr>
              <a:t>This left us with numbers too small for providing any gender identity or sexuality comparisons beyond the two most frequently reported gender identities (man and woman). We cannot be sure that the sample is large enough for statistical significance tests to be meaningful. We do not know if 5% of the LGBTQIA+ sample is representative of the whole LGBTQIA+ population of rostered ministers.</a:t>
            </a:r>
          </a:p>
          <a:p>
            <a:pPr>
              <a:lnSpc>
                <a:spcPct val="100000"/>
              </a:lnSpc>
              <a:spcBef>
                <a:spcPts val="1200"/>
              </a:spcBef>
              <a:spcAft>
                <a:spcPts val="0"/>
              </a:spcAft>
              <a:buNone/>
            </a:pPr>
            <a:r>
              <a:rPr lang="en-US" sz="1200" dirty="0">
                <a:solidFill>
                  <a:schemeClr val="accent1"/>
                </a:solidFill>
              </a:rPr>
              <a:t>It is our hope that, over time, as we repeat surveys of this nature, we will see an increase in the proportion of respondents who are comfortable sharing this type of information.</a:t>
            </a:r>
          </a:p>
        </p:txBody>
      </p:sp>
      <p:sp>
        <p:nvSpPr>
          <p:cNvPr id="5" name="Text Placeholder 4">
            <a:extLst>
              <a:ext uri="{FF2B5EF4-FFF2-40B4-BE49-F238E27FC236}">
                <a16:creationId xmlns:a16="http://schemas.microsoft.com/office/drawing/2014/main" id="{57E47E39-86E8-4F60-AF1C-C77C4F5F0957}"/>
              </a:ext>
            </a:extLst>
          </p:cNvPr>
          <p:cNvSpPr>
            <a:spLocks noGrp="1"/>
          </p:cNvSpPr>
          <p:nvPr>
            <p:ph type="body" idx="28"/>
          </p:nvPr>
        </p:nvSpPr>
        <p:spPr>
          <a:xfrm>
            <a:off x="685800" y="403790"/>
            <a:ext cx="7772400" cy="451948"/>
          </a:xfrm>
        </p:spPr>
        <p:txBody>
          <a:bodyPr/>
          <a:lstStyle/>
          <a:p>
            <a:r>
              <a:rPr lang="en-US" dirty="0"/>
              <a:t>Composition of the Word and Sacrament Roster</a:t>
            </a:r>
          </a:p>
        </p:txBody>
      </p:sp>
      <p:graphicFrame>
        <p:nvGraphicFramePr>
          <p:cNvPr id="8" name="Content Placeholder 7">
            <a:extLst>
              <a:ext uri="{FF2B5EF4-FFF2-40B4-BE49-F238E27FC236}">
                <a16:creationId xmlns:a16="http://schemas.microsoft.com/office/drawing/2014/main" id="{DC980DEA-31DF-4C0F-A4D8-D695C6CDCBAE}"/>
              </a:ext>
            </a:extLst>
          </p:cNvPr>
          <p:cNvGraphicFramePr>
            <a:graphicFrameLocks noGrp="1"/>
          </p:cNvGraphicFramePr>
          <p:nvPr>
            <p:ph sz="quarter" idx="15"/>
            <p:extLst>
              <p:ext uri="{D42A27DB-BD31-4B8C-83A1-F6EECF244321}">
                <p14:modId xmlns:p14="http://schemas.microsoft.com/office/powerpoint/2010/main" val="2743764091"/>
              </p:ext>
            </p:extLst>
          </p:nvPr>
        </p:nvGraphicFramePr>
        <p:xfrm>
          <a:off x="160303" y="1614412"/>
          <a:ext cx="4741881" cy="4008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257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0BC2-0142-46ED-9E20-9AD52AB0FAF0}"/>
              </a:ext>
            </a:extLst>
          </p:cNvPr>
          <p:cNvSpPr>
            <a:spLocks noGrp="1"/>
          </p:cNvSpPr>
          <p:nvPr>
            <p:ph type="title"/>
          </p:nvPr>
        </p:nvSpPr>
        <p:spPr>
          <a:xfrm>
            <a:off x="685800" y="783126"/>
            <a:ext cx="7772400" cy="665529"/>
          </a:xfrm>
        </p:spPr>
        <p:txBody>
          <a:bodyPr/>
          <a:lstStyle/>
          <a:p>
            <a:r>
              <a:rPr lang="en-US" sz="2400" dirty="0"/>
              <a:t>Race and Ethnicity of Survey Participants and All Word and Sacrament Ministers on the ELCA Roster</a:t>
            </a:r>
          </a:p>
        </p:txBody>
      </p:sp>
      <p:sp>
        <p:nvSpPr>
          <p:cNvPr id="4" name="Content Placeholder 3">
            <a:extLst>
              <a:ext uri="{FF2B5EF4-FFF2-40B4-BE49-F238E27FC236}">
                <a16:creationId xmlns:a16="http://schemas.microsoft.com/office/drawing/2014/main" id="{A484AD82-0773-4B60-A7F1-48FD17BEC531}"/>
              </a:ext>
            </a:extLst>
          </p:cNvPr>
          <p:cNvSpPr>
            <a:spLocks noGrp="1"/>
          </p:cNvSpPr>
          <p:nvPr>
            <p:ph sz="quarter" idx="17"/>
          </p:nvPr>
        </p:nvSpPr>
        <p:spPr>
          <a:xfrm>
            <a:off x="5132439" y="2033779"/>
            <a:ext cx="3325762" cy="3198107"/>
          </a:xfrm>
        </p:spPr>
        <p:txBody>
          <a:bodyPr/>
          <a:lstStyle/>
          <a:p>
            <a:pPr>
              <a:lnSpc>
                <a:spcPct val="100000"/>
              </a:lnSpc>
              <a:spcBef>
                <a:spcPts val="1200"/>
              </a:spcBef>
              <a:spcAft>
                <a:spcPts val="0"/>
              </a:spcAft>
            </a:pPr>
            <a:r>
              <a:rPr lang="en-US" sz="1200" dirty="0">
                <a:solidFill>
                  <a:schemeClr val="accent1"/>
                </a:solidFill>
              </a:rPr>
              <a:t>We also examined the race and ethnicity of the survey participants and compared this to the composition of all Word and Sacrament ministers on the ELCA roster.</a:t>
            </a:r>
          </a:p>
          <a:p>
            <a:pPr>
              <a:lnSpc>
                <a:spcPct val="100000"/>
              </a:lnSpc>
              <a:spcBef>
                <a:spcPts val="1200"/>
              </a:spcBef>
              <a:spcAft>
                <a:spcPts val="0"/>
              </a:spcAft>
            </a:pPr>
            <a:r>
              <a:rPr lang="en-US" sz="1200" dirty="0">
                <a:solidFill>
                  <a:schemeClr val="accent1"/>
                </a:solidFill>
              </a:rPr>
              <a:t>People from communities minoritized due to race were slightly overrepresented among survey participants (11%) compared to all ministers on the roster (7%).</a:t>
            </a:r>
          </a:p>
          <a:p>
            <a:pPr>
              <a:lnSpc>
                <a:spcPct val="100000"/>
              </a:lnSpc>
              <a:spcBef>
                <a:spcPts val="1200"/>
              </a:spcBef>
              <a:spcAft>
                <a:spcPts val="0"/>
              </a:spcAft>
            </a:pPr>
            <a:r>
              <a:rPr lang="en-US" sz="1200" dirty="0">
                <a:solidFill>
                  <a:schemeClr val="accent1"/>
                </a:solidFill>
              </a:rPr>
              <a:t>In contrast, white survey participants were slightly under-represented among survey participants (89%) compared to all ministers on the roster (93%).</a:t>
            </a:r>
          </a:p>
          <a:p>
            <a:pPr>
              <a:lnSpc>
                <a:spcPct val="100000"/>
              </a:lnSpc>
              <a:spcBef>
                <a:spcPts val="1200"/>
              </a:spcBef>
              <a:spcAft>
                <a:spcPts val="0"/>
              </a:spcAft>
            </a:pPr>
            <a:r>
              <a:rPr lang="en-US" sz="1200" dirty="0">
                <a:solidFill>
                  <a:schemeClr val="accent1"/>
                </a:solidFill>
              </a:rPr>
              <a:t>We intentionally oversampled people from communities of color to include as many participants as possible in the study. (See Appendix A for more details on sampling.)</a:t>
            </a:r>
          </a:p>
        </p:txBody>
      </p:sp>
      <p:sp>
        <p:nvSpPr>
          <p:cNvPr id="5" name="Text Placeholder 4">
            <a:extLst>
              <a:ext uri="{FF2B5EF4-FFF2-40B4-BE49-F238E27FC236}">
                <a16:creationId xmlns:a16="http://schemas.microsoft.com/office/drawing/2014/main" id="{57E47E39-86E8-4F60-AF1C-C77C4F5F0957}"/>
              </a:ext>
            </a:extLst>
          </p:cNvPr>
          <p:cNvSpPr>
            <a:spLocks noGrp="1"/>
          </p:cNvSpPr>
          <p:nvPr>
            <p:ph type="body" idx="28"/>
          </p:nvPr>
        </p:nvSpPr>
        <p:spPr>
          <a:xfrm>
            <a:off x="685800" y="403790"/>
            <a:ext cx="7772400" cy="451948"/>
          </a:xfrm>
        </p:spPr>
        <p:txBody>
          <a:bodyPr/>
          <a:lstStyle/>
          <a:p>
            <a:r>
              <a:rPr lang="en-US" dirty="0"/>
              <a:t>Composition of the Word and Sacrament Roster</a:t>
            </a:r>
          </a:p>
        </p:txBody>
      </p:sp>
      <p:graphicFrame>
        <p:nvGraphicFramePr>
          <p:cNvPr id="11" name="Content Placeholder 10">
            <a:extLst>
              <a:ext uri="{FF2B5EF4-FFF2-40B4-BE49-F238E27FC236}">
                <a16:creationId xmlns:a16="http://schemas.microsoft.com/office/drawing/2014/main" id="{F414E005-5043-4C31-A042-8E9208EB9CDC}"/>
              </a:ext>
            </a:extLst>
          </p:cNvPr>
          <p:cNvGraphicFramePr>
            <a:graphicFrameLocks noGrp="1"/>
          </p:cNvGraphicFramePr>
          <p:nvPr>
            <p:ph sz="quarter" idx="15"/>
            <p:extLst>
              <p:ext uri="{D42A27DB-BD31-4B8C-83A1-F6EECF244321}">
                <p14:modId xmlns:p14="http://schemas.microsoft.com/office/powerpoint/2010/main" val="1618488803"/>
              </p:ext>
            </p:extLst>
          </p:nvPr>
        </p:nvGraphicFramePr>
        <p:xfrm>
          <a:off x="331839" y="1934221"/>
          <a:ext cx="4427376" cy="34955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27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6834E060-1547-4D1A-964F-8E38AC182A73}"/>
              </a:ext>
            </a:extLst>
          </p:cNvPr>
          <p:cNvGraphicFramePr>
            <a:graphicFrameLocks noGrp="1"/>
          </p:cNvGraphicFramePr>
          <p:nvPr>
            <p:extLst>
              <p:ext uri="{D42A27DB-BD31-4B8C-83A1-F6EECF244321}">
                <p14:modId xmlns:p14="http://schemas.microsoft.com/office/powerpoint/2010/main" val="2236262580"/>
              </p:ext>
            </p:extLst>
          </p:nvPr>
        </p:nvGraphicFramePr>
        <p:xfrm>
          <a:off x="320929" y="1512470"/>
          <a:ext cx="4070195" cy="4964827"/>
        </p:xfrm>
        <a:graphic>
          <a:graphicData uri="http://schemas.openxmlformats.org/drawingml/2006/table">
            <a:tbl>
              <a:tblPr>
                <a:tableStyleId>{5C22544A-7EE6-4342-B048-85BDC9FD1C3A}</a:tableStyleId>
              </a:tblPr>
              <a:tblGrid>
                <a:gridCol w="1356732">
                  <a:extLst>
                    <a:ext uri="{9D8B030D-6E8A-4147-A177-3AD203B41FA5}">
                      <a16:colId xmlns:a16="http://schemas.microsoft.com/office/drawing/2014/main" val="3017380737"/>
                    </a:ext>
                  </a:extLst>
                </a:gridCol>
                <a:gridCol w="2713463">
                  <a:extLst>
                    <a:ext uri="{9D8B030D-6E8A-4147-A177-3AD203B41FA5}">
                      <a16:colId xmlns:a16="http://schemas.microsoft.com/office/drawing/2014/main" val="3160641244"/>
                    </a:ext>
                  </a:extLst>
                </a:gridCol>
              </a:tblGrid>
              <a:tr h="14410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a:latin typeface="Franklin Gothic Book" panose="020B05030201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8191790"/>
                  </a:ext>
                </a:extLst>
              </a:tr>
              <a:tr h="1784195">
                <a:tc>
                  <a:txBody>
                    <a:bodyPr/>
                    <a:lstStyle/>
                    <a:p>
                      <a:pPr algn="ctr"/>
                      <a:endParaRPr lang="en-US" sz="800">
                        <a:latin typeface="Century Gothic" panose="020B0502020202020204" pitchFamily="34" charset="0"/>
                      </a:endParaRPr>
                    </a:p>
                    <a:p>
                      <a:pPr algn="ctr"/>
                      <a:endParaRPr lang="en-US" sz="800">
                        <a:latin typeface="Century Gothic" panose="020B0502020202020204" pitchFamily="34" charset="0"/>
                      </a:endParaRPr>
                    </a:p>
                    <a:p>
                      <a:pPr algn="ctr"/>
                      <a:endParaRPr lang="en-US" sz="800">
                        <a:latin typeface="Century Gothic" panose="020B0502020202020204" pitchFamily="34" charset="0"/>
                      </a:endParaRPr>
                    </a:p>
                    <a:p>
                      <a:pPr algn="ctr"/>
                      <a:endParaRPr lang="en-US" sz="800">
                        <a:latin typeface="Century Gothic" panose="020B0502020202020204" pitchFamily="34" charset="0"/>
                      </a:endParaRPr>
                    </a:p>
                    <a:p>
                      <a:pPr algn="ctr"/>
                      <a:endParaRPr lang="en-US" sz="800">
                        <a:latin typeface="Century Gothic" panose="020B0502020202020204" pitchFamily="34" charset="0"/>
                      </a:endParaRPr>
                    </a:p>
                    <a:p>
                      <a:pPr algn="ctr"/>
                      <a:endParaRPr lang="en-US" sz="800">
                        <a:latin typeface="Century Gothic" panose="020B0502020202020204" pitchFamily="34" charset="0"/>
                      </a:endParaRPr>
                    </a:p>
                    <a:p>
                      <a:pPr algn="ctr"/>
                      <a:endParaRPr lang="en-US" sz="800">
                        <a:latin typeface="Century Gothic" panose="020B0502020202020204" pitchFamily="34" charset="0"/>
                      </a:endParaRPr>
                    </a:p>
                    <a:p>
                      <a:pPr algn="ctr"/>
                      <a:endParaRPr lang="en-US" sz="800">
                        <a:latin typeface="Century Gothic" panose="020B0502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692046"/>
                  </a:ext>
                </a:extLst>
              </a:tr>
              <a:tr h="17395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a:latin typeface="Franklin Gothic Book" panose="020B05030201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8701188"/>
                  </a:ext>
                </a:extLst>
              </a:tr>
            </a:tbl>
          </a:graphicData>
        </a:graphic>
      </p:graphicFrame>
      <p:graphicFrame>
        <p:nvGraphicFramePr>
          <p:cNvPr id="11" name="Chart 10">
            <a:extLst>
              <a:ext uri="{FF2B5EF4-FFF2-40B4-BE49-F238E27FC236}">
                <a16:creationId xmlns:a16="http://schemas.microsoft.com/office/drawing/2014/main" id="{EF90828C-F0DE-42AB-8C88-5ACF3134DCA1}"/>
              </a:ext>
            </a:extLst>
          </p:cNvPr>
          <p:cNvGraphicFramePr/>
          <p:nvPr>
            <p:extLst>
              <p:ext uri="{D42A27DB-BD31-4B8C-83A1-F6EECF244321}">
                <p14:modId xmlns:p14="http://schemas.microsoft.com/office/powerpoint/2010/main" val="1506348004"/>
              </p:ext>
            </p:extLst>
          </p:nvPr>
        </p:nvGraphicFramePr>
        <p:xfrm>
          <a:off x="877230" y="1056718"/>
          <a:ext cx="1371602" cy="1457183"/>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81F89361-301D-48FF-A4C9-2B57B82098ED}"/>
              </a:ext>
            </a:extLst>
          </p:cNvPr>
          <p:cNvSpPr txBox="1"/>
          <p:nvPr/>
        </p:nvSpPr>
        <p:spPr>
          <a:xfrm>
            <a:off x="1268688" y="1587059"/>
            <a:ext cx="651522" cy="369332"/>
          </a:xfrm>
          <a:prstGeom prst="rect">
            <a:avLst/>
          </a:prstGeom>
          <a:noFill/>
        </p:spPr>
        <p:txBody>
          <a:bodyPr wrap="square" rtlCol="0">
            <a:spAutoFit/>
          </a:bodyPr>
          <a:lstStyle/>
          <a:p>
            <a:r>
              <a:rPr lang="en-US">
                <a:latin typeface="Franklin Gothic Book" panose="020B0503020102020204" pitchFamily="34" charset="0"/>
              </a:rPr>
              <a:t>81%</a:t>
            </a:r>
          </a:p>
        </p:txBody>
      </p:sp>
      <p:graphicFrame>
        <p:nvGraphicFramePr>
          <p:cNvPr id="13" name="Chart 12">
            <a:extLst>
              <a:ext uri="{FF2B5EF4-FFF2-40B4-BE49-F238E27FC236}">
                <a16:creationId xmlns:a16="http://schemas.microsoft.com/office/drawing/2014/main" id="{C4515ECC-2FA4-4446-AA7C-69115C6ED50E}"/>
              </a:ext>
            </a:extLst>
          </p:cNvPr>
          <p:cNvGraphicFramePr/>
          <p:nvPr>
            <p:extLst>
              <p:ext uri="{D42A27DB-BD31-4B8C-83A1-F6EECF244321}">
                <p14:modId xmlns:p14="http://schemas.microsoft.com/office/powerpoint/2010/main" val="1665544490"/>
              </p:ext>
            </p:extLst>
          </p:nvPr>
        </p:nvGraphicFramePr>
        <p:xfrm>
          <a:off x="739344" y="2976557"/>
          <a:ext cx="1371602" cy="149870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2C3A03AB-C79B-4BF0-96DF-7633029D533E}"/>
              </a:ext>
            </a:extLst>
          </p:cNvPr>
          <p:cNvSpPr txBox="1"/>
          <p:nvPr/>
        </p:nvSpPr>
        <p:spPr>
          <a:xfrm>
            <a:off x="1256117" y="3432049"/>
            <a:ext cx="651522" cy="369332"/>
          </a:xfrm>
          <a:prstGeom prst="rect">
            <a:avLst/>
          </a:prstGeom>
          <a:noFill/>
        </p:spPr>
        <p:txBody>
          <a:bodyPr wrap="square" rtlCol="0">
            <a:spAutoFit/>
          </a:bodyPr>
          <a:lstStyle/>
          <a:p>
            <a:r>
              <a:rPr lang="en-US">
                <a:latin typeface="Franklin Gothic Book" panose="020B0503020102020204" pitchFamily="34" charset="0"/>
              </a:rPr>
              <a:t>70%</a:t>
            </a:r>
          </a:p>
        </p:txBody>
      </p:sp>
      <p:graphicFrame>
        <p:nvGraphicFramePr>
          <p:cNvPr id="15" name="Chart 14">
            <a:extLst>
              <a:ext uri="{FF2B5EF4-FFF2-40B4-BE49-F238E27FC236}">
                <a16:creationId xmlns:a16="http://schemas.microsoft.com/office/drawing/2014/main" id="{C61D28DF-73BD-4437-BA4D-D24D54894960}"/>
              </a:ext>
            </a:extLst>
          </p:cNvPr>
          <p:cNvGraphicFramePr/>
          <p:nvPr>
            <p:extLst>
              <p:ext uri="{D42A27DB-BD31-4B8C-83A1-F6EECF244321}">
                <p14:modId xmlns:p14="http://schemas.microsoft.com/office/powerpoint/2010/main" val="242335926"/>
              </p:ext>
            </p:extLst>
          </p:nvPr>
        </p:nvGraphicFramePr>
        <p:xfrm>
          <a:off x="729223" y="4686461"/>
          <a:ext cx="1371602" cy="1498703"/>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DFE81FDA-36AA-4EA0-A08B-D42F15B7D5A0}"/>
              </a:ext>
            </a:extLst>
          </p:cNvPr>
          <p:cNvSpPr txBox="1"/>
          <p:nvPr/>
        </p:nvSpPr>
        <p:spPr>
          <a:xfrm>
            <a:off x="1216871" y="5199279"/>
            <a:ext cx="651522" cy="369332"/>
          </a:xfrm>
          <a:prstGeom prst="rect">
            <a:avLst/>
          </a:prstGeom>
          <a:noFill/>
        </p:spPr>
        <p:txBody>
          <a:bodyPr wrap="square" rtlCol="0">
            <a:spAutoFit/>
          </a:bodyPr>
          <a:lstStyle/>
          <a:p>
            <a:r>
              <a:rPr lang="en-US">
                <a:latin typeface="Franklin Gothic Book" panose="020B0503020102020204" pitchFamily="34" charset="0"/>
              </a:rPr>
              <a:t>48%</a:t>
            </a:r>
          </a:p>
        </p:txBody>
      </p:sp>
      <p:graphicFrame>
        <p:nvGraphicFramePr>
          <p:cNvPr id="17" name="Chart 16">
            <a:extLst>
              <a:ext uri="{FF2B5EF4-FFF2-40B4-BE49-F238E27FC236}">
                <a16:creationId xmlns:a16="http://schemas.microsoft.com/office/drawing/2014/main" id="{AE7DE33E-26DE-4856-8042-F47B40334A4E}"/>
              </a:ext>
            </a:extLst>
          </p:cNvPr>
          <p:cNvGraphicFramePr/>
          <p:nvPr>
            <p:extLst>
              <p:ext uri="{D42A27DB-BD31-4B8C-83A1-F6EECF244321}">
                <p14:modId xmlns:p14="http://schemas.microsoft.com/office/powerpoint/2010/main" val="2084103377"/>
              </p:ext>
            </p:extLst>
          </p:nvPr>
        </p:nvGraphicFramePr>
        <p:xfrm>
          <a:off x="2480185" y="821310"/>
          <a:ext cx="1371602" cy="2153457"/>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70F27E28-7B11-4F4A-8DEC-935A736EC99B}"/>
              </a:ext>
            </a:extLst>
          </p:cNvPr>
          <p:cNvSpPr txBox="1"/>
          <p:nvPr/>
        </p:nvSpPr>
        <p:spPr>
          <a:xfrm>
            <a:off x="2752103" y="1590911"/>
            <a:ext cx="667913" cy="369332"/>
          </a:xfrm>
          <a:prstGeom prst="rect">
            <a:avLst/>
          </a:prstGeom>
          <a:noFill/>
        </p:spPr>
        <p:txBody>
          <a:bodyPr wrap="square" rtlCol="0">
            <a:spAutoFit/>
          </a:bodyPr>
          <a:lstStyle/>
          <a:p>
            <a:r>
              <a:rPr lang="en-US">
                <a:latin typeface="Franklin Gothic Book" panose="020B0503020102020204" pitchFamily="34" charset="0"/>
              </a:rPr>
              <a:t>87%</a:t>
            </a:r>
          </a:p>
        </p:txBody>
      </p:sp>
      <p:graphicFrame>
        <p:nvGraphicFramePr>
          <p:cNvPr id="19" name="Chart 18">
            <a:extLst>
              <a:ext uri="{FF2B5EF4-FFF2-40B4-BE49-F238E27FC236}">
                <a16:creationId xmlns:a16="http://schemas.microsoft.com/office/drawing/2014/main" id="{B9AB6ACB-6189-4FE8-B4CE-1ED5685731B0}"/>
              </a:ext>
            </a:extLst>
          </p:cNvPr>
          <p:cNvGraphicFramePr/>
          <p:nvPr>
            <p:extLst>
              <p:ext uri="{D42A27DB-BD31-4B8C-83A1-F6EECF244321}">
                <p14:modId xmlns:p14="http://schemas.microsoft.com/office/powerpoint/2010/main" val="1262181665"/>
              </p:ext>
            </p:extLst>
          </p:nvPr>
        </p:nvGraphicFramePr>
        <p:xfrm>
          <a:off x="2400258" y="2967267"/>
          <a:ext cx="1371602" cy="1498703"/>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9">
            <a:extLst>
              <a:ext uri="{FF2B5EF4-FFF2-40B4-BE49-F238E27FC236}">
                <a16:creationId xmlns:a16="http://schemas.microsoft.com/office/drawing/2014/main" id="{8C71758E-4026-41BD-A30A-B5D5FD8A6615}"/>
              </a:ext>
            </a:extLst>
          </p:cNvPr>
          <p:cNvSpPr txBox="1"/>
          <p:nvPr/>
        </p:nvSpPr>
        <p:spPr>
          <a:xfrm>
            <a:off x="2770976" y="3432049"/>
            <a:ext cx="683010" cy="369332"/>
          </a:xfrm>
          <a:prstGeom prst="rect">
            <a:avLst/>
          </a:prstGeom>
          <a:noFill/>
        </p:spPr>
        <p:txBody>
          <a:bodyPr wrap="square" rtlCol="0">
            <a:spAutoFit/>
          </a:bodyPr>
          <a:lstStyle/>
          <a:p>
            <a:r>
              <a:rPr lang="en-US">
                <a:latin typeface="Franklin Gothic Book" panose="020B0503020102020204" pitchFamily="34" charset="0"/>
              </a:rPr>
              <a:t>79%</a:t>
            </a:r>
          </a:p>
        </p:txBody>
      </p:sp>
      <p:graphicFrame>
        <p:nvGraphicFramePr>
          <p:cNvPr id="21" name="Chart 20">
            <a:extLst>
              <a:ext uri="{FF2B5EF4-FFF2-40B4-BE49-F238E27FC236}">
                <a16:creationId xmlns:a16="http://schemas.microsoft.com/office/drawing/2014/main" id="{157B72B7-4A32-4AA3-B623-2169C68A44CC}"/>
              </a:ext>
            </a:extLst>
          </p:cNvPr>
          <p:cNvGraphicFramePr/>
          <p:nvPr>
            <p:extLst>
              <p:ext uri="{D42A27DB-BD31-4B8C-83A1-F6EECF244321}">
                <p14:modId xmlns:p14="http://schemas.microsoft.com/office/powerpoint/2010/main" val="2052313982"/>
              </p:ext>
            </p:extLst>
          </p:nvPr>
        </p:nvGraphicFramePr>
        <p:xfrm>
          <a:off x="2477776" y="4819260"/>
          <a:ext cx="1371602" cy="1498703"/>
        </p:xfrm>
        <a:graphic>
          <a:graphicData uri="http://schemas.openxmlformats.org/drawingml/2006/chart">
            <c:chart xmlns:c="http://schemas.openxmlformats.org/drawingml/2006/chart" xmlns:r="http://schemas.openxmlformats.org/officeDocument/2006/relationships" r:id="rId7"/>
          </a:graphicData>
        </a:graphic>
      </p:graphicFrame>
      <p:sp>
        <p:nvSpPr>
          <p:cNvPr id="22" name="TextBox 21">
            <a:extLst>
              <a:ext uri="{FF2B5EF4-FFF2-40B4-BE49-F238E27FC236}">
                <a16:creationId xmlns:a16="http://schemas.microsoft.com/office/drawing/2014/main" id="{34FD679D-8612-4BE9-887E-FBB1F11C32E8}"/>
              </a:ext>
            </a:extLst>
          </p:cNvPr>
          <p:cNvSpPr txBox="1"/>
          <p:nvPr/>
        </p:nvSpPr>
        <p:spPr>
          <a:xfrm>
            <a:off x="2768188" y="5199279"/>
            <a:ext cx="685798" cy="369332"/>
          </a:xfrm>
          <a:prstGeom prst="rect">
            <a:avLst/>
          </a:prstGeom>
          <a:noFill/>
        </p:spPr>
        <p:txBody>
          <a:bodyPr wrap="square" rtlCol="0">
            <a:spAutoFit/>
          </a:bodyPr>
          <a:lstStyle/>
          <a:p>
            <a:r>
              <a:rPr lang="en-US">
                <a:latin typeface="Franklin Gothic Book" panose="020B0503020102020204" pitchFamily="34" charset="0"/>
              </a:rPr>
              <a:t>63%</a:t>
            </a:r>
          </a:p>
        </p:txBody>
      </p:sp>
      <p:sp>
        <p:nvSpPr>
          <p:cNvPr id="46" name="TextBox 45">
            <a:extLst>
              <a:ext uri="{FF2B5EF4-FFF2-40B4-BE49-F238E27FC236}">
                <a16:creationId xmlns:a16="http://schemas.microsoft.com/office/drawing/2014/main" id="{385E6824-16B3-4F3E-A2E6-B1DA11B773D4}"/>
              </a:ext>
            </a:extLst>
          </p:cNvPr>
          <p:cNvSpPr txBox="1"/>
          <p:nvPr/>
        </p:nvSpPr>
        <p:spPr>
          <a:xfrm>
            <a:off x="685799" y="329966"/>
            <a:ext cx="8199265" cy="353943"/>
          </a:xfrm>
          <a:prstGeom prst="rect">
            <a:avLst/>
          </a:prstGeom>
          <a:noFill/>
        </p:spPr>
        <p:txBody>
          <a:bodyPr wrap="square" lIns="0" rIns="0" rtlCol="0">
            <a:spAutoFit/>
          </a:bodyPr>
          <a:lstStyle/>
          <a:p>
            <a:pPr>
              <a:spcAft>
                <a:spcPts val="300"/>
              </a:spcAft>
            </a:pPr>
            <a:r>
              <a:rPr lang="en-US" sz="1700" dirty="0">
                <a:solidFill>
                  <a:schemeClr val="accent3"/>
                </a:solidFill>
                <a:latin typeface="Franklin Gothic Demi Cond" panose="020B0706030402020204" pitchFamily="34" charset="0"/>
              </a:rPr>
              <a:t>Composition of the Word and Sacrament Roster</a:t>
            </a:r>
          </a:p>
        </p:txBody>
      </p:sp>
      <p:sp>
        <p:nvSpPr>
          <p:cNvPr id="2" name="TextBox 1">
            <a:extLst>
              <a:ext uri="{FF2B5EF4-FFF2-40B4-BE49-F238E27FC236}">
                <a16:creationId xmlns:a16="http://schemas.microsoft.com/office/drawing/2014/main" id="{BC1B614A-FDBD-46D9-AC1B-2754D1C351B3}"/>
              </a:ext>
            </a:extLst>
          </p:cNvPr>
          <p:cNvSpPr txBox="1"/>
          <p:nvPr/>
        </p:nvSpPr>
        <p:spPr>
          <a:xfrm>
            <a:off x="2580888" y="4290594"/>
            <a:ext cx="949271" cy="369332"/>
          </a:xfrm>
          <a:prstGeom prst="rect">
            <a:avLst/>
          </a:prstGeom>
          <a:noFill/>
        </p:spPr>
        <p:txBody>
          <a:bodyPr wrap="square" lIns="0" tIns="0" rIns="0" bIns="0" rtlCol="0">
            <a:spAutoFit/>
          </a:bodyPr>
          <a:lstStyle/>
          <a:p>
            <a:pPr algn="ctr"/>
            <a:r>
              <a:rPr lang="en-US" sz="800" dirty="0">
                <a:latin typeface="Franklin Gothic Book" panose="020B0503020102020204" pitchFamily="34" charset="0"/>
              </a:rPr>
              <a:t>5-year retention; </a:t>
            </a:r>
          </a:p>
          <a:p>
            <a:pPr algn="ctr"/>
            <a:r>
              <a:rPr lang="en-US" sz="800" dirty="0">
                <a:latin typeface="Franklin Gothic Book" panose="020B0503020102020204" pitchFamily="34" charset="0"/>
              </a:rPr>
              <a:t>active in 2014 </a:t>
            </a:r>
          </a:p>
          <a:p>
            <a:pPr algn="ctr"/>
            <a:r>
              <a:rPr lang="en-US" sz="800" dirty="0">
                <a:latin typeface="Franklin Gothic Book" panose="020B0503020102020204" pitchFamily="34" charset="0"/>
              </a:rPr>
              <a:t>(3,385)</a:t>
            </a:r>
          </a:p>
        </p:txBody>
      </p:sp>
      <p:sp>
        <p:nvSpPr>
          <p:cNvPr id="3" name="TextBox 2">
            <a:extLst>
              <a:ext uri="{FF2B5EF4-FFF2-40B4-BE49-F238E27FC236}">
                <a16:creationId xmlns:a16="http://schemas.microsoft.com/office/drawing/2014/main" id="{1C7F7452-449A-4880-99DA-70CB5C608A5A}"/>
              </a:ext>
            </a:extLst>
          </p:cNvPr>
          <p:cNvSpPr txBox="1"/>
          <p:nvPr/>
        </p:nvSpPr>
        <p:spPr>
          <a:xfrm>
            <a:off x="2580888" y="6000498"/>
            <a:ext cx="1019014" cy="369332"/>
          </a:xfrm>
          <a:prstGeom prst="rect">
            <a:avLst/>
          </a:prstGeom>
          <a:noFill/>
        </p:spPr>
        <p:txBody>
          <a:bodyPr wrap="square" lIns="0" tIns="0" rIns="0" bIns="0" rtlCol="0">
            <a:spAutoFit/>
          </a:bodyPr>
          <a:lstStyle/>
          <a:p>
            <a:pPr lvl="0" algn="ctr">
              <a:defRPr/>
            </a:pPr>
            <a:r>
              <a:rPr lang="en-US" sz="800" dirty="0">
                <a:latin typeface="Franklin Gothic Book" panose="020B0503020102020204" pitchFamily="34" charset="0"/>
              </a:rPr>
              <a:t>10-year retention; active in 2009 </a:t>
            </a:r>
          </a:p>
          <a:p>
            <a:pPr lvl="0" algn="ctr">
              <a:defRPr/>
            </a:pPr>
            <a:r>
              <a:rPr lang="en-US" sz="800" dirty="0">
                <a:latin typeface="Franklin Gothic Book" panose="020B0503020102020204" pitchFamily="34" charset="0"/>
              </a:rPr>
              <a:t>(3,272)</a:t>
            </a:r>
          </a:p>
        </p:txBody>
      </p:sp>
      <p:sp>
        <p:nvSpPr>
          <p:cNvPr id="4" name="TextBox 3">
            <a:extLst>
              <a:ext uri="{FF2B5EF4-FFF2-40B4-BE49-F238E27FC236}">
                <a16:creationId xmlns:a16="http://schemas.microsoft.com/office/drawing/2014/main" id="{0DD027E8-6142-48DB-8218-2759CF7DEE76}"/>
              </a:ext>
            </a:extLst>
          </p:cNvPr>
          <p:cNvSpPr txBox="1"/>
          <p:nvPr/>
        </p:nvSpPr>
        <p:spPr>
          <a:xfrm>
            <a:off x="4953001" y="1438671"/>
            <a:ext cx="3505200" cy="4247317"/>
          </a:xfrm>
          <a:prstGeom prst="rect">
            <a:avLst/>
          </a:prstGeom>
          <a:noFill/>
        </p:spPr>
        <p:txBody>
          <a:bodyPr wrap="square" lIns="0" tIns="0" rIns="0" bIns="0" rtlCol="0" anchor="t">
            <a:spAutoFit/>
          </a:bodyPr>
          <a:lstStyle/>
          <a:p>
            <a:r>
              <a:rPr lang="en-US" sz="1200" dirty="0">
                <a:solidFill>
                  <a:schemeClr val="accent1"/>
                </a:solidFill>
                <a:latin typeface="Franklin Gothic Book"/>
              </a:rPr>
              <a:t>We wanted to see whether men or women were more likely to remain on the roster over time, so we calculated three-year, five-year and ten-year retention rates to find out. We used data from the 2019 ELCA roster database, which was the most recent data we had at the time this analysis was conducted.</a:t>
            </a:r>
          </a:p>
          <a:p>
            <a:endParaRPr lang="en-US" sz="1200" dirty="0">
              <a:solidFill>
                <a:schemeClr val="accent1"/>
              </a:solidFill>
              <a:latin typeface="Franklin Gothic Book" panose="020B0503020102020204" pitchFamily="34" charset="0"/>
            </a:endParaRPr>
          </a:p>
          <a:p>
            <a:r>
              <a:rPr lang="en-US" sz="1200" dirty="0">
                <a:solidFill>
                  <a:schemeClr val="accent1"/>
                </a:solidFill>
                <a:latin typeface="Franklin Gothic Book"/>
              </a:rPr>
              <a:t>Retention rates are calculated as the percentage of rostered ministers active in 2019 who had also been active in a specific year prior to 2019 (in this case, in 2009, 2014 or 2016). For example, three-year retention rates show the percentage of ministers who were active in 2016 and remained active three years later in 2019. Here, the three-year retention rate was 81% for men and 87% for women. </a:t>
            </a:r>
            <a:endParaRPr lang="en-US" sz="1200" dirty="0">
              <a:solidFill>
                <a:schemeClr val="accent1"/>
              </a:solidFill>
              <a:latin typeface="Franklin Gothic Book" panose="020B0503020102020204" pitchFamily="34" charset="0"/>
            </a:endParaRPr>
          </a:p>
          <a:p>
            <a:pPr>
              <a:lnSpc>
                <a:spcPct val="50000"/>
              </a:lnSpc>
            </a:pPr>
            <a:endParaRPr lang="en-US" sz="1200" dirty="0">
              <a:solidFill>
                <a:schemeClr val="accent1"/>
              </a:solidFill>
              <a:latin typeface="Franklin Gothic Book" panose="020B0503020102020204" pitchFamily="34" charset="0"/>
            </a:endParaRPr>
          </a:p>
          <a:p>
            <a:r>
              <a:rPr lang="en-US" sz="1200" dirty="0">
                <a:solidFill>
                  <a:schemeClr val="accent1"/>
                </a:solidFill>
                <a:latin typeface="Franklin Gothic Book"/>
              </a:rPr>
              <a:t>We found that women were more likely to be retained on the roster at each of these intervals.</a:t>
            </a:r>
          </a:p>
          <a:p>
            <a:pPr>
              <a:lnSpc>
                <a:spcPct val="50000"/>
              </a:lnSpc>
            </a:pPr>
            <a:endParaRPr lang="en-US" sz="1200" dirty="0">
              <a:solidFill>
                <a:schemeClr val="accent1"/>
              </a:solidFill>
              <a:latin typeface="Franklin Gothic Book" panose="020B0503020102020204" pitchFamily="34" charset="0"/>
            </a:endParaRPr>
          </a:p>
          <a:p>
            <a:r>
              <a:rPr lang="en-US" sz="1200" dirty="0">
                <a:solidFill>
                  <a:schemeClr val="accent1"/>
                </a:solidFill>
                <a:latin typeface="Franklin Gothic Book"/>
              </a:rPr>
              <a:t>We also conducted a similar analysis (not shown) starting with a particular ordination date (2009, 2014 and 2016). When we compared how many remained active in 2019, we found no significant gender differences in retention rates.</a:t>
            </a:r>
          </a:p>
        </p:txBody>
      </p:sp>
      <p:sp>
        <p:nvSpPr>
          <p:cNvPr id="5" name="TextBox 4">
            <a:extLst>
              <a:ext uri="{FF2B5EF4-FFF2-40B4-BE49-F238E27FC236}">
                <a16:creationId xmlns:a16="http://schemas.microsoft.com/office/drawing/2014/main" id="{546A2DF6-3B9D-4BBB-BB88-D57F35210065}"/>
              </a:ext>
            </a:extLst>
          </p:cNvPr>
          <p:cNvSpPr txBox="1"/>
          <p:nvPr/>
        </p:nvSpPr>
        <p:spPr>
          <a:xfrm>
            <a:off x="685798" y="683909"/>
            <a:ext cx="8269669" cy="335989"/>
          </a:xfrm>
          <a:prstGeom prst="rect">
            <a:avLst/>
          </a:prstGeom>
          <a:noFill/>
        </p:spPr>
        <p:txBody>
          <a:bodyPr wrap="square" lIns="0" tIns="0" rIns="0" bIns="0" rtlCol="0">
            <a:spAutoFit/>
          </a:bodyPr>
          <a:lstStyle/>
          <a:p>
            <a:pPr>
              <a:lnSpc>
                <a:spcPct val="120000"/>
              </a:lnSpc>
            </a:pPr>
            <a:r>
              <a:rPr lang="en-US" sz="2000" dirty="0">
                <a:solidFill>
                  <a:schemeClr val="tx2"/>
                </a:solidFill>
              </a:rPr>
              <a:t>3-, 5- and 10-year Retention Rates for Ministers of Word and Sacrament</a:t>
            </a:r>
          </a:p>
        </p:txBody>
      </p:sp>
      <p:sp>
        <p:nvSpPr>
          <p:cNvPr id="6" name="TextBox 5">
            <a:extLst>
              <a:ext uri="{FF2B5EF4-FFF2-40B4-BE49-F238E27FC236}">
                <a16:creationId xmlns:a16="http://schemas.microsoft.com/office/drawing/2014/main" id="{FCA8704F-C5C3-41D7-BBA2-D30F85E26CB1}"/>
              </a:ext>
            </a:extLst>
          </p:cNvPr>
          <p:cNvSpPr txBox="1"/>
          <p:nvPr/>
        </p:nvSpPr>
        <p:spPr>
          <a:xfrm>
            <a:off x="1137124" y="2423324"/>
            <a:ext cx="751668" cy="369332"/>
          </a:xfrm>
          <a:prstGeom prst="rect">
            <a:avLst/>
          </a:prstGeom>
          <a:noFill/>
        </p:spPr>
        <p:txBody>
          <a:bodyPr wrap="square" lIns="0" tIns="0" rIns="0" bIns="0" rtlCol="0">
            <a:spAutoFit/>
          </a:bodyPr>
          <a:lstStyle/>
          <a:p>
            <a:pPr lvl="0" algn="ctr">
              <a:defRPr/>
            </a:pPr>
            <a:r>
              <a:rPr lang="en-US" sz="800" dirty="0">
                <a:latin typeface="Franklin Gothic Book" panose="020B0503020102020204" pitchFamily="34" charset="0"/>
              </a:rPr>
              <a:t>3-year retention; </a:t>
            </a:r>
          </a:p>
          <a:p>
            <a:pPr lvl="0" algn="ctr">
              <a:defRPr/>
            </a:pPr>
            <a:r>
              <a:rPr lang="en-US" sz="800" dirty="0">
                <a:latin typeface="Franklin Gothic Book" panose="020B0503020102020204" pitchFamily="34" charset="0"/>
              </a:rPr>
              <a:t>active in 2016 </a:t>
            </a:r>
          </a:p>
          <a:p>
            <a:pPr lvl="0" algn="ctr">
              <a:defRPr/>
            </a:pPr>
            <a:r>
              <a:rPr lang="en-US" sz="800" dirty="0">
                <a:latin typeface="Franklin Gothic Book" panose="020B0503020102020204" pitchFamily="34" charset="0"/>
              </a:rPr>
              <a:t>(5,926)</a:t>
            </a:r>
            <a:endParaRPr lang="en-US" sz="800" dirty="0">
              <a:solidFill>
                <a:schemeClr val="tx2"/>
              </a:solidFill>
            </a:endParaRPr>
          </a:p>
        </p:txBody>
      </p:sp>
      <p:sp>
        <p:nvSpPr>
          <p:cNvPr id="8" name="TextBox 7">
            <a:extLst>
              <a:ext uri="{FF2B5EF4-FFF2-40B4-BE49-F238E27FC236}">
                <a16:creationId xmlns:a16="http://schemas.microsoft.com/office/drawing/2014/main" id="{2F6C5E6E-D1A5-4F17-BC2C-9276B5C63C36}"/>
              </a:ext>
            </a:extLst>
          </p:cNvPr>
          <p:cNvSpPr txBox="1"/>
          <p:nvPr/>
        </p:nvSpPr>
        <p:spPr>
          <a:xfrm>
            <a:off x="1100930" y="4290594"/>
            <a:ext cx="883404" cy="369332"/>
          </a:xfrm>
          <a:prstGeom prst="rect">
            <a:avLst/>
          </a:prstGeom>
          <a:noFill/>
        </p:spPr>
        <p:txBody>
          <a:bodyPr wrap="square" lIns="0" tIns="0" rIns="0" bIns="0" rtlCol="0">
            <a:spAutoFit/>
          </a:bodyPr>
          <a:lstStyle/>
          <a:p>
            <a:pPr algn="ctr"/>
            <a:r>
              <a:rPr lang="en-US" sz="800" dirty="0">
                <a:latin typeface="Franklin Gothic Book" panose="020B0503020102020204" pitchFamily="34" charset="0"/>
              </a:rPr>
              <a:t>5-year retention; </a:t>
            </a:r>
          </a:p>
          <a:p>
            <a:pPr algn="ctr"/>
            <a:r>
              <a:rPr lang="en-US" sz="800" dirty="0">
                <a:latin typeface="Franklin Gothic Book" panose="020B0503020102020204" pitchFamily="34" charset="0"/>
              </a:rPr>
              <a:t>active in 2014 </a:t>
            </a:r>
          </a:p>
          <a:p>
            <a:pPr algn="ctr"/>
            <a:r>
              <a:rPr lang="en-US" sz="800" dirty="0">
                <a:latin typeface="Franklin Gothic Book" panose="020B0503020102020204" pitchFamily="34" charset="0"/>
              </a:rPr>
              <a:t>(6,475)</a:t>
            </a:r>
          </a:p>
        </p:txBody>
      </p:sp>
      <p:sp>
        <p:nvSpPr>
          <p:cNvPr id="9" name="TextBox 8">
            <a:extLst>
              <a:ext uri="{FF2B5EF4-FFF2-40B4-BE49-F238E27FC236}">
                <a16:creationId xmlns:a16="http://schemas.microsoft.com/office/drawing/2014/main" id="{FB235CF4-3077-4F4F-A89B-C93B21F608EA}"/>
              </a:ext>
            </a:extLst>
          </p:cNvPr>
          <p:cNvSpPr txBox="1"/>
          <p:nvPr/>
        </p:nvSpPr>
        <p:spPr>
          <a:xfrm>
            <a:off x="1100930" y="6000498"/>
            <a:ext cx="883404" cy="369332"/>
          </a:xfrm>
          <a:prstGeom prst="rect">
            <a:avLst/>
          </a:prstGeom>
          <a:noFill/>
        </p:spPr>
        <p:txBody>
          <a:bodyPr wrap="square" lIns="0" tIns="0" rIns="0" bIns="0" rtlCol="0">
            <a:spAutoFit/>
          </a:bodyPr>
          <a:lstStyle/>
          <a:p>
            <a:pPr lvl="0" algn="ctr">
              <a:defRPr/>
            </a:pPr>
            <a:r>
              <a:rPr lang="en-US" sz="800" dirty="0">
                <a:latin typeface="Franklin Gothic Book" panose="020B0503020102020204" pitchFamily="34" charset="0"/>
              </a:rPr>
              <a:t>10-year retention;</a:t>
            </a:r>
          </a:p>
          <a:p>
            <a:pPr lvl="0" algn="ctr">
              <a:defRPr/>
            </a:pPr>
            <a:r>
              <a:rPr lang="en-US" sz="800" dirty="0">
                <a:latin typeface="Franklin Gothic Book" panose="020B0503020102020204" pitchFamily="34" charset="0"/>
              </a:rPr>
              <a:t>active in 2009 </a:t>
            </a:r>
          </a:p>
          <a:p>
            <a:pPr lvl="0" algn="ctr">
              <a:defRPr/>
            </a:pPr>
            <a:r>
              <a:rPr lang="en-US" sz="800" dirty="0">
                <a:latin typeface="Franklin Gothic Book" panose="020B0503020102020204" pitchFamily="34" charset="0"/>
              </a:rPr>
              <a:t>(8,016)</a:t>
            </a:r>
          </a:p>
        </p:txBody>
      </p:sp>
      <p:sp>
        <p:nvSpPr>
          <p:cNvPr id="10" name="TextBox 9">
            <a:extLst>
              <a:ext uri="{FF2B5EF4-FFF2-40B4-BE49-F238E27FC236}">
                <a16:creationId xmlns:a16="http://schemas.microsoft.com/office/drawing/2014/main" id="{D79DF5D9-2EF6-4336-9643-89A12A96BA4F}"/>
              </a:ext>
            </a:extLst>
          </p:cNvPr>
          <p:cNvSpPr txBox="1"/>
          <p:nvPr/>
        </p:nvSpPr>
        <p:spPr>
          <a:xfrm>
            <a:off x="8344791" y="6522421"/>
            <a:ext cx="376818" cy="151195"/>
          </a:xfrm>
          <a:prstGeom prst="rect">
            <a:avLst/>
          </a:prstGeom>
          <a:noFill/>
        </p:spPr>
        <p:txBody>
          <a:bodyPr wrap="square" lIns="0" tIns="0" rIns="0" bIns="0" rtlCol="0">
            <a:spAutoFit/>
          </a:bodyPr>
          <a:lstStyle/>
          <a:p>
            <a:pPr>
              <a:lnSpc>
                <a:spcPct val="120000"/>
              </a:lnSpc>
            </a:pPr>
            <a:r>
              <a:rPr lang="en-US" sz="900">
                <a:solidFill>
                  <a:schemeClr val="tx2"/>
                </a:solidFill>
              </a:rPr>
              <a:t>19</a:t>
            </a:r>
          </a:p>
        </p:txBody>
      </p:sp>
      <p:sp>
        <p:nvSpPr>
          <p:cNvPr id="30" name="TextBox 29">
            <a:extLst>
              <a:ext uri="{FF2B5EF4-FFF2-40B4-BE49-F238E27FC236}">
                <a16:creationId xmlns:a16="http://schemas.microsoft.com/office/drawing/2014/main" id="{F5409E53-0054-42F9-8D98-6D4DA25D89B3}"/>
              </a:ext>
            </a:extLst>
          </p:cNvPr>
          <p:cNvSpPr txBox="1"/>
          <p:nvPr/>
        </p:nvSpPr>
        <p:spPr>
          <a:xfrm>
            <a:off x="3664074" y="5936890"/>
            <a:ext cx="924355" cy="335989"/>
          </a:xfrm>
          <a:prstGeom prst="rect">
            <a:avLst/>
          </a:prstGeom>
          <a:noFill/>
        </p:spPr>
        <p:txBody>
          <a:bodyPr wrap="square" lIns="0" tIns="0" rIns="0" bIns="0" rtlCol="0">
            <a:spAutoFit/>
          </a:bodyPr>
          <a:lstStyle/>
          <a:p>
            <a:pPr>
              <a:lnSpc>
                <a:spcPct val="120000"/>
              </a:lnSpc>
            </a:pPr>
            <a:r>
              <a:rPr lang="en-US" sz="2000" b="1">
                <a:solidFill>
                  <a:srgbClr val="C7B05D"/>
                </a:solidFill>
              </a:rPr>
              <a:t>Women</a:t>
            </a:r>
            <a:r>
              <a:rPr lang="en-US">
                <a:solidFill>
                  <a:schemeClr val="tx2"/>
                </a:solidFill>
              </a:rPr>
              <a:t> </a:t>
            </a:r>
          </a:p>
        </p:txBody>
      </p:sp>
      <p:sp>
        <p:nvSpPr>
          <p:cNvPr id="31" name="TextBox 30">
            <a:extLst>
              <a:ext uri="{FF2B5EF4-FFF2-40B4-BE49-F238E27FC236}">
                <a16:creationId xmlns:a16="http://schemas.microsoft.com/office/drawing/2014/main" id="{34E6A25F-44A7-41E3-91C6-7B05DF7750BE}"/>
              </a:ext>
            </a:extLst>
          </p:cNvPr>
          <p:cNvSpPr txBox="1"/>
          <p:nvPr/>
        </p:nvSpPr>
        <p:spPr>
          <a:xfrm>
            <a:off x="386895" y="5936768"/>
            <a:ext cx="704899" cy="335989"/>
          </a:xfrm>
          <a:prstGeom prst="rect">
            <a:avLst/>
          </a:prstGeom>
          <a:noFill/>
        </p:spPr>
        <p:txBody>
          <a:bodyPr wrap="square" lIns="0" tIns="0" rIns="0" bIns="0" rtlCol="0">
            <a:spAutoFit/>
          </a:bodyPr>
          <a:lstStyle/>
          <a:p>
            <a:pPr>
              <a:lnSpc>
                <a:spcPct val="120000"/>
              </a:lnSpc>
            </a:pPr>
            <a:r>
              <a:rPr lang="en-US" sz="2000" b="1" dirty="0">
                <a:solidFill>
                  <a:srgbClr val="537D7C"/>
                </a:solidFill>
              </a:rPr>
              <a:t>Men</a:t>
            </a:r>
            <a:r>
              <a:rPr lang="en-US" dirty="0">
                <a:solidFill>
                  <a:schemeClr val="tx2"/>
                </a:solidFill>
              </a:rPr>
              <a:t> </a:t>
            </a:r>
          </a:p>
        </p:txBody>
      </p:sp>
      <p:pic>
        <p:nvPicPr>
          <p:cNvPr id="24" name="Picture 23" descr="Text&#10;&#10;Description automatically generated">
            <a:extLst>
              <a:ext uri="{FF2B5EF4-FFF2-40B4-BE49-F238E27FC236}">
                <a16:creationId xmlns:a16="http://schemas.microsoft.com/office/drawing/2014/main" id="{8C549EB2-D98C-400E-A6A6-ECC3470F846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0650" y="6104762"/>
            <a:ext cx="3024414" cy="394557"/>
          </a:xfrm>
          <a:prstGeom prst="rect">
            <a:avLst/>
          </a:prstGeom>
        </p:spPr>
      </p:pic>
    </p:spTree>
    <p:extLst>
      <p:ext uri="{BB962C8B-B14F-4D97-AF65-F5344CB8AC3E}">
        <p14:creationId xmlns:p14="http://schemas.microsoft.com/office/powerpoint/2010/main" val="137258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342C6-DB7A-400C-AD8C-0AEFB5196909}"/>
              </a:ext>
            </a:extLst>
          </p:cNvPr>
          <p:cNvSpPr>
            <a:spLocks noGrp="1"/>
          </p:cNvSpPr>
          <p:nvPr>
            <p:ph type="title"/>
          </p:nvPr>
        </p:nvSpPr>
        <p:spPr/>
        <p:txBody>
          <a:bodyPr/>
          <a:lstStyle/>
          <a:p>
            <a:r>
              <a:rPr lang="en-US" sz="2000" dirty="0"/>
              <a:t>Number of Ordinations by Gender </a:t>
            </a:r>
            <a:br>
              <a:rPr lang="en-US" sz="2000" dirty="0"/>
            </a:br>
            <a:r>
              <a:rPr lang="en-US" sz="2000" dirty="0"/>
              <a:t>in the ELCA, 1988-2019 </a:t>
            </a:r>
          </a:p>
        </p:txBody>
      </p:sp>
      <p:sp>
        <p:nvSpPr>
          <p:cNvPr id="5" name="Text Placeholder 4">
            <a:extLst>
              <a:ext uri="{FF2B5EF4-FFF2-40B4-BE49-F238E27FC236}">
                <a16:creationId xmlns:a16="http://schemas.microsoft.com/office/drawing/2014/main" id="{E354D597-95C4-4592-9422-01F7E50D69EC}"/>
              </a:ext>
            </a:extLst>
          </p:cNvPr>
          <p:cNvSpPr>
            <a:spLocks noGrp="1"/>
          </p:cNvSpPr>
          <p:nvPr>
            <p:ph type="body" idx="28"/>
          </p:nvPr>
        </p:nvSpPr>
        <p:spPr/>
        <p:txBody>
          <a:bodyPr/>
          <a:lstStyle/>
          <a:p>
            <a:pPr>
              <a:spcAft>
                <a:spcPts val="300"/>
              </a:spcAft>
            </a:pPr>
            <a:r>
              <a:rPr lang="en-US" sz="1700" dirty="0">
                <a:solidFill>
                  <a:schemeClr val="accent3"/>
                </a:solidFill>
                <a:latin typeface="Franklin Gothic Demi Cond" panose="020B0706030402020204" pitchFamily="34" charset="0"/>
              </a:rPr>
              <a:t>Composition of the Word and Sacrament Roster</a:t>
            </a:r>
          </a:p>
        </p:txBody>
      </p:sp>
      <p:sp>
        <p:nvSpPr>
          <p:cNvPr id="6" name="Text Placeholder 5">
            <a:extLst>
              <a:ext uri="{FF2B5EF4-FFF2-40B4-BE49-F238E27FC236}">
                <a16:creationId xmlns:a16="http://schemas.microsoft.com/office/drawing/2014/main" id="{78AD29D1-E220-4FE2-8B98-16E105F1342B}"/>
              </a:ext>
            </a:extLst>
          </p:cNvPr>
          <p:cNvSpPr>
            <a:spLocks noGrp="1"/>
          </p:cNvSpPr>
          <p:nvPr>
            <p:ph type="body" sz="quarter" idx="14"/>
          </p:nvPr>
        </p:nvSpPr>
        <p:spPr/>
        <p:txBody>
          <a:bodyPr/>
          <a:lstStyle/>
          <a:p>
            <a:endParaRPr lang="en-US"/>
          </a:p>
        </p:txBody>
      </p:sp>
      <p:graphicFrame>
        <p:nvGraphicFramePr>
          <p:cNvPr id="9" name="Chart 8">
            <a:extLst>
              <a:ext uri="{FF2B5EF4-FFF2-40B4-BE49-F238E27FC236}">
                <a16:creationId xmlns:a16="http://schemas.microsoft.com/office/drawing/2014/main" id="{9FA22A6C-79BD-47B4-9100-691F1911B07B}"/>
              </a:ext>
            </a:extLst>
          </p:cNvPr>
          <p:cNvGraphicFramePr/>
          <p:nvPr>
            <p:extLst>
              <p:ext uri="{D42A27DB-BD31-4B8C-83A1-F6EECF244321}">
                <p14:modId xmlns:p14="http://schemas.microsoft.com/office/powerpoint/2010/main" val="1531768979"/>
              </p:ext>
            </p:extLst>
          </p:nvPr>
        </p:nvGraphicFramePr>
        <p:xfrm>
          <a:off x="0" y="1710268"/>
          <a:ext cx="8958023" cy="460529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Box 2">
            <a:extLst>
              <a:ext uri="{FF2B5EF4-FFF2-40B4-BE49-F238E27FC236}">
                <a16:creationId xmlns:a16="http://schemas.microsoft.com/office/drawing/2014/main" id="{81FDA796-BF28-4CF3-9C04-AFB2239B0762}"/>
              </a:ext>
            </a:extLst>
          </p:cNvPr>
          <p:cNvSpPr txBox="1">
            <a:spLocks noChangeArrowheads="1"/>
          </p:cNvSpPr>
          <p:nvPr/>
        </p:nvSpPr>
        <p:spPr bwMode="auto">
          <a:xfrm>
            <a:off x="115753" y="6280498"/>
            <a:ext cx="8912494" cy="33048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900" b="1">
                <a:solidFill>
                  <a:schemeClr val="accent1"/>
                </a:solidFill>
                <a:effectLst/>
                <a:latin typeface="Calibri" panose="020F0502020204030204" pitchFamily="34" charset="0"/>
                <a:ea typeface="Yu Mincho" panose="02020400000000000000" pitchFamily="18" charset="-128"/>
                <a:cs typeface="Times New Roman" panose="02020603050405020304" pitchFamily="18" charset="0"/>
              </a:rPr>
              <a:t>Total     372   374   346    296   313   311   </a:t>
            </a:r>
            <a:r>
              <a:rPr lang="en-US" sz="900" b="1">
                <a:solidFill>
                  <a:schemeClr val="accent1"/>
                </a:solidFill>
                <a:latin typeface="Calibri" panose="020F0502020204030204" pitchFamily="34" charset="0"/>
                <a:ea typeface="Yu Mincho" panose="02020400000000000000" pitchFamily="18" charset="-128"/>
                <a:cs typeface="Times New Roman" panose="02020603050405020304" pitchFamily="18" charset="0"/>
              </a:rPr>
              <a:t> </a:t>
            </a:r>
            <a:r>
              <a:rPr lang="en-US" sz="900" b="1">
                <a:solidFill>
                  <a:schemeClr val="accent1"/>
                </a:solidFill>
                <a:effectLst/>
                <a:latin typeface="Calibri" panose="020F0502020204030204" pitchFamily="34" charset="0"/>
                <a:ea typeface="Yu Mincho" panose="02020400000000000000" pitchFamily="18" charset="-128"/>
                <a:cs typeface="Times New Roman" panose="02020603050405020304" pitchFamily="18" charset="0"/>
              </a:rPr>
              <a:t>298   339    334   332   351   306    315    310   286    305   273   280    296   296    333  295    299    302   283   238    267   269   209    218    202   183     Ordinations</a:t>
            </a:r>
            <a:endParaRPr lang="en-US" sz="1100" b="1">
              <a:solidFill>
                <a:schemeClr val="accent1"/>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900">
                <a:effectLst/>
                <a:latin typeface="Calibri" panose="020F0502020204030204" pitchFamily="34" charset="0"/>
                <a:ea typeface="Yu Mincho" panose="02020400000000000000" pitchFamily="18" charset="-128"/>
                <a:cs typeface="Times New Roman" panose="02020603050405020304" pitchFamily="18" charset="0"/>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13" name="TextBox 12">
            <a:extLst>
              <a:ext uri="{FF2B5EF4-FFF2-40B4-BE49-F238E27FC236}">
                <a16:creationId xmlns:a16="http://schemas.microsoft.com/office/drawing/2014/main" id="{0239A99F-525E-40C2-8F0C-DE94D6F2A428}"/>
              </a:ext>
            </a:extLst>
          </p:cNvPr>
          <p:cNvSpPr txBox="1"/>
          <p:nvPr/>
        </p:nvSpPr>
        <p:spPr>
          <a:xfrm>
            <a:off x="4867160" y="691051"/>
            <a:ext cx="3776090" cy="2123658"/>
          </a:xfrm>
          <a:prstGeom prst="rect">
            <a:avLst/>
          </a:prstGeom>
          <a:noFill/>
        </p:spPr>
        <p:txBody>
          <a:bodyPr wrap="square" lIns="0" tIns="0" rIns="0" bIns="0" rtlCol="0">
            <a:spAutoFit/>
          </a:bodyPr>
          <a:lstStyle/>
          <a:p>
            <a:r>
              <a:rPr lang="en-US" sz="1200" dirty="0">
                <a:solidFill>
                  <a:schemeClr val="accent1"/>
                </a:solidFill>
              </a:rPr>
              <a:t>Over the life of the ELCA, there has been a steady drop in the total number of ordinations per year. In 2019 the church ordained 32% fewer people than it did in 2015, and the number of people ordained in 2019 is 50% less than the number ordained in 1988.</a:t>
            </a:r>
          </a:p>
          <a:p>
            <a:pPr>
              <a:lnSpc>
                <a:spcPct val="50000"/>
              </a:lnSpc>
            </a:pPr>
            <a:endParaRPr lang="en-US" sz="1200" dirty="0">
              <a:solidFill>
                <a:schemeClr val="accent1"/>
              </a:solidFill>
            </a:endParaRPr>
          </a:p>
          <a:p>
            <a:r>
              <a:rPr lang="en-US" sz="1200" dirty="0">
                <a:solidFill>
                  <a:schemeClr val="accent1"/>
                </a:solidFill>
              </a:rPr>
              <a:t>At the same time, the proportion of those ordained who were women has steadily increased. You can see this by comparing the length of the gold portion of each bar (women) to the length of the blue portion of the bar (men). In 1988 one-third of those ordained were women; in 2019 almost 54% of those ordained were women.</a:t>
            </a:r>
          </a:p>
        </p:txBody>
      </p:sp>
    </p:spTree>
    <p:extLst>
      <p:ext uri="{BB962C8B-B14F-4D97-AF65-F5344CB8AC3E}">
        <p14:creationId xmlns:p14="http://schemas.microsoft.com/office/powerpoint/2010/main" val="22234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itting at a table with a plate of food&#10;&#10;Description automatically generated">
            <a:extLst>
              <a:ext uri="{FF2B5EF4-FFF2-40B4-BE49-F238E27FC236}">
                <a16:creationId xmlns:a16="http://schemas.microsoft.com/office/drawing/2014/main" id="{1CC6AD27-28BC-43E0-99FB-4E9DBBAEA0C0}"/>
              </a:ext>
            </a:extLst>
          </p:cNvPr>
          <p:cNvPicPr>
            <a:picLocks noChangeAspect="1"/>
          </p:cNvPicPr>
          <p:nvPr/>
        </p:nvPicPr>
        <p:blipFill rotWithShape="1">
          <a:blip r:embed="rId3">
            <a:extLst>
              <a:ext uri="{28A0092B-C50C-407E-A947-70E740481C1C}">
                <a14:useLocalDpi xmlns:a14="http://schemas.microsoft.com/office/drawing/2010/main" val="0"/>
              </a:ext>
            </a:extLst>
          </a:blip>
          <a:srcRect b="14445"/>
          <a:stretch/>
        </p:blipFill>
        <p:spPr>
          <a:xfrm>
            <a:off x="-8" y="-1"/>
            <a:ext cx="9144000" cy="5867401"/>
          </a:xfrm>
          <a:prstGeom prst="rect">
            <a:avLst/>
          </a:prstGeom>
        </p:spPr>
      </p:pic>
      <p:sp>
        <p:nvSpPr>
          <p:cNvPr id="3" name="Text Placeholder 2">
            <a:extLst>
              <a:ext uri="{FF2B5EF4-FFF2-40B4-BE49-F238E27FC236}">
                <a16:creationId xmlns:a16="http://schemas.microsoft.com/office/drawing/2014/main" id="{8AA7C052-9FF5-4095-B0B1-233273AE4F4E}"/>
              </a:ext>
            </a:extLst>
          </p:cNvPr>
          <p:cNvSpPr>
            <a:spLocks noGrp="1"/>
          </p:cNvSpPr>
          <p:nvPr>
            <p:ph type="body" sz="quarter" idx="11"/>
          </p:nvPr>
        </p:nvSpPr>
        <p:spPr>
          <a:xfrm>
            <a:off x="-8" y="3726836"/>
            <a:ext cx="9143992" cy="1800376"/>
          </a:xfrm>
        </p:spPr>
        <p:txBody>
          <a:bodyPr/>
          <a:lstStyle/>
          <a:p>
            <a:pPr>
              <a:lnSpc>
                <a:spcPct val="100000"/>
              </a:lnSpc>
              <a:spcBef>
                <a:spcPts val="0"/>
              </a:spcBef>
              <a:spcAft>
                <a:spcPts val="0"/>
              </a:spcAft>
            </a:pPr>
            <a:r>
              <a:rPr lang="en-US" sz="4800" dirty="0"/>
              <a:t>Wait Time for Most</a:t>
            </a:r>
            <a:br>
              <a:rPr lang="en-US" sz="4800" dirty="0"/>
            </a:br>
            <a:r>
              <a:rPr lang="en-US" sz="4800" dirty="0"/>
              <a:t>Recent Call</a:t>
            </a:r>
          </a:p>
        </p:txBody>
      </p:sp>
      <p:sp>
        <p:nvSpPr>
          <p:cNvPr id="2" name="Text Placeholder 1">
            <a:extLst>
              <a:ext uri="{FF2B5EF4-FFF2-40B4-BE49-F238E27FC236}">
                <a16:creationId xmlns:a16="http://schemas.microsoft.com/office/drawing/2014/main" id="{35D5B838-C78B-4320-83BB-CC4562EA03D7}"/>
              </a:ext>
            </a:extLst>
          </p:cNvPr>
          <p:cNvSpPr>
            <a:spLocks noGrp="1"/>
          </p:cNvSpPr>
          <p:nvPr>
            <p:ph type="body" sz="quarter" idx="10"/>
          </p:nvPr>
        </p:nvSpPr>
        <p:spPr>
          <a:xfrm>
            <a:off x="6167762" y="3500285"/>
            <a:ext cx="2580934" cy="2367116"/>
          </a:xfrm>
        </p:spPr>
        <p:txBody>
          <a:bodyPr/>
          <a:lstStyle/>
          <a:p>
            <a:r>
              <a:rPr lang="en-US" dirty="0"/>
              <a:t>Overview of the section</a:t>
            </a:r>
          </a:p>
          <a:p>
            <a:pPr marL="285750" lvl="1" indent="-285750">
              <a:buFont typeface="Wingdings" panose="05000000000000000000" pitchFamily="2" charset="2"/>
              <a:buChar char="§"/>
            </a:pPr>
            <a:r>
              <a:rPr lang="en-US" dirty="0"/>
              <a:t>Trends in Wait Time</a:t>
            </a:r>
          </a:p>
          <a:p>
            <a:pPr marL="285750" lvl="1" indent="-285750">
              <a:buFont typeface="Wingdings" panose="05000000000000000000" pitchFamily="2" charset="2"/>
              <a:buChar char="§"/>
            </a:pPr>
            <a:r>
              <a:rPr lang="en-US" dirty="0"/>
              <a:t>Differences by Gender and Graduation Year</a:t>
            </a:r>
          </a:p>
          <a:p>
            <a:pPr marL="285750" lvl="1" indent="-285750">
              <a:buFont typeface="Wingdings" panose="05000000000000000000" pitchFamily="2" charset="2"/>
              <a:buChar char="§"/>
            </a:pPr>
            <a:r>
              <a:rPr lang="en-US" dirty="0"/>
              <a:t>Differences by Race and Ethnicity</a:t>
            </a:r>
          </a:p>
        </p:txBody>
      </p:sp>
    </p:spTree>
    <p:extLst>
      <p:ext uri="{BB962C8B-B14F-4D97-AF65-F5344CB8AC3E}">
        <p14:creationId xmlns:p14="http://schemas.microsoft.com/office/powerpoint/2010/main" val="233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342C6-DB7A-400C-AD8C-0AEFB5196909}"/>
              </a:ext>
            </a:extLst>
          </p:cNvPr>
          <p:cNvSpPr>
            <a:spLocks noGrp="1"/>
          </p:cNvSpPr>
          <p:nvPr>
            <p:ph type="title"/>
          </p:nvPr>
        </p:nvSpPr>
        <p:spPr/>
        <p:txBody>
          <a:bodyPr/>
          <a:lstStyle/>
          <a:p>
            <a:r>
              <a:rPr lang="en-US" sz="2800" dirty="0"/>
              <a:t>Trends in Wait Time</a:t>
            </a:r>
          </a:p>
        </p:txBody>
      </p:sp>
      <p:sp>
        <p:nvSpPr>
          <p:cNvPr id="3" name="Content Placeholder 2">
            <a:extLst>
              <a:ext uri="{FF2B5EF4-FFF2-40B4-BE49-F238E27FC236}">
                <a16:creationId xmlns:a16="http://schemas.microsoft.com/office/drawing/2014/main" id="{1C568D99-27CE-46B3-A327-A6FEE5908A60}"/>
              </a:ext>
            </a:extLst>
          </p:cNvPr>
          <p:cNvSpPr>
            <a:spLocks noGrp="1"/>
          </p:cNvSpPr>
          <p:nvPr>
            <p:ph sz="quarter" idx="15"/>
          </p:nvPr>
        </p:nvSpPr>
        <p:spPr>
          <a:xfrm>
            <a:off x="5753101" y="1894244"/>
            <a:ext cx="2705100" cy="2701301"/>
          </a:xfrm>
        </p:spPr>
        <p:txBody>
          <a:bodyPr/>
          <a:lstStyle/>
          <a:p>
            <a:pPr>
              <a:lnSpc>
                <a:spcPct val="100000"/>
              </a:lnSpc>
              <a:spcAft>
                <a:spcPts val="0"/>
              </a:spcAft>
            </a:pPr>
            <a:r>
              <a:rPr lang="en-US" sz="1200" dirty="0">
                <a:solidFill>
                  <a:schemeClr val="accent1"/>
                </a:solidFill>
              </a:rPr>
              <a:t>We compared wait times from previous studies to see how trends have changed compared to five and 15 years ago.</a:t>
            </a:r>
          </a:p>
          <a:p>
            <a:pPr>
              <a:lnSpc>
                <a:spcPct val="100000"/>
              </a:lnSpc>
              <a:spcAft>
                <a:spcPts val="0"/>
              </a:spcAft>
            </a:pPr>
            <a:r>
              <a:rPr lang="en-US" sz="1200" dirty="0">
                <a:solidFill>
                  <a:schemeClr val="accent1"/>
                </a:solidFill>
              </a:rPr>
              <a:t>Although more than half (53%) of ministers, on average, still experience a relatively short wait time (four or fewer months) for a call, the proportion of ministers waiting five months or longer has grown in recent years.</a:t>
            </a:r>
          </a:p>
          <a:p>
            <a:pPr>
              <a:lnSpc>
                <a:spcPct val="100000"/>
              </a:lnSpc>
              <a:spcAft>
                <a:spcPts val="0"/>
              </a:spcAft>
            </a:pPr>
            <a:r>
              <a:rPr lang="en-US" sz="1200" dirty="0">
                <a:solidFill>
                  <a:schemeClr val="accent1"/>
                </a:solidFill>
              </a:rPr>
              <a:t>Compared to 2005, the combined percentage who waited five months or more for their most recent call has increased from 41% to 48%.</a:t>
            </a:r>
          </a:p>
          <a:p>
            <a:endParaRPr lang="en-US" dirty="0"/>
          </a:p>
        </p:txBody>
      </p:sp>
      <p:sp>
        <p:nvSpPr>
          <p:cNvPr id="5" name="Text Placeholder 4">
            <a:extLst>
              <a:ext uri="{FF2B5EF4-FFF2-40B4-BE49-F238E27FC236}">
                <a16:creationId xmlns:a16="http://schemas.microsoft.com/office/drawing/2014/main" id="{E354D597-95C4-4592-9422-01F7E50D69EC}"/>
              </a:ext>
            </a:extLst>
          </p:cNvPr>
          <p:cNvSpPr>
            <a:spLocks noGrp="1"/>
          </p:cNvSpPr>
          <p:nvPr>
            <p:ph type="body" idx="28"/>
          </p:nvPr>
        </p:nvSpPr>
        <p:spPr/>
        <p:txBody>
          <a:bodyPr/>
          <a:lstStyle/>
          <a:p>
            <a:r>
              <a:rPr lang="en-US" dirty="0"/>
              <a:t>Wait Time for Most Recent Call</a:t>
            </a:r>
          </a:p>
        </p:txBody>
      </p:sp>
      <p:graphicFrame>
        <p:nvGraphicFramePr>
          <p:cNvPr id="11" name="Content Placeholder 10">
            <a:extLst>
              <a:ext uri="{FF2B5EF4-FFF2-40B4-BE49-F238E27FC236}">
                <a16:creationId xmlns:a16="http://schemas.microsoft.com/office/drawing/2014/main" id="{A15FFE92-C327-47B6-8AAE-C95AB2F98986}"/>
              </a:ext>
            </a:extLst>
          </p:cNvPr>
          <p:cNvGraphicFramePr>
            <a:graphicFrameLocks noGrp="1"/>
          </p:cNvGraphicFramePr>
          <p:nvPr>
            <p:ph sz="quarter" idx="16"/>
            <p:extLst>
              <p:ext uri="{D42A27DB-BD31-4B8C-83A1-F6EECF244321}">
                <p14:modId xmlns:p14="http://schemas.microsoft.com/office/powerpoint/2010/main" val="2047906159"/>
              </p:ext>
            </p:extLst>
          </p:nvPr>
        </p:nvGraphicFramePr>
        <p:xfrm>
          <a:off x="219585" y="1408131"/>
          <a:ext cx="5490704" cy="437913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a:extLst>
              <a:ext uri="{FF2B5EF4-FFF2-40B4-BE49-F238E27FC236}">
                <a16:creationId xmlns:a16="http://schemas.microsoft.com/office/drawing/2014/main" id="{7F30A89A-D42E-49A0-B5FF-CDD2E1A35CC4}"/>
              </a:ext>
            </a:extLst>
          </p:cNvPr>
          <p:cNvSpPr>
            <a:spLocks noGrp="1"/>
          </p:cNvSpPr>
          <p:nvPr>
            <p:ph type="body" sz="quarter" idx="14"/>
          </p:nvPr>
        </p:nvSpPr>
        <p:spPr>
          <a:xfrm>
            <a:off x="4343400" y="6430354"/>
            <a:ext cx="4114800" cy="134396"/>
          </a:xfrm>
        </p:spPr>
        <p:txBody>
          <a:bodyPr/>
          <a:lstStyle/>
          <a:p>
            <a:r>
              <a:rPr lang="en-US"/>
              <a:t>Percentages not adding up to 100 are due to rounding.</a:t>
            </a:r>
          </a:p>
        </p:txBody>
      </p:sp>
    </p:spTree>
    <p:extLst>
      <p:ext uri="{BB962C8B-B14F-4D97-AF65-F5344CB8AC3E}">
        <p14:creationId xmlns:p14="http://schemas.microsoft.com/office/powerpoint/2010/main" val="311987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DC84B-D6D3-4C40-AAA4-33D3874EA89B}"/>
              </a:ext>
            </a:extLst>
          </p:cNvPr>
          <p:cNvSpPr>
            <a:spLocks noGrp="1"/>
          </p:cNvSpPr>
          <p:nvPr>
            <p:ph type="title"/>
          </p:nvPr>
        </p:nvSpPr>
        <p:spPr/>
        <p:txBody>
          <a:bodyPr/>
          <a:lstStyle/>
          <a:p>
            <a:r>
              <a:rPr lang="en-US" sz="2800" dirty="0"/>
              <a:t>Differences in Wait Time </a:t>
            </a:r>
            <a:br>
              <a:rPr lang="en-US" sz="2800" dirty="0"/>
            </a:br>
            <a:r>
              <a:rPr lang="en-US" sz="2800" dirty="0"/>
              <a:t>by Year of Graduation and Gender</a:t>
            </a:r>
          </a:p>
        </p:txBody>
      </p:sp>
      <p:graphicFrame>
        <p:nvGraphicFramePr>
          <p:cNvPr id="9" name="Content Placeholder 8">
            <a:extLst>
              <a:ext uri="{FF2B5EF4-FFF2-40B4-BE49-F238E27FC236}">
                <a16:creationId xmlns:a16="http://schemas.microsoft.com/office/drawing/2014/main" id="{633DF01D-B6CA-4979-8AFF-C00AF43348A1}"/>
              </a:ext>
            </a:extLst>
          </p:cNvPr>
          <p:cNvGraphicFramePr>
            <a:graphicFrameLocks noGrp="1"/>
          </p:cNvGraphicFramePr>
          <p:nvPr>
            <p:ph sz="quarter" idx="15"/>
            <p:extLst>
              <p:ext uri="{D42A27DB-BD31-4B8C-83A1-F6EECF244321}">
                <p14:modId xmlns:p14="http://schemas.microsoft.com/office/powerpoint/2010/main" val="805876959"/>
              </p:ext>
            </p:extLst>
          </p:nvPr>
        </p:nvGraphicFramePr>
        <p:xfrm>
          <a:off x="0" y="1968913"/>
          <a:ext cx="5634099" cy="4045057"/>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15B8439B-0842-48DE-9424-D302867F5ABC}"/>
              </a:ext>
            </a:extLst>
          </p:cNvPr>
          <p:cNvSpPr>
            <a:spLocks noGrp="1"/>
          </p:cNvSpPr>
          <p:nvPr>
            <p:ph sz="quarter" idx="16"/>
          </p:nvPr>
        </p:nvSpPr>
        <p:spPr>
          <a:xfrm>
            <a:off x="5753100" y="1868420"/>
            <a:ext cx="2710710" cy="3647531"/>
          </a:xfrm>
        </p:spPr>
        <p:txBody>
          <a:bodyPr/>
          <a:lstStyle/>
          <a:p>
            <a:pPr>
              <a:lnSpc>
                <a:spcPct val="100000"/>
              </a:lnSpc>
              <a:spcAft>
                <a:spcPts val="0"/>
              </a:spcAft>
            </a:pPr>
            <a:r>
              <a:rPr lang="en-US" sz="1200" dirty="0">
                <a:solidFill>
                  <a:schemeClr val="accent1"/>
                </a:solidFill>
              </a:rPr>
              <a:t>We didn’t find significant differences in wait time by gender on its own, so we looked at year of graduation and gender. We thought more recent graduates who were women might have shorter wait times than women who graduated more than 20 years ago.</a:t>
            </a:r>
          </a:p>
          <a:p>
            <a:pPr>
              <a:lnSpc>
                <a:spcPct val="100000"/>
              </a:lnSpc>
              <a:spcAft>
                <a:spcPts val="0"/>
              </a:spcAft>
            </a:pPr>
            <a:r>
              <a:rPr lang="en-US" sz="1200" dirty="0">
                <a:solidFill>
                  <a:schemeClr val="accent1"/>
                </a:solidFill>
              </a:rPr>
              <a:t>In the past, most rostered ministers, regardless of gender, received their first call within four months. However, if women did not receive a call within four months, they were more likely to experience more lengthy delays. </a:t>
            </a:r>
          </a:p>
          <a:p>
            <a:pPr>
              <a:lnSpc>
                <a:spcPct val="100000"/>
              </a:lnSpc>
              <a:spcAft>
                <a:spcPts val="0"/>
              </a:spcAft>
            </a:pPr>
            <a:r>
              <a:rPr lang="en-US" sz="1200" dirty="0">
                <a:solidFill>
                  <a:schemeClr val="accent1"/>
                </a:solidFill>
              </a:rPr>
              <a:t>We are not seeing any significant gender differences in wait times among the more recent graduates, at least when comparing all men with all women.</a:t>
            </a:r>
          </a:p>
          <a:p>
            <a:endParaRPr lang="en-US" dirty="0"/>
          </a:p>
          <a:p>
            <a:endParaRPr lang="en-US" dirty="0"/>
          </a:p>
        </p:txBody>
      </p:sp>
      <p:sp>
        <p:nvSpPr>
          <p:cNvPr id="5" name="Text Placeholder 4">
            <a:extLst>
              <a:ext uri="{FF2B5EF4-FFF2-40B4-BE49-F238E27FC236}">
                <a16:creationId xmlns:a16="http://schemas.microsoft.com/office/drawing/2014/main" id="{A2F1586C-491D-4CC9-94D7-055C648A5AF9}"/>
              </a:ext>
            </a:extLst>
          </p:cNvPr>
          <p:cNvSpPr>
            <a:spLocks noGrp="1"/>
          </p:cNvSpPr>
          <p:nvPr>
            <p:ph type="body" idx="28"/>
          </p:nvPr>
        </p:nvSpPr>
        <p:spPr/>
        <p:txBody>
          <a:bodyPr/>
          <a:lstStyle/>
          <a:p>
            <a:r>
              <a:rPr lang="en-US" dirty="0"/>
              <a:t>Wait Time for Most Recent Call</a:t>
            </a:r>
          </a:p>
        </p:txBody>
      </p:sp>
      <p:sp>
        <p:nvSpPr>
          <p:cNvPr id="7" name="Text Placeholder 6">
            <a:extLst>
              <a:ext uri="{FF2B5EF4-FFF2-40B4-BE49-F238E27FC236}">
                <a16:creationId xmlns:a16="http://schemas.microsoft.com/office/drawing/2014/main" id="{95E420D4-C5C3-45EB-914F-896E8CD343FF}"/>
              </a:ext>
            </a:extLst>
          </p:cNvPr>
          <p:cNvSpPr>
            <a:spLocks noGrp="1"/>
          </p:cNvSpPr>
          <p:nvPr>
            <p:ph type="body" sz="quarter" idx="14"/>
          </p:nvPr>
        </p:nvSpPr>
        <p:spPr>
          <a:xfrm>
            <a:off x="4787420" y="6430353"/>
            <a:ext cx="4114800" cy="134396"/>
          </a:xfrm>
        </p:spPr>
        <p:txBody>
          <a:bodyPr/>
          <a:lstStyle/>
          <a:p>
            <a:r>
              <a:rPr lang="en-US"/>
              <a:t>Percentages not adding up to 100 are due to rounding.</a:t>
            </a:r>
          </a:p>
        </p:txBody>
      </p:sp>
    </p:spTree>
    <p:extLst>
      <p:ext uri="{BB962C8B-B14F-4D97-AF65-F5344CB8AC3E}">
        <p14:creationId xmlns:p14="http://schemas.microsoft.com/office/powerpoint/2010/main" val="271522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B43D1-2B08-480A-ADAC-C1794AB3E103}"/>
              </a:ext>
            </a:extLst>
          </p:cNvPr>
          <p:cNvSpPr>
            <a:spLocks noGrp="1"/>
          </p:cNvSpPr>
          <p:nvPr>
            <p:ph type="title"/>
          </p:nvPr>
        </p:nvSpPr>
        <p:spPr/>
        <p:txBody>
          <a:bodyPr/>
          <a:lstStyle/>
          <a:p>
            <a:r>
              <a:rPr lang="en-US" sz="2800"/>
              <a:t>Differences in Wait Time by Race and Ethnicity</a:t>
            </a:r>
          </a:p>
        </p:txBody>
      </p:sp>
      <p:graphicFrame>
        <p:nvGraphicFramePr>
          <p:cNvPr id="9" name="Content Placeholder 8">
            <a:extLst>
              <a:ext uri="{FF2B5EF4-FFF2-40B4-BE49-F238E27FC236}">
                <a16:creationId xmlns:a16="http://schemas.microsoft.com/office/drawing/2014/main" id="{3BE2CA05-B7A7-43DE-802F-6CE37F9027DD}"/>
              </a:ext>
            </a:extLst>
          </p:cNvPr>
          <p:cNvGraphicFramePr>
            <a:graphicFrameLocks noGrp="1"/>
          </p:cNvGraphicFramePr>
          <p:nvPr>
            <p:ph sz="quarter" idx="15"/>
            <p:extLst>
              <p:ext uri="{D42A27DB-BD31-4B8C-83A1-F6EECF244321}">
                <p14:modId xmlns:p14="http://schemas.microsoft.com/office/powerpoint/2010/main" val="3870489195"/>
              </p:ext>
            </p:extLst>
          </p:nvPr>
        </p:nvGraphicFramePr>
        <p:xfrm>
          <a:off x="269157" y="1418987"/>
          <a:ext cx="5339166" cy="4490633"/>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0AE94634-4B2B-4A20-9661-50F2FB440DAF}"/>
              </a:ext>
            </a:extLst>
          </p:cNvPr>
          <p:cNvSpPr>
            <a:spLocks noGrp="1"/>
          </p:cNvSpPr>
          <p:nvPr>
            <p:ph sz="quarter" idx="16"/>
          </p:nvPr>
        </p:nvSpPr>
        <p:spPr>
          <a:xfrm>
            <a:off x="5753101" y="1769807"/>
            <a:ext cx="2633815" cy="3786510"/>
          </a:xfrm>
        </p:spPr>
        <p:txBody>
          <a:bodyPr/>
          <a:lstStyle/>
          <a:p>
            <a:pPr>
              <a:lnSpc>
                <a:spcPct val="100000"/>
              </a:lnSpc>
              <a:spcAft>
                <a:spcPts val="0"/>
              </a:spcAft>
            </a:pPr>
            <a:r>
              <a:rPr lang="en-US" sz="1200" dirty="0">
                <a:solidFill>
                  <a:schemeClr val="accent1"/>
                </a:solidFill>
              </a:rPr>
              <a:t>After finding no overall gender differences and only slight differences based on graduation period, we next wanted to explore what role race and ethnicity might have on wait time.</a:t>
            </a:r>
          </a:p>
          <a:p>
            <a:pPr>
              <a:lnSpc>
                <a:spcPct val="100000"/>
              </a:lnSpc>
              <a:spcAft>
                <a:spcPts val="0"/>
              </a:spcAft>
            </a:pPr>
            <a:r>
              <a:rPr lang="en-US" sz="1200" dirty="0">
                <a:solidFill>
                  <a:schemeClr val="accent1"/>
                </a:solidFill>
              </a:rPr>
              <a:t>We found that women from communities minoritized due to race experience longer wait times for their calls than other groups.</a:t>
            </a:r>
          </a:p>
          <a:p>
            <a:pPr>
              <a:lnSpc>
                <a:spcPct val="100000"/>
              </a:lnSpc>
              <a:spcAft>
                <a:spcPts val="0"/>
              </a:spcAft>
            </a:pPr>
            <a:r>
              <a:rPr lang="en-US" sz="1200" dirty="0">
                <a:solidFill>
                  <a:schemeClr val="accent1"/>
                </a:solidFill>
              </a:rPr>
              <a:t>Rostered ministers of color are twice as likely to experience wait times of 24 months or more, compared to white ministers. </a:t>
            </a:r>
          </a:p>
          <a:p>
            <a:pPr>
              <a:lnSpc>
                <a:spcPct val="100000"/>
              </a:lnSpc>
              <a:spcAft>
                <a:spcPts val="0"/>
              </a:spcAft>
            </a:pPr>
            <a:r>
              <a:rPr lang="en-US" sz="1200" dirty="0">
                <a:solidFill>
                  <a:schemeClr val="accent1"/>
                </a:solidFill>
              </a:rPr>
              <a:t>White ministers, regardless of gender, are significantly more likely to experience the shortest wait times (four or fewer months).</a:t>
            </a:r>
          </a:p>
          <a:p>
            <a:endParaRPr lang="en-US" dirty="0"/>
          </a:p>
        </p:txBody>
      </p:sp>
      <p:sp>
        <p:nvSpPr>
          <p:cNvPr id="5" name="Text Placeholder 4">
            <a:extLst>
              <a:ext uri="{FF2B5EF4-FFF2-40B4-BE49-F238E27FC236}">
                <a16:creationId xmlns:a16="http://schemas.microsoft.com/office/drawing/2014/main" id="{9B4DD6B9-846D-4D38-A78E-F4C9FBAE7795}"/>
              </a:ext>
            </a:extLst>
          </p:cNvPr>
          <p:cNvSpPr>
            <a:spLocks noGrp="1"/>
          </p:cNvSpPr>
          <p:nvPr>
            <p:ph type="body" idx="28"/>
          </p:nvPr>
        </p:nvSpPr>
        <p:spPr/>
        <p:txBody>
          <a:bodyPr/>
          <a:lstStyle/>
          <a:p>
            <a:r>
              <a:rPr lang="en-US"/>
              <a:t>Wait Time for Most Recent Call</a:t>
            </a:r>
          </a:p>
        </p:txBody>
      </p:sp>
      <p:sp>
        <p:nvSpPr>
          <p:cNvPr id="7" name="Text Placeholder 6">
            <a:extLst>
              <a:ext uri="{FF2B5EF4-FFF2-40B4-BE49-F238E27FC236}">
                <a16:creationId xmlns:a16="http://schemas.microsoft.com/office/drawing/2014/main" id="{68DD80A8-2DFA-452D-B0EE-247C9972047F}"/>
              </a:ext>
            </a:extLst>
          </p:cNvPr>
          <p:cNvSpPr>
            <a:spLocks noGrp="1"/>
          </p:cNvSpPr>
          <p:nvPr>
            <p:ph type="body" sz="quarter" idx="14"/>
          </p:nvPr>
        </p:nvSpPr>
        <p:spPr>
          <a:xfrm>
            <a:off x="4343400" y="6430354"/>
            <a:ext cx="4114800" cy="134396"/>
          </a:xfrm>
        </p:spPr>
        <p:txBody>
          <a:bodyPr/>
          <a:lstStyle/>
          <a:p>
            <a:r>
              <a:rPr lang="en-US"/>
              <a:t>Percentages not adding up to 100 are due to rounding.</a:t>
            </a:r>
          </a:p>
        </p:txBody>
      </p:sp>
    </p:spTree>
    <p:extLst>
      <p:ext uri="{BB962C8B-B14F-4D97-AF65-F5344CB8AC3E}">
        <p14:creationId xmlns:p14="http://schemas.microsoft.com/office/powerpoint/2010/main" val="261866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76799-3CAC-40C4-96D7-8D0629DDABA7}"/>
              </a:ext>
            </a:extLst>
          </p:cNvPr>
          <p:cNvSpPr>
            <a:spLocks noGrp="1"/>
          </p:cNvSpPr>
          <p:nvPr>
            <p:ph type="title"/>
          </p:nvPr>
        </p:nvSpPr>
        <p:spPr/>
        <p:txBody>
          <a:bodyPr/>
          <a:lstStyle/>
          <a:p>
            <a:r>
              <a:rPr lang="en-US" sz="2800" dirty="0"/>
              <a:t>Differences in Number of Restrictions </a:t>
            </a:r>
            <a:br>
              <a:rPr lang="en-US" sz="2800" dirty="0"/>
            </a:br>
            <a:r>
              <a:rPr lang="en-US" sz="2800" dirty="0"/>
              <a:t>by Race and Ethnicity</a:t>
            </a:r>
          </a:p>
        </p:txBody>
      </p:sp>
      <p:sp>
        <p:nvSpPr>
          <p:cNvPr id="4" name="Content Placeholder 3">
            <a:extLst>
              <a:ext uri="{FF2B5EF4-FFF2-40B4-BE49-F238E27FC236}">
                <a16:creationId xmlns:a16="http://schemas.microsoft.com/office/drawing/2014/main" id="{9E277848-92BA-48C9-8913-F80AFADCD7F6}"/>
              </a:ext>
            </a:extLst>
          </p:cNvPr>
          <p:cNvSpPr>
            <a:spLocks noGrp="1"/>
          </p:cNvSpPr>
          <p:nvPr>
            <p:ph sz="quarter" idx="16"/>
          </p:nvPr>
        </p:nvSpPr>
        <p:spPr>
          <a:xfrm>
            <a:off x="4879259" y="1781180"/>
            <a:ext cx="3578941" cy="4850789"/>
          </a:xfrm>
        </p:spPr>
        <p:txBody>
          <a:bodyPr/>
          <a:lstStyle/>
          <a:p>
            <a:pPr>
              <a:lnSpc>
                <a:spcPct val="100000"/>
              </a:lnSpc>
              <a:spcAft>
                <a:spcPts val="0"/>
              </a:spcAft>
            </a:pPr>
            <a:r>
              <a:rPr lang="en-US" sz="1200" dirty="0">
                <a:solidFill>
                  <a:schemeClr val="accent1"/>
                </a:solidFill>
              </a:rPr>
              <a:t>Rostered ministers in the call process can specify the types of calls they need or prefer. These specifications are known as restrictions. </a:t>
            </a:r>
          </a:p>
          <a:p>
            <a:pPr>
              <a:lnSpc>
                <a:spcPct val="100000"/>
              </a:lnSpc>
              <a:spcAft>
                <a:spcPts val="0"/>
              </a:spcAft>
            </a:pPr>
            <a:r>
              <a:rPr lang="en-US" sz="1200" dirty="0">
                <a:solidFill>
                  <a:schemeClr val="accent1"/>
                </a:solidFill>
              </a:rPr>
              <a:t>When we asked rostered ministers about restrictions, we offered three choices of restriction type: geographic (region-specific), familial (driven by the needs of the family) or congregational (based on size or context of the congregation). Rostered ministers could choose as many types of restrictions as applicable.</a:t>
            </a:r>
          </a:p>
          <a:p>
            <a:pPr>
              <a:lnSpc>
                <a:spcPct val="100000"/>
              </a:lnSpc>
              <a:spcAft>
                <a:spcPts val="0"/>
              </a:spcAft>
            </a:pPr>
            <a:r>
              <a:rPr lang="en-US" sz="1200" dirty="0">
                <a:solidFill>
                  <a:schemeClr val="accent1"/>
                </a:solidFill>
              </a:rPr>
              <a:t>We wanted to see if differences in wait time by race and ethnicity had anything to do with the number of restrictions rostered ministers placed on their call. This graph shows percentages of the responses given for each of three types of restrictions. These percentages show that ministers who are white placed more restrictions on their calls than did ministers who are people of color, suggesting that the latter were more flexible about the type of call.</a:t>
            </a:r>
          </a:p>
          <a:p>
            <a:pPr>
              <a:lnSpc>
                <a:spcPct val="100000"/>
              </a:lnSpc>
              <a:spcAft>
                <a:spcPts val="600"/>
              </a:spcAft>
            </a:pPr>
            <a:r>
              <a:rPr lang="en-US" sz="1200" dirty="0">
                <a:solidFill>
                  <a:schemeClr val="accent1"/>
                </a:solidFill>
              </a:rPr>
              <a:t>Even so, ministers from communities minoritized due to race, as we’ve already shown, are more likely to experience longer wait times. Therefore, the number of restrictions does not explain these longer wait times.</a:t>
            </a:r>
          </a:p>
        </p:txBody>
      </p:sp>
      <p:sp>
        <p:nvSpPr>
          <p:cNvPr id="5" name="Text Placeholder 4">
            <a:extLst>
              <a:ext uri="{FF2B5EF4-FFF2-40B4-BE49-F238E27FC236}">
                <a16:creationId xmlns:a16="http://schemas.microsoft.com/office/drawing/2014/main" id="{7CAAFA02-9212-4838-9C7A-D9E4995B846F}"/>
              </a:ext>
            </a:extLst>
          </p:cNvPr>
          <p:cNvSpPr>
            <a:spLocks noGrp="1"/>
          </p:cNvSpPr>
          <p:nvPr>
            <p:ph type="body" idx="28"/>
          </p:nvPr>
        </p:nvSpPr>
        <p:spPr/>
        <p:txBody>
          <a:bodyPr/>
          <a:lstStyle/>
          <a:p>
            <a:r>
              <a:rPr lang="en-US"/>
              <a:t>Wait Time for Most Recent Call</a:t>
            </a:r>
          </a:p>
        </p:txBody>
      </p:sp>
      <p:graphicFrame>
        <p:nvGraphicFramePr>
          <p:cNvPr id="22" name="Content Placeholder 21">
            <a:extLst>
              <a:ext uri="{FF2B5EF4-FFF2-40B4-BE49-F238E27FC236}">
                <a16:creationId xmlns:a16="http://schemas.microsoft.com/office/drawing/2014/main" id="{2ACBF266-0FD0-481D-9376-C78240EA52F5}"/>
              </a:ext>
            </a:extLst>
          </p:cNvPr>
          <p:cNvGraphicFramePr>
            <a:graphicFrameLocks noGrp="1"/>
          </p:cNvGraphicFramePr>
          <p:nvPr>
            <p:ph sz="quarter" idx="15"/>
            <p:extLst>
              <p:ext uri="{D42A27DB-BD31-4B8C-83A1-F6EECF244321}">
                <p14:modId xmlns:p14="http://schemas.microsoft.com/office/powerpoint/2010/main" val="3537856437"/>
              </p:ext>
            </p:extLst>
          </p:nvPr>
        </p:nvGraphicFramePr>
        <p:xfrm>
          <a:off x="81116" y="1942280"/>
          <a:ext cx="4627881" cy="3543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834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420987"/>
            <a:ext cx="7710722" cy="914402"/>
          </a:xfrm>
        </p:spPr>
        <p:txBody>
          <a:bodyPr/>
          <a:lstStyle/>
          <a:p>
            <a:r>
              <a:rPr lang="en-US" dirty="0"/>
              <a:t>Executive Summary</a:t>
            </a:r>
          </a:p>
        </p:txBody>
      </p:sp>
      <p:sp>
        <p:nvSpPr>
          <p:cNvPr id="20" name="Content Placeholder 19"/>
          <p:cNvSpPr>
            <a:spLocks noGrp="1"/>
          </p:cNvSpPr>
          <p:nvPr>
            <p:ph sz="quarter" idx="15"/>
          </p:nvPr>
        </p:nvSpPr>
        <p:spPr>
          <a:xfrm>
            <a:off x="685800" y="1549719"/>
            <a:ext cx="4023846" cy="4431982"/>
          </a:xfrm>
        </p:spPr>
        <p:txBody>
          <a:bodyPr vert="horz" lIns="0" tIns="0" rIns="0" bIns="0" rtlCol="0" anchor="t">
            <a:noAutofit/>
          </a:bodyPr>
          <a:lstStyle/>
          <a:p>
            <a:pPr lvl="1">
              <a:buNone/>
            </a:pPr>
            <a:r>
              <a:rPr lang="en-US" sz="1600" dirty="0">
                <a:solidFill>
                  <a:srgbClr val="66AF9E"/>
                </a:solidFill>
              </a:rPr>
              <a:t>Key Findings</a:t>
            </a:r>
          </a:p>
          <a:p>
            <a:pPr marL="228600" lvl="1" indent="-228600">
              <a:spcAft>
                <a:spcPts val="0"/>
              </a:spcAft>
              <a:buAutoNum type="arabicPeriod"/>
            </a:pPr>
            <a:r>
              <a:rPr lang="en-US" sz="1200" dirty="0"/>
              <a:t>When it comes to equity in pay and other compensation, the gender gap persists.</a:t>
            </a:r>
            <a:endParaRPr lang="en-US" sz="1200" dirty="0">
              <a:solidFill>
                <a:schemeClr val="tx2"/>
              </a:solidFill>
            </a:endParaRPr>
          </a:p>
          <a:p>
            <a:pPr marL="228600" lvl="3" indent="-228600">
              <a:lnSpc>
                <a:spcPct val="100000"/>
              </a:lnSpc>
              <a:buAutoNum type="arabicPeriod" startAt="2"/>
            </a:pPr>
            <a:r>
              <a:rPr lang="en-US" sz="1200" dirty="0">
                <a:solidFill>
                  <a:schemeClr val="tx2"/>
                </a:solidFill>
              </a:rPr>
              <a:t>Among rostered ministers, men still tend to receive the calls that come with more compensation and more prestige.</a:t>
            </a:r>
          </a:p>
          <a:p>
            <a:pPr marL="228600" lvl="3" indent="-228600">
              <a:lnSpc>
                <a:spcPct val="100000"/>
              </a:lnSpc>
              <a:buAutoNum type="arabicPeriod" startAt="3"/>
            </a:pPr>
            <a:r>
              <a:rPr lang="en-US" sz="1200" dirty="0">
                <a:solidFill>
                  <a:schemeClr val="tx2"/>
                </a:solidFill>
              </a:rPr>
              <a:t>The overall number of rostered ministers is decreasing, and increasingly more new rostered ministers are women.</a:t>
            </a:r>
          </a:p>
          <a:p>
            <a:pPr marL="228600" lvl="3" indent="-228600">
              <a:lnSpc>
                <a:spcPct val="100000"/>
              </a:lnSpc>
              <a:buAutoNum type="arabicPeriod" startAt="4"/>
            </a:pPr>
            <a:r>
              <a:rPr lang="en-US" sz="1200" dirty="0">
                <a:solidFill>
                  <a:schemeClr val="tx2"/>
                </a:solidFill>
              </a:rPr>
              <a:t>Wait times for calls have been increasing for both women and men. Women from racialized communities experience the longest wait times.</a:t>
            </a:r>
          </a:p>
          <a:p>
            <a:pPr marL="228600" lvl="3" indent="-228600">
              <a:lnSpc>
                <a:spcPct val="100000"/>
              </a:lnSpc>
              <a:buAutoNum type="arabicPeriod" startAt="5"/>
            </a:pPr>
            <a:r>
              <a:rPr lang="en-US" sz="1200" dirty="0">
                <a:solidFill>
                  <a:schemeClr val="tx2"/>
                </a:solidFill>
              </a:rPr>
              <a:t>There are some gender, racial and ethnic differences in how rostered ministers perceive themselves and their roles.</a:t>
            </a:r>
          </a:p>
          <a:p>
            <a:pPr marL="228600" lvl="3" indent="-228600">
              <a:lnSpc>
                <a:spcPct val="100000"/>
              </a:lnSpc>
              <a:buAutoNum type="arabicPeriod" startAt="6"/>
            </a:pPr>
            <a:r>
              <a:rPr lang="en-US" sz="1200" dirty="0">
                <a:solidFill>
                  <a:schemeClr val="tx2"/>
                </a:solidFill>
              </a:rPr>
              <a:t>Rostered ministers who are women (white and from racialized communities) and all ministers from racialized communities continue to experience higher rates of discrimination and sexual harassment compared with white men.</a:t>
            </a:r>
          </a:p>
          <a:p>
            <a:pPr marL="228600" lvl="3" indent="-228600">
              <a:lnSpc>
                <a:spcPct val="100000"/>
              </a:lnSpc>
              <a:buAutoNum type="arabicPeriod" startAt="7"/>
            </a:pPr>
            <a:r>
              <a:rPr lang="en-US" sz="1200" dirty="0">
                <a:solidFill>
                  <a:schemeClr val="tx2"/>
                </a:solidFill>
              </a:rPr>
              <a:t>Both men and women increasingly advocate for the use of inclusive language in congregational settings.</a:t>
            </a:r>
          </a:p>
          <a:p>
            <a:pPr marL="228600" lvl="3" indent="-228600">
              <a:lnSpc>
                <a:spcPct val="100000"/>
              </a:lnSpc>
              <a:buAutoNum type="arabicPeriod" startAt="8"/>
            </a:pPr>
            <a:r>
              <a:rPr lang="en-US" sz="1200" dirty="0">
                <a:solidFill>
                  <a:schemeClr val="tx2"/>
                </a:solidFill>
              </a:rPr>
              <a:t>Educational debt for rostered ministers continues to rise, and women still have significantly more debt than do men.</a:t>
            </a:r>
          </a:p>
          <a:p>
            <a:pPr marL="169545" lvl="3" indent="-169545">
              <a:buNone/>
            </a:pPr>
            <a:endParaRPr lang="en-US" dirty="0">
              <a:solidFill>
                <a:schemeClr val="tx2"/>
              </a:solidFill>
            </a:endParaRPr>
          </a:p>
        </p:txBody>
      </p:sp>
      <p:sp>
        <p:nvSpPr>
          <p:cNvPr id="4" name="Content Placeholder 3">
            <a:extLst>
              <a:ext uri="{FF2B5EF4-FFF2-40B4-BE49-F238E27FC236}">
                <a16:creationId xmlns:a16="http://schemas.microsoft.com/office/drawing/2014/main" id="{44381C28-005A-4873-A60D-FCAB658175F3}"/>
              </a:ext>
            </a:extLst>
          </p:cNvPr>
          <p:cNvSpPr>
            <a:spLocks noGrp="1"/>
          </p:cNvSpPr>
          <p:nvPr>
            <p:ph sz="quarter" idx="16"/>
          </p:nvPr>
        </p:nvSpPr>
        <p:spPr>
          <a:xfrm>
            <a:off x="4972427" y="1549717"/>
            <a:ext cx="4152788" cy="4431983"/>
          </a:xfrm>
        </p:spPr>
        <p:txBody>
          <a:bodyPr/>
          <a:lstStyle/>
          <a:p>
            <a:pPr lvl="1">
              <a:buNone/>
            </a:pPr>
            <a:r>
              <a:rPr lang="en-US" sz="1600" dirty="0">
                <a:solidFill>
                  <a:srgbClr val="66AF9E"/>
                </a:solidFill>
              </a:rPr>
              <a:t>Recommendations</a:t>
            </a:r>
            <a:endParaRPr lang="en-US" dirty="0">
              <a:solidFill>
                <a:schemeClr val="tx2"/>
              </a:solidFill>
            </a:endParaRPr>
          </a:p>
        </p:txBody>
      </p:sp>
      <p:sp>
        <p:nvSpPr>
          <p:cNvPr id="29" name="Rectangle 28"/>
          <p:cNvSpPr/>
          <p:nvPr/>
        </p:nvSpPr>
        <p:spPr>
          <a:xfrm>
            <a:off x="5604387" y="270757"/>
            <a:ext cx="3161291" cy="1064632"/>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r>
              <a:rPr lang="en-US" sz="1200" dirty="0">
                <a:solidFill>
                  <a:schemeClr val="accent1"/>
                </a:solidFill>
                <a:latin typeface="Franklin Gothic Demi Cond" panose="020B0706030402020204" pitchFamily="34" charset="0"/>
              </a:rPr>
              <a:t>Findings from a 2020 survey of rostered ministers for the 50th anniversary of the church’s decision to ordain women, conducted by ELCA churchwide staff members</a:t>
            </a:r>
          </a:p>
        </p:txBody>
      </p:sp>
      <p:sp>
        <p:nvSpPr>
          <p:cNvPr id="2" name="TextBox 1">
            <a:extLst>
              <a:ext uri="{FF2B5EF4-FFF2-40B4-BE49-F238E27FC236}">
                <a16:creationId xmlns:a16="http://schemas.microsoft.com/office/drawing/2014/main" id="{4F7B8511-F9B7-4BB8-9DB9-F613F3001A0C}"/>
              </a:ext>
            </a:extLst>
          </p:cNvPr>
          <p:cNvSpPr txBox="1"/>
          <p:nvPr/>
        </p:nvSpPr>
        <p:spPr>
          <a:xfrm>
            <a:off x="4955446" y="1853469"/>
            <a:ext cx="3810232" cy="4431983"/>
          </a:xfrm>
          <a:prstGeom prst="rect">
            <a:avLst/>
          </a:prstGeom>
          <a:noFill/>
        </p:spPr>
        <p:txBody>
          <a:bodyPr wrap="square" lIns="0" tIns="0" rIns="0" bIns="0" rtlCol="0" anchor="t">
            <a:spAutoFit/>
          </a:bodyPr>
          <a:lstStyle/>
          <a:p>
            <a:pPr marL="228600" lvl="3" indent="-228600">
              <a:buAutoNum type="arabicPeriod"/>
            </a:pPr>
            <a:r>
              <a:rPr lang="en-US" sz="1200" b="1" dirty="0">
                <a:solidFill>
                  <a:schemeClr val="accent1"/>
                </a:solidFill>
                <a:latin typeface="Franklin Gothic Book"/>
              </a:rPr>
              <a:t>The churchwide organization, seminaries and Portico:</a:t>
            </a:r>
            <a:r>
              <a:rPr lang="en-US" sz="1200" dirty="0">
                <a:solidFill>
                  <a:schemeClr val="accent1"/>
                </a:solidFill>
                <a:latin typeface="Franklin Gothic Book"/>
              </a:rPr>
              <a:t> Continue to study educational debt and disparities of debt among seminary students and seek debt forgiveness measures.</a:t>
            </a:r>
          </a:p>
          <a:p>
            <a:pPr marL="228600" lvl="3" indent="-228600">
              <a:buAutoNum type="arabicPeriod"/>
            </a:pPr>
            <a:r>
              <a:rPr lang="en-US" sz="1200" b="1" dirty="0">
                <a:solidFill>
                  <a:schemeClr val="accent1"/>
                </a:solidFill>
                <a:latin typeface="Franklin Gothic Book"/>
              </a:rPr>
              <a:t>Synods:</a:t>
            </a:r>
            <a:r>
              <a:rPr lang="en-US" sz="1200" dirty="0">
                <a:solidFill>
                  <a:schemeClr val="accent1"/>
                </a:solidFill>
                <a:latin typeface="Franklin Gothic Book"/>
              </a:rPr>
              <a:t> Develop and implement diversity, equity, and inclusion strategies that include training for congregations and candidacy committees and support congregations to call candidates who are women, especially women from minoritized communities.</a:t>
            </a:r>
          </a:p>
          <a:p>
            <a:pPr marL="228600" lvl="3" indent="-228600">
              <a:buAutoNum type="arabicPeriod"/>
            </a:pPr>
            <a:r>
              <a:rPr lang="en-US" sz="1200" b="1" dirty="0">
                <a:solidFill>
                  <a:schemeClr val="accent1"/>
                </a:solidFill>
                <a:latin typeface="Franklin Gothic Book"/>
              </a:rPr>
              <a:t>The churchwide organization, synods and Portico</a:t>
            </a:r>
            <a:r>
              <a:rPr lang="en-US" sz="1200" dirty="0">
                <a:solidFill>
                  <a:schemeClr val="accent1"/>
                </a:solidFill>
                <a:latin typeface="Franklin Gothic Book"/>
              </a:rPr>
              <a:t>:</a:t>
            </a:r>
            <a:r>
              <a:rPr lang="en-US" sz="1200" b="1" dirty="0">
                <a:solidFill>
                  <a:schemeClr val="accent1"/>
                </a:solidFill>
                <a:latin typeface="Franklin Gothic Book"/>
              </a:rPr>
              <a:t> </a:t>
            </a:r>
            <a:r>
              <a:rPr lang="en-US" sz="1200" dirty="0">
                <a:solidFill>
                  <a:schemeClr val="accent1"/>
                </a:solidFill>
                <a:latin typeface="Franklin Gothic Book"/>
              </a:rPr>
              <a:t>Create systems of support for rostered ministers who are women, such as continuing education in theology and administration, pastoral care, affinity networks, access to specialized mental health and wellness resources, etc. </a:t>
            </a:r>
            <a:endParaRPr lang="en-US" sz="1200" dirty="0">
              <a:solidFill>
                <a:schemeClr val="accent1"/>
              </a:solidFill>
              <a:latin typeface="Franklin Gothic Book" panose="020B0503020102020204" pitchFamily="34" charset="0"/>
            </a:endParaRPr>
          </a:p>
          <a:p>
            <a:pPr marL="228600" lvl="3" indent="-228600">
              <a:buAutoNum type="arabicPeriod"/>
            </a:pPr>
            <a:r>
              <a:rPr lang="en-US" sz="1200" b="1" dirty="0">
                <a:solidFill>
                  <a:schemeClr val="accent1"/>
                </a:solidFill>
                <a:latin typeface="Franklin Gothic Book"/>
              </a:rPr>
              <a:t>Synods:</a:t>
            </a:r>
            <a:r>
              <a:rPr lang="en-US" sz="1200" dirty="0">
                <a:solidFill>
                  <a:schemeClr val="accent1"/>
                </a:solidFill>
                <a:latin typeface="Franklin Gothic Book"/>
              </a:rPr>
              <a:t> Continue to advocate for all women and all persons of color to be compensated at or above synod guidelines.</a:t>
            </a:r>
          </a:p>
          <a:p>
            <a:pPr marL="228600" lvl="3" indent="-228600">
              <a:buAutoNum type="arabicPeriod"/>
            </a:pPr>
            <a:r>
              <a:rPr lang="en-US" sz="1200" b="1" dirty="0">
                <a:solidFill>
                  <a:schemeClr val="accent1"/>
                </a:solidFill>
                <a:latin typeface="Franklin Gothic Book"/>
              </a:rPr>
              <a:t>The churchwide organization, seminaries and synods: </a:t>
            </a:r>
            <a:r>
              <a:rPr lang="en-US" sz="1200" dirty="0">
                <a:solidFill>
                  <a:schemeClr val="accent1"/>
                </a:solidFill>
                <a:latin typeface="Franklin Gothic Book"/>
              </a:rPr>
              <a:t>Regularly conduct sexual harassment education for all three expressions of the church and have policies and practices in place that provide accountability measures and safe avenues for reporting offenses.</a:t>
            </a:r>
          </a:p>
          <a:p>
            <a:pPr marL="0" lvl="3">
              <a:buNone/>
            </a:pPr>
            <a:endParaRPr lang="en-US" sz="1200" dirty="0">
              <a:solidFill>
                <a:schemeClr val="accent1"/>
              </a:solidFill>
              <a:latin typeface="Franklin Gothic Book" panose="020B0503020102020204" pitchFamily="34" charset="0"/>
            </a:endParaRPr>
          </a:p>
        </p:txBody>
      </p:sp>
    </p:spTree>
    <p:extLst>
      <p:ext uri="{BB962C8B-B14F-4D97-AF65-F5344CB8AC3E}">
        <p14:creationId xmlns:p14="http://schemas.microsoft.com/office/powerpoint/2010/main" val="17712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tanding in front of a crowd&#10;&#10;Description automatically generated">
            <a:extLst>
              <a:ext uri="{FF2B5EF4-FFF2-40B4-BE49-F238E27FC236}">
                <a16:creationId xmlns:a16="http://schemas.microsoft.com/office/drawing/2014/main" id="{2287C813-AB24-4502-BEC0-8E0072BCB2EE}"/>
              </a:ext>
            </a:extLst>
          </p:cNvPr>
          <p:cNvPicPr>
            <a:picLocks noChangeAspect="1"/>
          </p:cNvPicPr>
          <p:nvPr/>
        </p:nvPicPr>
        <p:blipFill rotWithShape="1">
          <a:blip r:embed="rId3"/>
          <a:srcRect l="8465"/>
          <a:stretch/>
        </p:blipFill>
        <p:spPr>
          <a:xfrm>
            <a:off x="-8" y="-782479"/>
            <a:ext cx="9144000" cy="6659711"/>
          </a:xfrm>
          <a:prstGeom prst="rect">
            <a:avLst/>
          </a:prstGeom>
        </p:spPr>
      </p:pic>
      <p:sp>
        <p:nvSpPr>
          <p:cNvPr id="7" name="Text Placeholder 2">
            <a:extLst>
              <a:ext uri="{FF2B5EF4-FFF2-40B4-BE49-F238E27FC236}">
                <a16:creationId xmlns:a16="http://schemas.microsoft.com/office/drawing/2014/main" id="{36FA2108-9EE3-4485-B187-7F9909F322BA}"/>
              </a:ext>
            </a:extLst>
          </p:cNvPr>
          <p:cNvSpPr>
            <a:spLocks noGrp="1"/>
          </p:cNvSpPr>
          <p:nvPr>
            <p:ph type="body" sz="quarter" idx="11"/>
          </p:nvPr>
        </p:nvSpPr>
        <p:spPr>
          <a:xfrm>
            <a:off x="-8" y="3707172"/>
            <a:ext cx="9143992" cy="1816100"/>
          </a:xfrm>
        </p:spPr>
        <p:txBody>
          <a:bodyPr rIns="3474720"/>
          <a:lstStyle/>
          <a:p>
            <a:pPr>
              <a:lnSpc>
                <a:spcPct val="100000"/>
              </a:lnSpc>
              <a:spcBef>
                <a:spcPts val="0"/>
              </a:spcBef>
              <a:spcAft>
                <a:spcPts val="0"/>
              </a:spcAft>
            </a:pPr>
            <a:r>
              <a:rPr lang="en-US" sz="4800" dirty="0"/>
              <a:t>Attributes and Experiences</a:t>
            </a:r>
          </a:p>
        </p:txBody>
      </p:sp>
      <p:sp>
        <p:nvSpPr>
          <p:cNvPr id="2" name="Text Placeholder 1">
            <a:extLst>
              <a:ext uri="{FF2B5EF4-FFF2-40B4-BE49-F238E27FC236}">
                <a16:creationId xmlns:a16="http://schemas.microsoft.com/office/drawing/2014/main" id="{24264BF7-D131-4383-9E90-D81741915B6A}"/>
              </a:ext>
            </a:extLst>
          </p:cNvPr>
          <p:cNvSpPr>
            <a:spLocks noGrp="1"/>
          </p:cNvSpPr>
          <p:nvPr>
            <p:ph type="body" sz="quarter" idx="10"/>
          </p:nvPr>
        </p:nvSpPr>
        <p:spPr>
          <a:xfrm>
            <a:off x="6164580" y="2792362"/>
            <a:ext cx="2560320" cy="3075040"/>
          </a:xfrm>
        </p:spPr>
        <p:txBody>
          <a:bodyPr/>
          <a:lstStyle/>
          <a:p>
            <a:r>
              <a:rPr lang="en-US" dirty="0"/>
              <a:t>Overview of the section</a:t>
            </a:r>
          </a:p>
          <a:p>
            <a:pPr marL="285750" lvl="1" indent="-285750">
              <a:buFont typeface="Wingdings" panose="05000000000000000000" pitchFamily="2" charset="2"/>
              <a:buChar char="§"/>
            </a:pPr>
            <a:r>
              <a:rPr lang="en-US" dirty="0"/>
              <a:t>Self-description and Rostered Minister Roles</a:t>
            </a:r>
          </a:p>
          <a:p>
            <a:pPr marL="285750" lvl="1" indent="-285750">
              <a:buFont typeface="Wingdings" panose="05000000000000000000" pitchFamily="2" charset="2"/>
              <a:buChar char="§"/>
            </a:pPr>
            <a:r>
              <a:rPr lang="en-US" dirty="0"/>
              <a:t>Pastoral Skills and Ministry Assessment</a:t>
            </a:r>
          </a:p>
          <a:p>
            <a:pPr marL="285750" lvl="1" indent="-285750">
              <a:buFont typeface="Wingdings" panose="05000000000000000000" pitchFamily="2" charset="2"/>
              <a:buChar char="§"/>
            </a:pPr>
            <a:r>
              <a:rPr lang="en-US" dirty="0"/>
              <a:t>Experiences of Discrimination and Sexual Harassment</a:t>
            </a:r>
          </a:p>
          <a:p>
            <a:pPr marL="285750" lvl="1" indent="-285750">
              <a:buFont typeface="Wingdings" panose="05000000000000000000" pitchFamily="2" charset="2"/>
              <a:buChar char="§"/>
            </a:pPr>
            <a:r>
              <a:rPr lang="en-US" dirty="0"/>
              <a:t>Inclusive Language</a:t>
            </a:r>
          </a:p>
          <a:p>
            <a:pPr marL="285750" lvl="1" indent="-285750">
              <a:buFont typeface="Wingdings" panose="05000000000000000000" pitchFamily="2" charset="2"/>
              <a:buChar char="§"/>
            </a:pPr>
            <a:r>
              <a:rPr lang="en-US" dirty="0"/>
              <a:t>Seminary and Educational Debt</a:t>
            </a:r>
          </a:p>
        </p:txBody>
      </p:sp>
    </p:spTree>
    <p:extLst>
      <p:ext uri="{BB962C8B-B14F-4D97-AF65-F5344CB8AC3E}">
        <p14:creationId xmlns:p14="http://schemas.microsoft.com/office/powerpoint/2010/main" val="45219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89698-1B3C-4CBC-A5C2-63FC666C1EE2}"/>
              </a:ext>
            </a:extLst>
          </p:cNvPr>
          <p:cNvSpPr>
            <a:spLocks noGrp="1"/>
          </p:cNvSpPr>
          <p:nvPr>
            <p:ph type="title"/>
          </p:nvPr>
        </p:nvSpPr>
        <p:spPr/>
        <p:txBody>
          <a:bodyPr/>
          <a:lstStyle/>
          <a:p>
            <a:r>
              <a:rPr lang="en-US" sz="2800"/>
              <a:t>Rostered Minister Role – Prophet </a:t>
            </a:r>
            <a:br>
              <a:rPr lang="en-US" sz="2800"/>
            </a:br>
            <a:r>
              <a:rPr lang="en-US" sz="2400"/>
              <a:t>(Percentage Indicating True or Very True)</a:t>
            </a:r>
          </a:p>
        </p:txBody>
      </p:sp>
      <p:sp>
        <p:nvSpPr>
          <p:cNvPr id="4" name="Content Placeholder 3">
            <a:extLst>
              <a:ext uri="{FF2B5EF4-FFF2-40B4-BE49-F238E27FC236}">
                <a16:creationId xmlns:a16="http://schemas.microsoft.com/office/drawing/2014/main" id="{8C7F11C8-6BF2-447E-90C3-DD308A8FE4B1}"/>
              </a:ext>
            </a:extLst>
          </p:cNvPr>
          <p:cNvSpPr>
            <a:spLocks noGrp="1"/>
          </p:cNvSpPr>
          <p:nvPr>
            <p:ph sz="quarter" idx="16"/>
          </p:nvPr>
        </p:nvSpPr>
        <p:spPr>
          <a:xfrm>
            <a:off x="5368413" y="2057402"/>
            <a:ext cx="3089787" cy="4109548"/>
          </a:xfrm>
        </p:spPr>
        <p:txBody>
          <a:bodyPr/>
          <a:lstStyle/>
          <a:p>
            <a:pPr>
              <a:lnSpc>
                <a:spcPct val="100000"/>
              </a:lnSpc>
              <a:spcAft>
                <a:spcPts val="0"/>
              </a:spcAft>
            </a:pPr>
            <a:r>
              <a:rPr lang="en-US" sz="1200" dirty="0">
                <a:solidFill>
                  <a:schemeClr val="accent1"/>
                </a:solidFill>
              </a:rPr>
              <a:t>We also asked ministers to describe their roles as rostered leaders (teacher, priest, prophet, community organizer, nurturer, servant, counselor, administrator, proclaimer and leader), using a five-point scale where 1 = “not true at all” and 5 = “very true.” One of the roles that showed significant changes over time was that of prophet. Numbers on the graph represent the percentages of women and men who saw themselves as prophets in each year.</a:t>
            </a:r>
          </a:p>
          <a:p>
            <a:pPr>
              <a:lnSpc>
                <a:spcPct val="100000"/>
              </a:lnSpc>
              <a:spcAft>
                <a:spcPts val="0"/>
              </a:spcAft>
            </a:pPr>
            <a:r>
              <a:rPr lang="en-US" sz="1200" dirty="0">
                <a:solidFill>
                  <a:schemeClr val="accent1"/>
                </a:solidFill>
              </a:rPr>
              <a:t>The role of prophet, while being one of the least identified across all three surveys, seems to have become even less salient over time. For all the Word and Sacrament ministers, there were fewer who consider one of their roles to be that of prophet in 2015 and 2020 compared to 2005 (the percentages in the graph are of those who reported “true” or “very true”).</a:t>
            </a:r>
          </a:p>
          <a:p>
            <a:pPr>
              <a:lnSpc>
                <a:spcPct val="100000"/>
              </a:lnSpc>
              <a:spcAft>
                <a:spcPts val="0"/>
              </a:spcAft>
            </a:pPr>
            <a:r>
              <a:rPr lang="en-US" sz="1200" dirty="0">
                <a:solidFill>
                  <a:schemeClr val="accent1"/>
                </a:solidFill>
              </a:rPr>
              <a:t>In all three studies, women were significantly more likely to see themselves as prophets compared to men.</a:t>
            </a:r>
          </a:p>
          <a:p>
            <a:endParaRPr lang="en-US" sz="1200" dirty="0">
              <a:solidFill>
                <a:schemeClr val="accent1"/>
              </a:solidFill>
            </a:endParaRPr>
          </a:p>
        </p:txBody>
      </p:sp>
      <p:sp>
        <p:nvSpPr>
          <p:cNvPr id="5" name="Text Placeholder 4">
            <a:extLst>
              <a:ext uri="{FF2B5EF4-FFF2-40B4-BE49-F238E27FC236}">
                <a16:creationId xmlns:a16="http://schemas.microsoft.com/office/drawing/2014/main" id="{1B2A4778-3E1D-46F5-AC7E-3C52BA605D65}"/>
              </a:ext>
            </a:extLst>
          </p:cNvPr>
          <p:cNvSpPr>
            <a:spLocks noGrp="1"/>
          </p:cNvSpPr>
          <p:nvPr>
            <p:ph type="body" idx="28"/>
          </p:nvPr>
        </p:nvSpPr>
        <p:spPr/>
        <p:txBody>
          <a:bodyPr/>
          <a:lstStyle/>
          <a:p>
            <a:r>
              <a:rPr lang="en-US"/>
              <a:t>Attributes and Experiences:  Self-Description and Rostered Minister Roles</a:t>
            </a:r>
          </a:p>
        </p:txBody>
      </p:sp>
      <p:graphicFrame>
        <p:nvGraphicFramePr>
          <p:cNvPr id="14" name="Content Placeholder 13">
            <a:extLst>
              <a:ext uri="{FF2B5EF4-FFF2-40B4-BE49-F238E27FC236}">
                <a16:creationId xmlns:a16="http://schemas.microsoft.com/office/drawing/2014/main" id="{E1C8ABB7-3DF7-4A78-A726-E917CFBB5F40}"/>
              </a:ext>
            </a:extLst>
          </p:cNvPr>
          <p:cNvGraphicFramePr>
            <a:graphicFrameLocks noGrp="1"/>
          </p:cNvGraphicFramePr>
          <p:nvPr>
            <p:ph sz="quarter" idx="15"/>
            <p:extLst>
              <p:ext uri="{D42A27DB-BD31-4B8C-83A1-F6EECF244321}">
                <p14:modId xmlns:p14="http://schemas.microsoft.com/office/powerpoint/2010/main" val="2831654913"/>
              </p:ext>
            </p:extLst>
          </p:nvPr>
        </p:nvGraphicFramePr>
        <p:xfrm>
          <a:off x="228600" y="2204550"/>
          <a:ext cx="4994976" cy="35104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500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8FF0B-4718-406F-A78C-EB11F5EC384A}"/>
              </a:ext>
            </a:extLst>
          </p:cNvPr>
          <p:cNvSpPr>
            <a:spLocks noGrp="1"/>
          </p:cNvSpPr>
          <p:nvPr>
            <p:ph type="title"/>
          </p:nvPr>
        </p:nvSpPr>
        <p:spPr/>
        <p:txBody>
          <a:bodyPr/>
          <a:lstStyle/>
          <a:p>
            <a:r>
              <a:rPr lang="en-US" sz="2800"/>
              <a:t>Rostered Minister Role – Administrator and Nurturer </a:t>
            </a:r>
            <a:r>
              <a:rPr lang="en-US" sz="2400"/>
              <a:t>(Percentage Indicating True or Very True)</a:t>
            </a:r>
          </a:p>
        </p:txBody>
      </p:sp>
      <p:sp>
        <p:nvSpPr>
          <p:cNvPr id="4" name="Content Placeholder 3">
            <a:extLst>
              <a:ext uri="{FF2B5EF4-FFF2-40B4-BE49-F238E27FC236}">
                <a16:creationId xmlns:a16="http://schemas.microsoft.com/office/drawing/2014/main" id="{81E01CE6-04F1-4E8C-A654-CBF5B1AE95F1}"/>
              </a:ext>
            </a:extLst>
          </p:cNvPr>
          <p:cNvSpPr>
            <a:spLocks noGrp="1"/>
          </p:cNvSpPr>
          <p:nvPr>
            <p:ph sz="quarter" idx="16"/>
          </p:nvPr>
        </p:nvSpPr>
        <p:spPr>
          <a:xfrm>
            <a:off x="5753099" y="2509349"/>
            <a:ext cx="2800965" cy="2740977"/>
          </a:xfrm>
        </p:spPr>
        <p:txBody>
          <a:bodyPr/>
          <a:lstStyle/>
          <a:p>
            <a:pPr>
              <a:lnSpc>
                <a:spcPct val="100000"/>
              </a:lnSpc>
              <a:spcAft>
                <a:spcPts val="0"/>
              </a:spcAft>
            </a:pPr>
            <a:r>
              <a:rPr lang="en-US" sz="1200" dirty="0">
                <a:solidFill>
                  <a:schemeClr val="accent1"/>
                </a:solidFill>
              </a:rPr>
              <a:t>Two additional roles that showed significant differences over the years were administrator and nurturer.</a:t>
            </a:r>
          </a:p>
          <a:p>
            <a:pPr lvl="0">
              <a:lnSpc>
                <a:spcPct val="100000"/>
              </a:lnSpc>
              <a:spcAft>
                <a:spcPts val="0"/>
              </a:spcAft>
            </a:pPr>
            <a:r>
              <a:rPr lang="en-US" sz="1200" dirty="0">
                <a:solidFill>
                  <a:schemeClr val="accent1"/>
                </a:solidFill>
              </a:rPr>
              <a:t>More women in 2015 and 2020 feel they are administrators compared to women in 2005. Percentages represent the number of women who identified with that role in each year.</a:t>
            </a:r>
          </a:p>
          <a:p>
            <a:pPr lvl="0">
              <a:lnSpc>
                <a:spcPct val="100000"/>
              </a:lnSpc>
              <a:spcAft>
                <a:spcPts val="0"/>
              </a:spcAft>
            </a:pPr>
            <a:r>
              <a:rPr lang="en-US" sz="1200" dirty="0">
                <a:solidFill>
                  <a:schemeClr val="accent1"/>
                </a:solidFill>
              </a:rPr>
              <a:t>Fewer men in 2015 and 2020 feel they are nurturers compared to men in 2005. Percentages represent the number of men who identified with that role in each year.</a:t>
            </a:r>
          </a:p>
          <a:p>
            <a:endParaRPr lang="en-US" dirty="0"/>
          </a:p>
        </p:txBody>
      </p:sp>
      <p:sp>
        <p:nvSpPr>
          <p:cNvPr id="5" name="Text Placeholder 4">
            <a:extLst>
              <a:ext uri="{FF2B5EF4-FFF2-40B4-BE49-F238E27FC236}">
                <a16:creationId xmlns:a16="http://schemas.microsoft.com/office/drawing/2014/main" id="{857AF174-10B4-4DD1-9450-67AF54EDAA7C}"/>
              </a:ext>
            </a:extLst>
          </p:cNvPr>
          <p:cNvSpPr>
            <a:spLocks noGrp="1"/>
          </p:cNvSpPr>
          <p:nvPr>
            <p:ph type="body" idx="28"/>
          </p:nvPr>
        </p:nvSpPr>
        <p:spPr/>
        <p:txBody>
          <a:bodyPr/>
          <a:lstStyle/>
          <a:p>
            <a:r>
              <a:rPr lang="en-US"/>
              <a:t>Attributes and Experiences:  Self-Description and Rostered Minister Roles</a:t>
            </a:r>
          </a:p>
        </p:txBody>
      </p:sp>
      <p:graphicFrame>
        <p:nvGraphicFramePr>
          <p:cNvPr id="17" name="Content Placeholder 16">
            <a:extLst>
              <a:ext uri="{FF2B5EF4-FFF2-40B4-BE49-F238E27FC236}">
                <a16:creationId xmlns:a16="http://schemas.microsoft.com/office/drawing/2014/main" id="{B651DC67-2C78-4353-93CB-F0224B7B8AAD}"/>
              </a:ext>
            </a:extLst>
          </p:cNvPr>
          <p:cNvGraphicFramePr>
            <a:graphicFrameLocks noGrp="1"/>
          </p:cNvGraphicFramePr>
          <p:nvPr>
            <p:ph sz="quarter" idx="15"/>
            <p:extLst>
              <p:ext uri="{D42A27DB-BD31-4B8C-83A1-F6EECF244321}">
                <p14:modId xmlns:p14="http://schemas.microsoft.com/office/powerpoint/2010/main" val="1181607753"/>
              </p:ext>
            </p:extLst>
          </p:nvPr>
        </p:nvGraphicFramePr>
        <p:xfrm>
          <a:off x="454435" y="2057401"/>
          <a:ext cx="5210175" cy="34194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25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CD787-7332-4283-85C7-B87ACE5001ED}"/>
              </a:ext>
            </a:extLst>
          </p:cNvPr>
          <p:cNvSpPr>
            <a:spLocks noGrp="1"/>
          </p:cNvSpPr>
          <p:nvPr>
            <p:ph type="title"/>
          </p:nvPr>
        </p:nvSpPr>
        <p:spPr/>
        <p:txBody>
          <a:bodyPr/>
          <a:lstStyle/>
          <a:p>
            <a:r>
              <a:rPr lang="en-US" sz="2800"/>
              <a:t>Differences Among Rostered Ministers by Role </a:t>
            </a:r>
            <a:r>
              <a:rPr lang="en-US" sz="2400"/>
              <a:t>(Percentage Indicating True or Very True)</a:t>
            </a:r>
          </a:p>
        </p:txBody>
      </p:sp>
      <p:sp>
        <p:nvSpPr>
          <p:cNvPr id="4" name="Content Placeholder 3">
            <a:extLst>
              <a:ext uri="{FF2B5EF4-FFF2-40B4-BE49-F238E27FC236}">
                <a16:creationId xmlns:a16="http://schemas.microsoft.com/office/drawing/2014/main" id="{52E20008-D6CD-4881-9E67-8C32FCC17804}"/>
              </a:ext>
            </a:extLst>
          </p:cNvPr>
          <p:cNvSpPr>
            <a:spLocks noGrp="1"/>
          </p:cNvSpPr>
          <p:nvPr>
            <p:ph sz="quarter" idx="16"/>
          </p:nvPr>
        </p:nvSpPr>
        <p:spPr>
          <a:xfrm>
            <a:off x="6331974" y="2057401"/>
            <a:ext cx="2126226" cy="3402536"/>
          </a:xfrm>
        </p:spPr>
        <p:txBody>
          <a:bodyPr/>
          <a:lstStyle/>
          <a:p>
            <a:pPr>
              <a:lnSpc>
                <a:spcPct val="100000"/>
              </a:lnSpc>
              <a:spcAft>
                <a:spcPts val="0"/>
              </a:spcAft>
              <a:buNone/>
            </a:pPr>
            <a:r>
              <a:rPr lang="en-US" sz="1200" dirty="0">
                <a:solidFill>
                  <a:schemeClr val="accent1"/>
                </a:solidFill>
              </a:rPr>
              <a:t>Majorities of ministers see themselves as servants, priests, nurturers and counselors. </a:t>
            </a:r>
          </a:p>
          <a:p>
            <a:pPr>
              <a:lnSpc>
                <a:spcPct val="100000"/>
              </a:lnSpc>
              <a:spcAft>
                <a:spcPts val="0"/>
              </a:spcAft>
            </a:pPr>
            <a:r>
              <a:rPr lang="en-US" sz="1200" dirty="0">
                <a:solidFill>
                  <a:schemeClr val="accent1"/>
                </a:solidFill>
              </a:rPr>
              <a:t>Fewer ministers see themselves as prophets, and the fewest see themselves as community organizers. </a:t>
            </a:r>
          </a:p>
          <a:p>
            <a:pPr>
              <a:lnSpc>
                <a:spcPct val="100000"/>
              </a:lnSpc>
              <a:spcAft>
                <a:spcPts val="0"/>
              </a:spcAft>
            </a:pPr>
            <a:r>
              <a:rPr lang="en-US" sz="1200" dirty="0">
                <a:solidFill>
                  <a:schemeClr val="accent1"/>
                </a:solidFill>
              </a:rPr>
              <a:t>Ministers who are people of color are more likely than ministers who are white to see themselves as servants, priests, counselors, prophets and community organizers.</a:t>
            </a:r>
          </a:p>
          <a:p>
            <a:pPr>
              <a:lnSpc>
                <a:spcPct val="100000"/>
              </a:lnSpc>
              <a:spcAft>
                <a:spcPts val="0"/>
              </a:spcAft>
            </a:pPr>
            <a:r>
              <a:rPr lang="en-US" sz="1200" dirty="0">
                <a:solidFill>
                  <a:schemeClr val="accent1"/>
                </a:solidFill>
              </a:rPr>
              <a:t>Women, particularly women from communities minoritized due to race, are more likely to see themselves as nurturers than are men. </a:t>
            </a:r>
          </a:p>
          <a:p>
            <a:endParaRPr lang="en-US" dirty="0"/>
          </a:p>
        </p:txBody>
      </p:sp>
      <p:sp>
        <p:nvSpPr>
          <p:cNvPr id="5" name="Text Placeholder 4">
            <a:extLst>
              <a:ext uri="{FF2B5EF4-FFF2-40B4-BE49-F238E27FC236}">
                <a16:creationId xmlns:a16="http://schemas.microsoft.com/office/drawing/2014/main" id="{AA25EA70-3E72-4018-A8B7-BF6F3C1F3ADC}"/>
              </a:ext>
            </a:extLst>
          </p:cNvPr>
          <p:cNvSpPr>
            <a:spLocks noGrp="1"/>
          </p:cNvSpPr>
          <p:nvPr>
            <p:ph type="body" idx="28"/>
          </p:nvPr>
        </p:nvSpPr>
        <p:spPr/>
        <p:txBody>
          <a:bodyPr/>
          <a:lstStyle/>
          <a:p>
            <a:r>
              <a:rPr lang="en-US" dirty="0"/>
              <a:t>Attributes and Experiences:  Self-description and Rostered Minister Roles</a:t>
            </a:r>
          </a:p>
        </p:txBody>
      </p:sp>
      <p:graphicFrame>
        <p:nvGraphicFramePr>
          <p:cNvPr id="9" name="Chart 8">
            <a:extLst>
              <a:ext uri="{FF2B5EF4-FFF2-40B4-BE49-F238E27FC236}">
                <a16:creationId xmlns:a16="http://schemas.microsoft.com/office/drawing/2014/main" id="{5C1E870B-2D34-43F4-9D1A-D055F931B88F}"/>
              </a:ext>
            </a:extLst>
          </p:cNvPr>
          <p:cNvGraphicFramePr>
            <a:graphicFrameLocks/>
          </p:cNvGraphicFramePr>
          <p:nvPr>
            <p:extLst>
              <p:ext uri="{D42A27DB-BD31-4B8C-83A1-F6EECF244321}">
                <p14:modId xmlns:p14="http://schemas.microsoft.com/office/powerpoint/2010/main" val="970460450"/>
              </p:ext>
            </p:extLst>
          </p:nvPr>
        </p:nvGraphicFramePr>
        <p:xfrm>
          <a:off x="-58992" y="1809793"/>
          <a:ext cx="6263004" cy="41859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727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83AF8-F0D9-4F5C-AADF-10BD1669D9D2}"/>
              </a:ext>
            </a:extLst>
          </p:cNvPr>
          <p:cNvSpPr>
            <a:spLocks noGrp="1"/>
          </p:cNvSpPr>
          <p:nvPr>
            <p:ph type="title"/>
          </p:nvPr>
        </p:nvSpPr>
        <p:spPr/>
        <p:txBody>
          <a:bodyPr/>
          <a:lstStyle/>
          <a:p>
            <a:r>
              <a:rPr lang="en-US" sz="2800"/>
              <a:t>Gender Differences by Role in 2020 </a:t>
            </a:r>
            <a:br>
              <a:rPr lang="en-US" sz="2800"/>
            </a:br>
            <a:r>
              <a:rPr lang="en-US" sz="2400"/>
              <a:t>(Percentage Indicating True or Very True)</a:t>
            </a:r>
          </a:p>
        </p:txBody>
      </p:sp>
      <p:graphicFrame>
        <p:nvGraphicFramePr>
          <p:cNvPr id="9" name="Content Placeholder 8">
            <a:extLst>
              <a:ext uri="{FF2B5EF4-FFF2-40B4-BE49-F238E27FC236}">
                <a16:creationId xmlns:a16="http://schemas.microsoft.com/office/drawing/2014/main" id="{8FB84A3E-F23C-4103-A717-48DDB0128824}"/>
              </a:ext>
            </a:extLst>
          </p:cNvPr>
          <p:cNvGraphicFramePr>
            <a:graphicFrameLocks noGrp="1"/>
          </p:cNvGraphicFramePr>
          <p:nvPr>
            <p:ph sz="quarter" idx="15"/>
            <p:extLst>
              <p:ext uri="{D42A27DB-BD31-4B8C-83A1-F6EECF244321}">
                <p14:modId xmlns:p14="http://schemas.microsoft.com/office/powerpoint/2010/main" val="3367895596"/>
              </p:ext>
            </p:extLst>
          </p:nvPr>
        </p:nvGraphicFramePr>
        <p:xfrm>
          <a:off x="543232" y="1816512"/>
          <a:ext cx="4695825" cy="3657599"/>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3D2885DD-E56F-4C9D-826E-DB8A5885B71F}"/>
              </a:ext>
            </a:extLst>
          </p:cNvPr>
          <p:cNvSpPr>
            <a:spLocks noGrp="1"/>
          </p:cNvSpPr>
          <p:nvPr>
            <p:ph sz="quarter" idx="16"/>
          </p:nvPr>
        </p:nvSpPr>
        <p:spPr>
          <a:xfrm>
            <a:off x="5753100" y="2743200"/>
            <a:ext cx="2705100" cy="2094374"/>
          </a:xfrm>
        </p:spPr>
        <p:txBody>
          <a:bodyPr/>
          <a:lstStyle/>
          <a:p>
            <a:pPr>
              <a:lnSpc>
                <a:spcPct val="100000"/>
              </a:lnSpc>
              <a:spcAft>
                <a:spcPts val="0"/>
              </a:spcAft>
            </a:pPr>
            <a:r>
              <a:rPr lang="en-US" sz="1200" dirty="0">
                <a:solidFill>
                  <a:schemeClr val="accent1"/>
                </a:solidFill>
              </a:rPr>
              <a:t>In 2020, more women serving as rostered ministers feel they are prophets, nurturers and counselors compared to rostered ministers who are men.</a:t>
            </a:r>
          </a:p>
          <a:p>
            <a:pPr>
              <a:lnSpc>
                <a:spcPct val="100000"/>
              </a:lnSpc>
              <a:spcAft>
                <a:spcPts val="0"/>
              </a:spcAft>
              <a:buNone/>
            </a:pPr>
            <a:r>
              <a:rPr lang="en-US" sz="1200" dirty="0">
                <a:solidFill>
                  <a:schemeClr val="accent1"/>
                </a:solidFill>
              </a:rPr>
              <a:t>In contrast, men identified themselves more strongly as servants than women.</a:t>
            </a:r>
          </a:p>
          <a:p>
            <a:pPr>
              <a:lnSpc>
                <a:spcPct val="100000"/>
              </a:lnSpc>
              <a:spcAft>
                <a:spcPts val="0"/>
              </a:spcAft>
            </a:pPr>
            <a:r>
              <a:rPr lang="en-US" sz="1200" dirty="0">
                <a:solidFill>
                  <a:schemeClr val="accent1"/>
                </a:solidFill>
              </a:rPr>
              <a:t>Percentages represent the number of women and men who identified with each role.</a:t>
            </a:r>
          </a:p>
          <a:p>
            <a:endParaRPr lang="en-US" dirty="0"/>
          </a:p>
        </p:txBody>
      </p:sp>
      <p:sp>
        <p:nvSpPr>
          <p:cNvPr id="5" name="Text Placeholder 4">
            <a:extLst>
              <a:ext uri="{FF2B5EF4-FFF2-40B4-BE49-F238E27FC236}">
                <a16:creationId xmlns:a16="http://schemas.microsoft.com/office/drawing/2014/main" id="{1BFB8200-7D3C-4836-BC4B-C1E14F3C7147}"/>
              </a:ext>
            </a:extLst>
          </p:cNvPr>
          <p:cNvSpPr>
            <a:spLocks noGrp="1"/>
          </p:cNvSpPr>
          <p:nvPr>
            <p:ph type="body" idx="28"/>
          </p:nvPr>
        </p:nvSpPr>
        <p:spPr/>
        <p:txBody>
          <a:bodyPr/>
          <a:lstStyle/>
          <a:p>
            <a:r>
              <a:rPr lang="en-US"/>
              <a:t>Attributes and Experiences:  Self-Description and Rostered Minister Roles</a:t>
            </a:r>
          </a:p>
        </p:txBody>
      </p:sp>
    </p:spTree>
    <p:extLst>
      <p:ext uri="{BB962C8B-B14F-4D97-AF65-F5344CB8AC3E}">
        <p14:creationId xmlns:p14="http://schemas.microsoft.com/office/powerpoint/2010/main" val="220828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9B4FD-72AF-4466-9D0B-BCC59059F92D}"/>
              </a:ext>
            </a:extLst>
          </p:cNvPr>
          <p:cNvSpPr>
            <a:spLocks noGrp="1"/>
          </p:cNvSpPr>
          <p:nvPr>
            <p:ph type="title"/>
          </p:nvPr>
        </p:nvSpPr>
        <p:spPr/>
        <p:txBody>
          <a:bodyPr/>
          <a:lstStyle/>
          <a:p>
            <a:r>
              <a:rPr lang="en-US" sz="2800"/>
              <a:t>Importance of Activities and Concepts in Ministry </a:t>
            </a:r>
            <a:r>
              <a:rPr lang="en-US" sz="2400"/>
              <a:t>(Percentage Indicating Important or Very Important)</a:t>
            </a:r>
          </a:p>
        </p:txBody>
      </p:sp>
      <p:graphicFrame>
        <p:nvGraphicFramePr>
          <p:cNvPr id="9" name="Content Placeholder 8">
            <a:extLst>
              <a:ext uri="{FF2B5EF4-FFF2-40B4-BE49-F238E27FC236}">
                <a16:creationId xmlns:a16="http://schemas.microsoft.com/office/drawing/2014/main" id="{5641209F-5270-4E5B-A51B-89B028EEB126}"/>
              </a:ext>
            </a:extLst>
          </p:cNvPr>
          <p:cNvGraphicFramePr>
            <a:graphicFrameLocks noGrp="1"/>
          </p:cNvGraphicFramePr>
          <p:nvPr>
            <p:ph sz="quarter" idx="15"/>
            <p:extLst>
              <p:ext uri="{D42A27DB-BD31-4B8C-83A1-F6EECF244321}">
                <p14:modId xmlns:p14="http://schemas.microsoft.com/office/powerpoint/2010/main" val="447007861"/>
              </p:ext>
            </p:extLst>
          </p:nvPr>
        </p:nvGraphicFramePr>
        <p:xfrm>
          <a:off x="-226141" y="2112693"/>
          <a:ext cx="6592823" cy="3722438"/>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E409B747-BAC4-4C5D-B0B3-0A99BA560B30}"/>
              </a:ext>
            </a:extLst>
          </p:cNvPr>
          <p:cNvSpPr>
            <a:spLocks noGrp="1"/>
          </p:cNvSpPr>
          <p:nvPr>
            <p:ph sz="quarter" idx="16"/>
          </p:nvPr>
        </p:nvSpPr>
        <p:spPr>
          <a:xfrm>
            <a:off x="6518787" y="2057401"/>
            <a:ext cx="1939413" cy="3754535"/>
          </a:xfrm>
        </p:spPr>
        <p:txBody>
          <a:bodyPr/>
          <a:lstStyle/>
          <a:p>
            <a:pPr>
              <a:lnSpc>
                <a:spcPct val="100000"/>
              </a:lnSpc>
              <a:spcAft>
                <a:spcPts val="0"/>
              </a:spcAft>
            </a:pPr>
            <a:r>
              <a:rPr lang="en-US" sz="1200" dirty="0">
                <a:solidFill>
                  <a:schemeClr val="accent1"/>
                </a:solidFill>
              </a:rPr>
              <a:t>We asked ministers to rate how important ten items were in their ministry, where 1 = “not important at all” and 5 = “very important.” (See Appendix B for a full list of frequencies.)</a:t>
            </a:r>
          </a:p>
          <a:p>
            <a:pPr>
              <a:lnSpc>
                <a:spcPct val="100000"/>
              </a:lnSpc>
              <a:spcAft>
                <a:spcPts val="0"/>
              </a:spcAft>
            </a:pPr>
            <a:r>
              <a:rPr lang="en-US" sz="1200" dirty="0">
                <a:solidFill>
                  <a:schemeClr val="accent1"/>
                </a:solidFill>
              </a:rPr>
              <a:t>Over 85% in each rostered minister category feel the first five concepts and activities shown here are important or very important.</a:t>
            </a:r>
          </a:p>
          <a:p>
            <a:pPr>
              <a:lnSpc>
                <a:spcPct val="100000"/>
              </a:lnSpc>
              <a:spcAft>
                <a:spcPts val="0"/>
              </a:spcAft>
            </a:pPr>
            <a:r>
              <a:rPr lang="en-US" sz="1200" dirty="0">
                <a:solidFill>
                  <a:schemeClr val="accent1"/>
                </a:solidFill>
              </a:rPr>
              <a:t>Seeing steady growth in membership and/or attendance is the least important of these categories for all rostered ministers, especially white women.</a:t>
            </a:r>
          </a:p>
          <a:p>
            <a:endParaRPr lang="en-US" dirty="0"/>
          </a:p>
        </p:txBody>
      </p:sp>
      <p:sp>
        <p:nvSpPr>
          <p:cNvPr id="5" name="Text Placeholder 4">
            <a:extLst>
              <a:ext uri="{FF2B5EF4-FFF2-40B4-BE49-F238E27FC236}">
                <a16:creationId xmlns:a16="http://schemas.microsoft.com/office/drawing/2014/main" id="{41DA1BB9-78D4-41E7-ADF5-BEF3333A001E}"/>
              </a:ext>
            </a:extLst>
          </p:cNvPr>
          <p:cNvSpPr>
            <a:spLocks noGrp="1"/>
          </p:cNvSpPr>
          <p:nvPr>
            <p:ph type="body" idx="28"/>
          </p:nvPr>
        </p:nvSpPr>
        <p:spPr/>
        <p:txBody>
          <a:bodyPr/>
          <a:lstStyle/>
          <a:p>
            <a:r>
              <a:rPr lang="en-US"/>
              <a:t>Attributes and Experiences:  Pastoral Skills and Ministry Assessment </a:t>
            </a:r>
          </a:p>
        </p:txBody>
      </p:sp>
    </p:spTree>
    <p:extLst>
      <p:ext uri="{BB962C8B-B14F-4D97-AF65-F5344CB8AC3E}">
        <p14:creationId xmlns:p14="http://schemas.microsoft.com/office/powerpoint/2010/main" val="72368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DDE58-EE11-4589-91BE-66A425F048B5}"/>
              </a:ext>
            </a:extLst>
          </p:cNvPr>
          <p:cNvSpPr>
            <a:spLocks noGrp="1"/>
          </p:cNvSpPr>
          <p:nvPr>
            <p:ph type="title"/>
          </p:nvPr>
        </p:nvSpPr>
        <p:spPr/>
        <p:txBody>
          <a:bodyPr/>
          <a:lstStyle/>
          <a:p>
            <a:r>
              <a:rPr lang="en-US" sz="2800"/>
              <a:t>Ministry Assessment Differences by Race/Ethnicity </a:t>
            </a:r>
            <a:r>
              <a:rPr lang="en-US" sz="2400"/>
              <a:t>(Percentage Indicating Important or Very Important)</a:t>
            </a:r>
          </a:p>
        </p:txBody>
      </p:sp>
      <p:sp>
        <p:nvSpPr>
          <p:cNvPr id="4" name="Content Placeholder 3">
            <a:extLst>
              <a:ext uri="{FF2B5EF4-FFF2-40B4-BE49-F238E27FC236}">
                <a16:creationId xmlns:a16="http://schemas.microsoft.com/office/drawing/2014/main" id="{F667CDE0-31DB-4FAC-8898-3AC1A49D9923}"/>
              </a:ext>
            </a:extLst>
          </p:cNvPr>
          <p:cNvSpPr>
            <a:spLocks noGrp="1"/>
          </p:cNvSpPr>
          <p:nvPr>
            <p:ph sz="quarter" idx="16"/>
          </p:nvPr>
        </p:nvSpPr>
        <p:spPr>
          <a:xfrm>
            <a:off x="6142656" y="2509349"/>
            <a:ext cx="2315544" cy="2323213"/>
          </a:xfrm>
        </p:spPr>
        <p:txBody>
          <a:bodyPr/>
          <a:lstStyle/>
          <a:p>
            <a:pPr>
              <a:lnSpc>
                <a:spcPct val="100000"/>
              </a:lnSpc>
              <a:spcAft>
                <a:spcPts val="0"/>
              </a:spcAft>
            </a:pPr>
            <a:r>
              <a:rPr lang="en-US" sz="1200" dirty="0">
                <a:solidFill>
                  <a:schemeClr val="accent1"/>
                </a:solidFill>
              </a:rPr>
              <a:t>These four areas are more important for ministers from communities of color than for white ministers.</a:t>
            </a:r>
          </a:p>
          <a:p>
            <a:pPr>
              <a:lnSpc>
                <a:spcPct val="100000"/>
              </a:lnSpc>
              <a:spcAft>
                <a:spcPts val="0"/>
              </a:spcAft>
            </a:pPr>
            <a:r>
              <a:rPr lang="en-US" sz="1200" dirty="0">
                <a:solidFill>
                  <a:schemeClr val="accent1"/>
                </a:solidFill>
              </a:rPr>
              <a:t>While seeing steady growth is the least important to all groupings of rostered ministers, it is more important to ministers from communities minoritized due to race than to their white counterparts, and significantly less important to white women.</a:t>
            </a:r>
          </a:p>
          <a:p>
            <a:endParaRPr lang="en-US" dirty="0"/>
          </a:p>
        </p:txBody>
      </p:sp>
      <p:sp>
        <p:nvSpPr>
          <p:cNvPr id="5" name="Text Placeholder 4">
            <a:extLst>
              <a:ext uri="{FF2B5EF4-FFF2-40B4-BE49-F238E27FC236}">
                <a16:creationId xmlns:a16="http://schemas.microsoft.com/office/drawing/2014/main" id="{67201AD7-3D93-4A41-AABE-C9A289424B61}"/>
              </a:ext>
            </a:extLst>
          </p:cNvPr>
          <p:cNvSpPr>
            <a:spLocks noGrp="1"/>
          </p:cNvSpPr>
          <p:nvPr>
            <p:ph type="body" idx="28"/>
          </p:nvPr>
        </p:nvSpPr>
        <p:spPr/>
        <p:txBody>
          <a:bodyPr/>
          <a:lstStyle/>
          <a:p>
            <a:r>
              <a:rPr lang="en-US"/>
              <a:t>Attributes and Experiences:  Pastoral Skills and Ministry Assessment</a:t>
            </a:r>
          </a:p>
        </p:txBody>
      </p:sp>
      <p:graphicFrame>
        <p:nvGraphicFramePr>
          <p:cNvPr id="6" name="Chart 5">
            <a:extLst>
              <a:ext uri="{FF2B5EF4-FFF2-40B4-BE49-F238E27FC236}">
                <a16:creationId xmlns:a16="http://schemas.microsoft.com/office/drawing/2014/main" id="{E1C2A9BD-2139-4CCF-990C-C178AAA1BE5D}"/>
              </a:ext>
            </a:extLst>
          </p:cNvPr>
          <p:cNvGraphicFramePr>
            <a:graphicFrameLocks/>
          </p:cNvGraphicFramePr>
          <p:nvPr>
            <p:extLst>
              <p:ext uri="{D42A27DB-BD31-4B8C-83A1-F6EECF244321}">
                <p14:modId xmlns:p14="http://schemas.microsoft.com/office/powerpoint/2010/main" val="1722245809"/>
              </p:ext>
            </p:extLst>
          </p:nvPr>
        </p:nvGraphicFramePr>
        <p:xfrm>
          <a:off x="255639" y="2133600"/>
          <a:ext cx="5754965" cy="3429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189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05DE6-4D0B-4C2A-8DEE-B9257D5DD999}"/>
              </a:ext>
            </a:extLst>
          </p:cNvPr>
          <p:cNvSpPr>
            <a:spLocks noGrp="1"/>
          </p:cNvSpPr>
          <p:nvPr>
            <p:ph type="title"/>
          </p:nvPr>
        </p:nvSpPr>
        <p:spPr>
          <a:xfrm>
            <a:off x="685206" y="775562"/>
            <a:ext cx="7886700" cy="914402"/>
          </a:xfrm>
        </p:spPr>
        <p:txBody>
          <a:bodyPr/>
          <a:lstStyle/>
          <a:p>
            <a:r>
              <a:rPr lang="en-US" sz="2800" dirty="0"/>
              <a:t>Women Experiencing Gender-based Discrimination</a:t>
            </a:r>
          </a:p>
        </p:txBody>
      </p:sp>
      <p:sp>
        <p:nvSpPr>
          <p:cNvPr id="4" name="Content Placeholder 3">
            <a:extLst>
              <a:ext uri="{FF2B5EF4-FFF2-40B4-BE49-F238E27FC236}">
                <a16:creationId xmlns:a16="http://schemas.microsoft.com/office/drawing/2014/main" id="{B2C4BBED-7889-4AF6-A1D4-73341A9957CA}"/>
              </a:ext>
            </a:extLst>
          </p:cNvPr>
          <p:cNvSpPr>
            <a:spLocks noGrp="1"/>
          </p:cNvSpPr>
          <p:nvPr>
            <p:ph sz="quarter" idx="16"/>
          </p:nvPr>
        </p:nvSpPr>
        <p:spPr>
          <a:xfrm>
            <a:off x="6369401" y="1444522"/>
            <a:ext cx="2419983" cy="5056501"/>
          </a:xfrm>
        </p:spPr>
        <p:txBody>
          <a:bodyPr/>
          <a:lstStyle/>
          <a:p>
            <a:pPr>
              <a:lnSpc>
                <a:spcPct val="100000"/>
              </a:lnSpc>
              <a:spcAft>
                <a:spcPts val="0"/>
              </a:spcAft>
            </a:pPr>
            <a:r>
              <a:rPr lang="en-US" sz="1200" dirty="0">
                <a:solidFill>
                  <a:schemeClr val="accent1"/>
                </a:solidFill>
              </a:rPr>
              <a:t>We asked rostered ministers to indicate if they had experienced gender-based discrimination (different treatment accorded to individuals based on their gender) in any of seven ministry settings, shown on the left as percentages of women who indicated they had.</a:t>
            </a:r>
          </a:p>
          <a:p>
            <a:pPr>
              <a:lnSpc>
                <a:spcPct val="100000"/>
              </a:lnSpc>
              <a:spcAft>
                <a:spcPts val="0"/>
              </a:spcAft>
            </a:pPr>
            <a:r>
              <a:rPr lang="en-US" sz="1200" dirty="0">
                <a:solidFill>
                  <a:schemeClr val="accent1"/>
                </a:solidFill>
              </a:rPr>
              <a:t>We found that experiences of gender-based discrimination are common. This was particularly true in congregations or other ministry settings, where in 2020, 65% of women reported experiencing gender-based discrimination. </a:t>
            </a:r>
          </a:p>
          <a:p>
            <a:pPr>
              <a:lnSpc>
                <a:spcPct val="100000"/>
              </a:lnSpc>
              <a:spcAft>
                <a:spcPts val="0"/>
              </a:spcAft>
            </a:pPr>
            <a:r>
              <a:rPr lang="en-US" sz="1200" dirty="0">
                <a:solidFill>
                  <a:schemeClr val="accent1"/>
                </a:solidFill>
              </a:rPr>
              <a:t>Additionally, more women in 2020 reported experiencing gender-based discrimination in seminary, in congregational contexts, from other ELCA rostered leaders, during the call process and from ecumenical colleagues compared to 2015.</a:t>
            </a:r>
          </a:p>
          <a:p>
            <a:pPr>
              <a:lnSpc>
                <a:spcPct val="100000"/>
              </a:lnSpc>
              <a:spcAft>
                <a:spcPts val="0"/>
              </a:spcAft>
            </a:pPr>
            <a:r>
              <a:rPr lang="en-US" sz="1200" dirty="0">
                <a:solidFill>
                  <a:schemeClr val="accent1"/>
                </a:solidFill>
              </a:rPr>
              <a:t>It is possible that cultural shifts in the last five years allow greater confidence to recognize, name and perhaps report gender-based discrimination.</a:t>
            </a:r>
          </a:p>
        </p:txBody>
      </p:sp>
      <p:sp>
        <p:nvSpPr>
          <p:cNvPr id="5" name="Text Placeholder 4">
            <a:extLst>
              <a:ext uri="{FF2B5EF4-FFF2-40B4-BE49-F238E27FC236}">
                <a16:creationId xmlns:a16="http://schemas.microsoft.com/office/drawing/2014/main" id="{E3C80F5D-B0B1-449E-B104-533BEBE9A4CD}"/>
              </a:ext>
            </a:extLst>
          </p:cNvPr>
          <p:cNvSpPr>
            <a:spLocks noGrp="1"/>
          </p:cNvSpPr>
          <p:nvPr>
            <p:ph type="body" idx="28"/>
          </p:nvPr>
        </p:nvSpPr>
        <p:spPr>
          <a:xfrm>
            <a:off x="685800" y="403318"/>
            <a:ext cx="7772400" cy="451948"/>
          </a:xfrm>
        </p:spPr>
        <p:txBody>
          <a:bodyPr/>
          <a:lstStyle/>
          <a:p>
            <a:r>
              <a:rPr lang="en-US"/>
              <a:t>Attributes and Experiences:  Experiences by Gender</a:t>
            </a:r>
          </a:p>
        </p:txBody>
      </p:sp>
      <p:graphicFrame>
        <p:nvGraphicFramePr>
          <p:cNvPr id="9" name="Content Placeholder 8">
            <a:extLst>
              <a:ext uri="{FF2B5EF4-FFF2-40B4-BE49-F238E27FC236}">
                <a16:creationId xmlns:a16="http://schemas.microsoft.com/office/drawing/2014/main" id="{B7E526A5-7B07-4456-90F4-157E54949F77}"/>
              </a:ext>
            </a:extLst>
          </p:cNvPr>
          <p:cNvGraphicFramePr>
            <a:graphicFrameLocks noGrp="1"/>
          </p:cNvGraphicFramePr>
          <p:nvPr>
            <p:ph sz="quarter" idx="15"/>
            <p:extLst>
              <p:ext uri="{D42A27DB-BD31-4B8C-83A1-F6EECF244321}">
                <p14:modId xmlns:p14="http://schemas.microsoft.com/office/powerpoint/2010/main" val="2347225850"/>
              </p:ext>
            </p:extLst>
          </p:nvPr>
        </p:nvGraphicFramePr>
        <p:xfrm>
          <a:off x="397287" y="1548891"/>
          <a:ext cx="1495425" cy="119062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A79B9F2-D61E-413F-913A-ABF3883D4EDD}"/>
              </a:ext>
            </a:extLst>
          </p:cNvPr>
          <p:cNvSpPr txBox="1"/>
          <p:nvPr/>
        </p:nvSpPr>
        <p:spPr>
          <a:xfrm>
            <a:off x="825912" y="1377441"/>
            <a:ext cx="571501" cy="302390"/>
          </a:xfrm>
          <a:prstGeom prst="rect">
            <a:avLst/>
          </a:prstGeom>
          <a:noFill/>
        </p:spPr>
        <p:txBody>
          <a:bodyPr wrap="square" lIns="0" tIns="0" rIns="0" bIns="0" rtlCol="0">
            <a:spAutoFit/>
          </a:bodyPr>
          <a:lstStyle/>
          <a:p>
            <a:pPr>
              <a:lnSpc>
                <a:spcPct val="120000"/>
              </a:lnSpc>
            </a:pPr>
            <a:r>
              <a:rPr lang="en-US">
                <a:solidFill>
                  <a:schemeClr val="tx2"/>
                </a:solidFill>
              </a:rPr>
              <a:t>2015</a:t>
            </a:r>
          </a:p>
        </p:txBody>
      </p:sp>
      <p:sp>
        <p:nvSpPr>
          <p:cNvPr id="24" name="TextBox 23">
            <a:extLst>
              <a:ext uri="{FF2B5EF4-FFF2-40B4-BE49-F238E27FC236}">
                <a16:creationId xmlns:a16="http://schemas.microsoft.com/office/drawing/2014/main" id="{CF3ECED0-5F55-4AAB-BCFB-7C84B992E28A}"/>
              </a:ext>
            </a:extLst>
          </p:cNvPr>
          <p:cNvSpPr txBox="1"/>
          <p:nvPr/>
        </p:nvSpPr>
        <p:spPr>
          <a:xfrm>
            <a:off x="2092737" y="1379219"/>
            <a:ext cx="571501" cy="300612"/>
          </a:xfrm>
          <a:prstGeom prst="rect">
            <a:avLst/>
          </a:prstGeom>
          <a:noFill/>
        </p:spPr>
        <p:txBody>
          <a:bodyPr wrap="square" lIns="0" tIns="0" rIns="0" bIns="0" rtlCol="0">
            <a:spAutoFit/>
          </a:bodyPr>
          <a:lstStyle/>
          <a:p>
            <a:pPr>
              <a:lnSpc>
                <a:spcPct val="120000"/>
              </a:lnSpc>
            </a:pPr>
            <a:r>
              <a:rPr lang="en-US">
                <a:solidFill>
                  <a:schemeClr val="tx2"/>
                </a:solidFill>
              </a:rPr>
              <a:t>2020</a:t>
            </a:r>
          </a:p>
        </p:txBody>
      </p:sp>
      <p:sp>
        <p:nvSpPr>
          <p:cNvPr id="25" name="TextBox 24">
            <a:extLst>
              <a:ext uri="{FF2B5EF4-FFF2-40B4-BE49-F238E27FC236}">
                <a16:creationId xmlns:a16="http://schemas.microsoft.com/office/drawing/2014/main" id="{31A79443-4B7C-476A-9428-8AE5815EC7E9}"/>
              </a:ext>
            </a:extLst>
          </p:cNvPr>
          <p:cNvSpPr txBox="1"/>
          <p:nvPr/>
        </p:nvSpPr>
        <p:spPr>
          <a:xfrm>
            <a:off x="3878676" y="1379219"/>
            <a:ext cx="614362" cy="302390"/>
          </a:xfrm>
          <a:prstGeom prst="rect">
            <a:avLst/>
          </a:prstGeom>
          <a:noFill/>
        </p:spPr>
        <p:txBody>
          <a:bodyPr wrap="square" lIns="0" tIns="0" rIns="0" bIns="0" rtlCol="0">
            <a:spAutoFit/>
          </a:bodyPr>
          <a:lstStyle/>
          <a:p>
            <a:pPr>
              <a:lnSpc>
                <a:spcPct val="120000"/>
              </a:lnSpc>
            </a:pPr>
            <a:r>
              <a:rPr lang="en-US">
                <a:solidFill>
                  <a:schemeClr val="tx2"/>
                </a:solidFill>
              </a:rPr>
              <a:t>2015</a:t>
            </a:r>
          </a:p>
        </p:txBody>
      </p:sp>
      <p:sp>
        <p:nvSpPr>
          <p:cNvPr id="26" name="TextBox 25">
            <a:extLst>
              <a:ext uri="{FF2B5EF4-FFF2-40B4-BE49-F238E27FC236}">
                <a16:creationId xmlns:a16="http://schemas.microsoft.com/office/drawing/2014/main" id="{E36BA322-E827-4301-AA77-71C30F1AACA6}"/>
              </a:ext>
            </a:extLst>
          </p:cNvPr>
          <p:cNvSpPr txBox="1"/>
          <p:nvPr/>
        </p:nvSpPr>
        <p:spPr>
          <a:xfrm>
            <a:off x="5178839" y="1379219"/>
            <a:ext cx="614362" cy="302390"/>
          </a:xfrm>
          <a:prstGeom prst="rect">
            <a:avLst/>
          </a:prstGeom>
          <a:noFill/>
        </p:spPr>
        <p:txBody>
          <a:bodyPr wrap="square" lIns="0" tIns="0" rIns="0" bIns="0" rtlCol="0">
            <a:spAutoFit/>
          </a:bodyPr>
          <a:lstStyle/>
          <a:p>
            <a:pPr>
              <a:lnSpc>
                <a:spcPct val="120000"/>
              </a:lnSpc>
            </a:pPr>
            <a:r>
              <a:rPr lang="en-US">
                <a:solidFill>
                  <a:schemeClr val="tx2"/>
                </a:solidFill>
              </a:rPr>
              <a:t>2020</a:t>
            </a:r>
          </a:p>
        </p:txBody>
      </p:sp>
      <p:graphicFrame>
        <p:nvGraphicFramePr>
          <p:cNvPr id="29" name="Content Placeholder 13">
            <a:extLst>
              <a:ext uri="{FF2B5EF4-FFF2-40B4-BE49-F238E27FC236}">
                <a16:creationId xmlns:a16="http://schemas.microsoft.com/office/drawing/2014/main" id="{4881B1DF-2F94-4A12-8074-F7CF945356AB}"/>
              </a:ext>
            </a:extLst>
          </p:cNvPr>
          <p:cNvGraphicFramePr>
            <a:graphicFrameLocks/>
          </p:cNvGraphicFramePr>
          <p:nvPr>
            <p:extLst>
              <p:ext uri="{D42A27DB-BD31-4B8C-83A1-F6EECF244321}">
                <p14:modId xmlns:p14="http://schemas.microsoft.com/office/powerpoint/2010/main" val="1784090369"/>
              </p:ext>
            </p:extLst>
          </p:nvPr>
        </p:nvGraphicFramePr>
        <p:xfrm>
          <a:off x="405398" y="1444523"/>
          <a:ext cx="1483963" cy="11409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ontent Placeholder 13">
            <a:extLst>
              <a:ext uri="{FF2B5EF4-FFF2-40B4-BE49-F238E27FC236}">
                <a16:creationId xmlns:a16="http://schemas.microsoft.com/office/drawing/2014/main" id="{5C5806B2-13C1-4C80-8719-50F56FEEAFF9}"/>
              </a:ext>
            </a:extLst>
          </p:cNvPr>
          <p:cNvGraphicFramePr>
            <a:graphicFrameLocks/>
          </p:cNvGraphicFramePr>
          <p:nvPr>
            <p:extLst>
              <p:ext uri="{D42A27DB-BD31-4B8C-83A1-F6EECF244321}">
                <p14:modId xmlns:p14="http://schemas.microsoft.com/office/powerpoint/2010/main" val="2107807271"/>
              </p:ext>
            </p:extLst>
          </p:nvPr>
        </p:nvGraphicFramePr>
        <p:xfrm>
          <a:off x="1632711" y="1444523"/>
          <a:ext cx="1483963" cy="1157271"/>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A960FE3F-BD66-4E5C-B0A0-D1525CA79F12}"/>
              </a:ext>
            </a:extLst>
          </p:cNvPr>
          <p:cNvSpPr txBox="1"/>
          <p:nvPr/>
        </p:nvSpPr>
        <p:spPr>
          <a:xfrm>
            <a:off x="1403849" y="2528988"/>
            <a:ext cx="842963" cy="201530"/>
          </a:xfrm>
          <a:prstGeom prst="rect">
            <a:avLst/>
          </a:prstGeom>
          <a:noFill/>
        </p:spPr>
        <p:txBody>
          <a:bodyPr wrap="square" lIns="0" tIns="0" rIns="0" bIns="0" rtlCol="0">
            <a:spAutoFit/>
          </a:bodyPr>
          <a:lstStyle/>
          <a:p>
            <a:pPr>
              <a:lnSpc>
                <a:spcPct val="120000"/>
              </a:lnSpc>
            </a:pPr>
            <a:r>
              <a:rPr lang="en-US" sz="1200">
                <a:solidFill>
                  <a:schemeClr val="tx2"/>
                </a:solidFill>
              </a:rPr>
              <a:t>In seminary</a:t>
            </a:r>
          </a:p>
        </p:txBody>
      </p:sp>
      <p:graphicFrame>
        <p:nvGraphicFramePr>
          <p:cNvPr id="32" name="Content Placeholder 13">
            <a:extLst>
              <a:ext uri="{FF2B5EF4-FFF2-40B4-BE49-F238E27FC236}">
                <a16:creationId xmlns:a16="http://schemas.microsoft.com/office/drawing/2014/main" id="{1593D562-4953-483C-AFB5-C777CCA2D501}"/>
              </a:ext>
            </a:extLst>
          </p:cNvPr>
          <p:cNvGraphicFramePr>
            <a:graphicFrameLocks/>
          </p:cNvGraphicFramePr>
          <p:nvPr>
            <p:extLst>
              <p:ext uri="{D42A27DB-BD31-4B8C-83A1-F6EECF244321}">
                <p14:modId xmlns:p14="http://schemas.microsoft.com/office/powerpoint/2010/main" val="350420753"/>
              </p:ext>
            </p:extLst>
          </p:nvPr>
        </p:nvGraphicFramePr>
        <p:xfrm>
          <a:off x="397287" y="2689052"/>
          <a:ext cx="1483963" cy="11705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Content Placeholder 13">
            <a:extLst>
              <a:ext uri="{FF2B5EF4-FFF2-40B4-BE49-F238E27FC236}">
                <a16:creationId xmlns:a16="http://schemas.microsoft.com/office/drawing/2014/main" id="{7B9ACC37-9E79-42A2-85AC-F42D877D7CBE}"/>
              </a:ext>
            </a:extLst>
          </p:cNvPr>
          <p:cNvGraphicFramePr>
            <a:graphicFrameLocks/>
          </p:cNvGraphicFramePr>
          <p:nvPr>
            <p:extLst>
              <p:ext uri="{D42A27DB-BD31-4B8C-83A1-F6EECF244321}">
                <p14:modId xmlns:p14="http://schemas.microsoft.com/office/powerpoint/2010/main" val="1756231964"/>
              </p:ext>
            </p:extLst>
          </p:nvPr>
        </p:nvGraphicFramePr>
        <p:xfrm>
          <a:off x="1659348" y="2682024"/>
          <a:ext cx="1483963" cy="1115858"/>
        </p:xfrm>
        <a:graphic>
          <a:graphicData uri="http://schemas.openxmlformats.org/drawingml/2006/chart">
            <c:chart xmlns:c="http://schemas.openxmlformats.org/drawingml/2006/chart" xmlns:r="http://schemas.openxmlformats.org/officeDocument/2006/relationships" r:id="rId6"/>
          </a:graphicData>
        </a:graphic>
      </p:graphicFrame>
      <p:sp>
        <p:nvSpPr>
          <p:cNvPr id="34" name="TextBox 33">
            <a:extLst>
              <a:ext uri="{FF2B5EF4-FFF2-40B4-BE49-F238E27FC236}">
                <a16:creationId xmlns:a16="http://schemas.microsoft.com/office/drawing/2014/main" id="{4F10B565-F9B1-4C06-8557-B1270D0BEC88}"/>
              </a:ext>
            </a:extLst>
          </p:cNvPr>
          <p:cNvSpPr txBox="1"/>
          <p:nvPr/>
        </p:nvSpPr>
        <p:spPr>
          <a:xfrm>
            <a:off x="1252155" y="3813392"/>
            <a:ext cx="1184451" cy="201530"/>
          </a:xfrm>
          <a:prstGeom prst="rect">
            <a:avLst/>
          </a:prstGeom>
          <a:noFill/>
        </p:spPr>
        <p:txBody>
          <a:bodyPr wrap="square" lIns="0" tIns="0" rIns="0" bIns="0" rtlCol="0">
            <a:spAutoFit/>
          </a:bodyPr>
          <a:lstStyle/>
          <a:p>
            <a:pPr>
              <a:lnSpc>
                <a:spcPct val="120000"/>
              </a:lnSpc>
            </a:pPr>
            <a:r>
              <a:rPr lang="en-US" sz="1200">
                <a:solidFill>
                  <a:schemeClr val="tx2"/>
                </a:solidFill>
              </a:rPr>
              <a:t>During internship</a:t>
            </a:r>
          </a:p>
        </p:txBody>
      </p:sp>
      <p:graphicFrame>
        <p:nvGraphicFramePr>
          <p:cNvPr id="35" name="Content Placeholder 13">
            <a:extLst>
              <a:ext uri="{FF2B5EF4-FFF2-40B4-BE49-F238E27FC236}">
                <a16:creationId xmlns:a16="http://schemas.microsoft.com/office/drawing/2014/main" id="{116EEE4F-2242-4A2E-862B-BFB25146AF1B}"/>
              </a:ext>
            </a:extLst>
          </p:cNvPr>
          <p:cNvGraphicFramePr>
            <a:graphicFrameLocks/>
          </p:cNvGraphicFramePr>
          <p:nvPr>
            <p:extLst>
              <p:ext uri="{D42A27DB-BD31-4B8C-83A1-F6EECF244321}">
                <p14:modId xmlns:p14="http://schemas.microsoft.com/office/powerpoint/2010/main" val="3692098131"/>
              </p:ext>
            </p:extLst>
          </p:nvPr>
        </p:nvGraphicFramePr>
        <p:xfrm>
          <a:off x="405398" y="3933946"/>
          <a:ext cx="1483963" cy="112781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6" name="Content Placeholder 13">
            <a:extLst>
              <a:ext uri="{FF2B5EF4-FFF2-40B4-BE49-F238E27FC236}">
                <a16:creationId xmlns:a16="http://schemas.microsoft.com/office/drawing/2014/main" id="{423ACE6B-A9D7-40A6-8E4A-D9AAA579043A}"/>
              </a:ext>
            </a:extLst>
          </p:cNvPr>
          <p:cNvGraphicFramePr>
            <a:graphicFrameLocks/>
          </p:cNvGraphicFramePr>
          <p:nvPr>
            <p:extLst>
              <p:ext uri="{D42A27DB-BD31-4B8C-83A1-F6EECF244321}">
                <p14:modId xmlns:p14="http://schemas.microsoft.com/office/powerpoint/2010/main" val="3179238177"/>
              </p:ext>
            </p:extLst>
          </p:nvPr>
        </p:nvGraphicFramePr>
        <p:xfrm>
          <a:off x="1685541" y="3885829"/>
          <a:ext cx="1483963" cy="1149445"/>
        </p:xfrm>
        <a:graphic>
          <a:graphicData uri="http://schemas.openxmlformats.org/drawingml/2006/chart">
            <c:chart xmlns:c="http://schemas.openxmlformats.org/drawingml/2006/chart" xmlns:r="http://schemas.openxmlformats.org/officeDocument/2006/relationships" r:id="rId8"/>
          </a:graphicData>
        </a:graphic>
      </p:graphicFrame>
      <p:sp>
        <p:nvSpPr>
          <p:cNvPr id="37" name="TextBox 36">
            <a:extLst>
              <a:ext uri="{FF2B5EF4-FFF2-40B4-BE49-F238E27FC236}">
                <a16:creationId xmlns:a16="http://schemas.microsoft.com/office/drawing/2014/main" id="{79B7ECBE-92BB-4297-9F4D-6924300F20CA}"/>
              </a:ext>
            </a:extLst>
          </p:cNvPr>
          <p:cNvSpPr txBox="1"/>
          <p:nvPr/>
        </p:nvSpPr>
        <p:spPr>
          <a:xfrm>
            <a:off x="748743" y="5059059"/>
            <a:ext cx="2209799" cy="369332"/>
          </a:xfrm>
          <a:prstGeom prst="rect">
            <a:avLst/>
          </a:prstGeom>
          <a:noFill/>
        </p:spPr>
        <p:txBody>
          <a:bodyPr wrap="square" lIns="0" tIns="0" rIns="0" bIns="0" rtlCol="0">
            <a:spAutoFit/>
          </a:bodyPr>
          <a:lstStyle/>
          <a:p>
            <a:pPr algn="ctr"/>
            <a:r>
              <a:rPr lang="en-US" sz="1200">
                <a:solidFill>
                  <a:schemeClr val="tx2"/>
                </a:solidFill>
              </a:rPr>
              <a:t>In the congregation or ministry setting</a:t>
            </a:r>
          </a:p>
        </p:txBody>
      </p:sp>
      <p:graphicFrame>
        <p:nvGraphicFramePr>
          <p:cNvPr id="38" name="Content Placeholder 13">
            <a:extLst>
              <a:ext uri="{FF2B5EF4-FFF2-40B4-BE49-F238E27FC236}">
                <a16:creationId xmlns:a16="http://schemas.microsoft.com/office/drawing/2014/main" id="{44E1CA0A-D419-4F19-B0A6-138B177C2E3F}"/>
              </a:ext>
            </a:extLst>
          </p:cNvPr>
          <p:cNvGraphicFramePr>
            <a:graphicFrameLocks/>
          </p:cNvGraphicFramePr>
          <p:nvPr>
            <p:extLst>
              <p:ext uri="{D42A27DB-BD31-4B8C-83A1-F6EECF244321}">
                <p14:modId xmlns:p14="http://schemas.microsoft.com/office/powerpoint/2010/main" val="958895485"/>
              </p:ext>
            </p:extLst>
          </p:nvPr>
        </p:nvGraphicFramePr>
        <p:xfrm>
          <a:off x="408749" y="5242151"/>
          <a:ext cx="1483963" cy="112781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9" name="Content Placeholder 13">
            <a:extLst>
              <a:ext uri="{FF2B5EF4-FFF2-40B4-BE49-F238E27FC236}">
                <a16:creationId xmlns:a16="http://schemas.microsoft.com/office/drawing/2014/main" id="{2B8FD601-267D-427E-8338-7CEDF857D5BD}"/>
              </a:ext>
            </a:extLst>
          </p:cNvPr>
          <p:cNvGraphicFramePr>
            <a:graphicFrameLocks/>
          </p:cNvGraphicFramePr>
          <p:nvPr>
            <p:extLst>
              <p:ext uri="{D42A27DB-BD31-4B8C-83A1-F6EECF244321}">
                <p14:modId xmlns:p14="http://schemas.microsoft.com/office/powerpoint/2010/main" val="2142165719"/>
              </p:ext>
            </p:extLst>
          </p:nvPr>
        </p:nvGraphicFramePr>
        <p:xfrm>
          <a:off x="1659348" y="5252305"/>
          <a:ext cx="1483963" cy="1117661"/>
        </p:xfrm>
        <a:graphic>
          <a:graphicData uri="http://schemas.openxmlformats.org/drawingml/2006/chart">
            <c:chart xmlns:c="http://schemas.openxmlformats.org/drawingml/2006/chart" xmlns:r="http://schemas.openxmlformats.org/officeDocument/2006/relationships" r:id="rId10"/>
          </a:graphicData>
        </a:graphic>
      </p:graphicFrame>
      <p:sp>
        <p:nvSpPr>
          <p:cNvPr id="40" name="TextBox 39">
            <a:extLst>
              <a:ext uri="{FF2B5EF4-FFF2-40B4-BE49-F238E27FC236}">
                <a16:creationId xmlns:a16="http://schemas.microsoft.com/office/drawing/2014/main" id="{1DCDCC58-0C8F-4822-924A-43E4EE161DFE}"/>
              </a:ext>
            </a:extLst>
          </p:cNvPr>
          <p:cNvSpPr txBox="1"/>
          <p:nvPr/>
        </p:nvSpPr>
        <p:spPr>
          <a:xfrm>
            <a:off x="737167" y="6369966"/>
            <a:ext cx="2304387" cy="201530"/>
          </a:xfrm>
          <a:prstGeom prst="rect">
            <a:avLst/>
          </a:prstGeom>
          <a:noFill/>
        </p:spPr>
        <p:txBody>
          <a:bodyPr wrap="square" lIns="0" tIns="0" rIns="0" bIns="0" rtlCol="0">
            <a:spAutoFit/>
          </a:bodyPr>
          <a:lstStyle/>
          <a:p>
            <a:pPr>
              <a:lnSpc>
                <a:spcPct val="120000"/>
              </a:lnSpc>
            </a:pPr>
            <a:r>
              <a:rPr lang="en-US" sz="1200">
                <a:solidFill>
                  <a:schemeClr val="tx2"/>
                </a:solidFill>
              </a:rPr>
              <a:t>With other ELCA rostered ministers</a:t>
            </a:r>
          </a:p>
        </p:txBody>
      </p:sp>
      <p:graphicFrame>
        <p:nvGraphicFramePr>
          <p:cNvPr id="41" name="Content Placeholder 13">
            <a:extLst>
              <a:ext uri="{FF2B5EF4-FFF2-40B4-BE49-F238E27FC236}">
                <a16:creationId xmlns:a16="http://schemas.microsoft.com/office/drawing/2014/main" id="{8355F43D-A91D-4937-954F-EE265190B500}"/>
              </a:ext>
            </a:extLst>
          </p:cNvPr>
          <p:cNvGraphicFramePr>
            <a:graphicFrameLocks/>
          </p:cNvGraphicFramePr>
          <p:nvPr>
            <p:extLst>
              <p:ext uri="{D42A27DB-BD31-4B8C-83A1-F6EECF244321}">
                <p14:modId xmlns:p14="http://schemas.microsoft.com/office/powerpoint/2010/main" val="161668716"/>
              </p:ext>
            </p:extLst>
          </p:nvPr>
        </p:nvGraphicFramePr>
        <p:xfrm>
          <a:off x="3405775" y="1444523"/>
          <a:ext cx="1483963" cy="1140999"/>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2" name="Content Placeholder 13">
            <a:extLst>
              <a:ext uri="{FF2B5EF4-FFF2-40B4-BE49-F238E27FC236}">
                <a16:creationId xmlns:a16="http://schemas.microsoft.com/office/drawing/2014/main" id="{6D887329-5814-457C-B0FF-6A8A92F3C3FB}"/>
              </a:ext>
            </a:extLst>
          </p:cNvPr>
          <p:cNvGraphicFramePr>
            <a:graphicFrameLocks/>
          </p:cNvGraphicFramePr>
          <p:nvPr>
            <p:extLst>
              <p:ext uri="{D42A27DB-BD31-4B8C-83A1-F6EECF244321}">
                <p14:modId xmlns:p14="http://schemas.microsoft.com/office/powerpoint/2010/main" val="279291081"/>
              </p:ext>
            </p:extLst>
          </p:nvPr>
        </p:nvGraphicFramePr>
        <p:xfrm>
          <a:off x="4710699" y="1465313"/>
          <a:ext cx="1483963" cy="114099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3" name="Content Placeholder 13">
            <a:extLst>
              <a:ext uri="{FF2B5EF4-FFF2-40B4-BE49-F238E27FC236}">
                <a16:creationId xmlns:a16="http://schemas.microsoft.com/office/drawing/2014/main" id="{DBD1383B-6C7E-468B-A682-DB8A43E9D77F}"/>
              </a:ext>
            </a:extLst>
          </p:cNvPr>
          <p:cNvGraphicFramePr>
            <a:graphicFrameLocks/>
          </p:cNvGraphicFramePr>
          <p:nvPr>
            <p:extLst>
              <p:ext uri="{D42A27DB-BD31-4B8C-83A1-F6EECF244321}">
                <p14:modId xmlns:p14="http://schemas.microsoft.com/office/powerpoint/2010/main" val="1480251079"/>
              </p:ext>
            </p:extLst>
          </p:nvPr>
        </p:nvGraphicFramePr>
        <p:xfrm>
          <a:off x="3405774" y="2627102"/>
          <a:ext cx="1483963" cy="1140999"/>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4" name="Content Placeholder 13">
            <a:extLst>
              <a:ext uri="{FF2B5EF4-FFF2-40B4-BE49-F238E27FC236}">
                <a16:creationId xmlns:a16="http://schemas.microsoft.com/office/drawing/2014/main" id="{3D446B37-891C-43FE-9E0A-BD0B63318E74}"/>
              </a:ext>
            </a:extLst>
          </p:cNvPr>
          <p:cNvGraphicFramePr>
            <a:graphicFrameLocks/>
          </p:cNvGraphicFramePr>
          <p:nvPr>
            <p:extLst>
              <p:ext uri="{D42A27DB-BD31-4B8C-83A1-F6EECF244321}">
                <p14:modId xmlns:p14="http://schemas.microsoft.com/office/powerpoint/2010/main" val="2998004741"/>
              </p:ext>
            </p:extLst>
          </p:nvPr>
        </p:nvGraphicFramePr>
        <p:xfrm>
          <a:off x="4737336" y="2606312"/>
          <a:ext cx="1483963" cy="1140999"/>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5" name="Content Placeholder 13">
            <a:extLst>
              <a:ext uri="{FF2B5EF4-FFF2-40B4-BE49-F238E27FC236}">
                <a16:creationId xmlns:a16="http://schemas.microsoft.com/office/drawing/2014/main" id="{C7967786-5E23-4BAA-ADEF-C9204FCBA812}"/>
              </a:ext>
            </a:extLst>
          </p:cNvPr>
          <p:cNvGraphicFramePr>
            <a:graphicFrameLocks/>
          </p:cNvGraphicFramePr>
          <p:nvPr>
            <p:extLst>
              <p:ext uri="{D42A27DB-BD31-4B8C-83A1-F6EECF244321}">
                <p14:modId xmlns:p14="http://schemas.microsoft.com/office/powerpoint/2010/main" val="255606739"/>
              </p:ext>
            </p:extLst>
          </p:nvPr>
        </p:nvGraphicFramePr>
        <p:xfrm>
          <a:off x="3405775" y="3864496"/>
          <a:ext cx="1483963" cy="1140999"/>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6" name="Content Placeholder 13">
            <a:extLst>
              <a:ext uri="{FF2B5EF4-FFF2-40B4-BE49-F238E27FC236}">
                <a16:creationId xmlns:a16="http://schemas.microsoft.com/office/drawing/2014/main" id="{5A894BA9-3151-46DD-93BF-D6B7F8972AE8}"/>
              </a:ext>
            </a:extLst>
          </p:cNvPr>
          <p:cNvGraphicFramePr>
            <a:graphicFrameLocks/>
          </p:cNvGraphicFramePr>
          <p:nvPr>
            <p:extLst>
              <p:ext uri="{D42A27DB-BD31-4B8C-83A1-F6EECF244321}">
                <p14:modId xmlns:p14="http://schemas.microsoft.com/office/powerpoint/2010/main" val="1463330055"/>
              </p:ext>
            </p:extLst>
          </p:nvPr>
        </p:nvGraphicFramePr>
        <p:xfrm>
          <a:off x="4710698" y="3843706"/>
          <a:ext cx="1483963" cy="1140999"/>
        </p:xfrm>
        <a:graphic>
          <a:graphicData uri="http://schemas.openxmlformats.org/drawingml/2006/chart">
            <c:chart xmlns:c="http://schemas.openxmlformats.org/drawingml/2006/chart" xmlns:r="http://schemas.openxmlformats.org/officeDocument/2006/relationships" r:id="rId16"/>
          </a:graphicData>
        </a:graphic>
      </p:graphicFrame>
      <p:sp>
        <p:nvSpPr>
          <p:cNvPr id="47" name="TextBox 46">
            <a:extLst>
              <a:ext uri="{FF2B5EF4-FFF2-40B4-BE49-F238E27FC236}">
                <a16:creationId xmlns:a16="http://schemas.microsoft.com/office/drawing/2014/main" id="{8DE2E841-49B2-4D16-A059-9452AAE3F52D}"/>
              </a:ext>
            </a:extLst>
          </p:cNvPr>
          <p:cNvSpPr txBox="1"/>
          <p:nvPr/>
        </p:nvSpPr>
        <p:spPr>
          <a:xfrm>
            <a:off x="4111150" y="2528988"/>
            <a:ext cx="1483962" cy="201530"/>
          </a:xfrm>
          <a:prstGeom prst="rect">
            <a:avLst/>
          </a:prstGeom>
          <a:noFill/>
        </p:spPr>
        <p:txBody>
          <a:bodyPr wrap="square" lIns="0" tIns="0" rIns="0" bIns="0" rtlCol="0">
            <a:spAutoFit/>
          </a:bodyPr>
          <a:lstStyle/>
          <a:p>
            <a:pPr>
              <a:lnSpc>
                <a:spcPct val="120000"/>
              </a:lnSpc>
            </a:pPr>
            <a:r>
              <a:rPr lang="en-US" sz="1200">
                <a:solidFill>
                  <a:schemeClr val="tx2"/>
                </a:solidFill>
              </a:rPr>
              <a:t>During the call process</a:t>
            </a:r>
          </a:p>
        </p:txBody>
      </p:sp>
      <p:sp>
        <p:nvSpPr>
          <p:cNvPr id="48" name="TextBox 47">
            <a:extLst>
              <a:ext uri="{FF2B5EF4-FFF2-40B4-BE49-F238E27FC236}">
                <a16:creationId xmlns:a16="http://schemas.microsoft.com/office/drawing/2014/main" id="{AD6FFBCF-2201-4A74-9999-95BF099387EA}"/>
              </a:ext>
            </a:extLst>
          </p:cNvPr>
          <p:cNvSpPr txBox="1"/>
          <p:nvPr/>
        </p:nvSpPr>
        <p:spPr>
          <a:xfrm>
            <a:off x="3954959" y="3768101"/>
            <a:ext cx="1860198" cy="201530"/>
          </a:xfrm>
          <a:prstGeom prst="rect">
            <a:avLst/>
          </a:prstGeom>
          <a:noFill/>
        </p:spPr>
        <p:txBody>
          <a:bodyPr wrap="square" lIns="0" tIns="0" rIns="0" bIns="0" rtlCol="0">
            <a:spAutoFit/>
          </a:bodyPr>
          <a:lstStyle/>
          <a:p>
            <a:pPr>
              <a:lnSpc>
                <a:spcPct val="120000"/>
              </a:lnSpc>
            </a:pPr>
            <a:r>
              <a:rPr lang="en-US" sz="1200">
                <a:solidFill>
                  <a:schemeClr val="tx2"/>
                </a:solidFill>
              </a:rPr>
              <a:t>With ecumenical colleagues</a:t>
            </a:r>
          </a:p>
        </p:txBody>
      </p:sp>
      <p:sp>
        <p:nvSpPr>
          <p:cNvPr id="49" name="TextBox 48">
            <a:extLst>
              <a:ext uri="{FF2B5EF4-FFF2-40B4-BE49-F238E27FC236}">
                <a16:creationId xmlns:a16="http://schemas.microsoft.com/office/drawing/2014/main" id="{D143B86B-1914-4F62-A9F6-F122C1C92660}"/>
              </a:ext>
            </a:extLst>
          </p:cNvPr>
          <p:cNvSpPr txBox="1"/>
          <p:nvPr/>
        </p:nvSpPr>
        <p:spPr>
          <a:xfrm>
            <a:off x="3878676" y="5026285"/>
            <a:ext cx="2053525" cy="369332"/>
          </a:xfrm>
          <a:prstGeom prst="rect">
            <a:avLst/>
          </a:prstGeom>
          <a:noFill/>
        </p:spPr>
        <p:txBody>
          <a:bodyPr wrap="square" lIns="0" tIns="0" rIns="0" bIns="0" rtlCol="0">
            <a:spAutoFit/>
          </a:bodyPr>
          <a:lstStyle/>
          <a:p>
            <a:pPr algn="ctr"/>
            <a:r>
              <a:rPr lang="en-US" sz="1200">
                <a:solidFill>
                  <a:schemeClr val="tx2"/>
                </a:solidFill>
              </a:rPr>
              <a:t>By synod and/or churchwide staff</a:t>
            </a:r>
          </a:p>
        </p:txBody>
      </p:sp>
    </p:spTree>
    <p:extLst>
      <p:ext uri="{BB962C8B-B14F-4D97-AF65-F5344CB8AC3E}">
        <p14:creationId xmlns:p14="http://schemas.microsoft.com/office/powerpoint/2010/main" val="77960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4E08B-7CD2-412C-91C2-669084FAD3BB}"/>
              </a:ext>
            </a:extLst>
          </p:cNvPr>
          <p:cNvSpPr>
            <a:spLocks noGrp="1"/>
          </p:cNvSpPr>
          <p:nvPr>
            <p:ph type="title"/>
          </p:nvPr>
        </p:nvSpPr>
        <p:spPr>
          <a:xfrm>
            <a:off x="685799" y="792291"/>
            <a:ext cx="8015213" cy="914402"/>
          </a:xfrm>
        </p:spPr>
        <p:txBody>
          <a:bodyPr/>
          <a:lstStyle/>
          <a:p>
            <a:r>
              <a:rPr lang="en-US" sz="2800" dirty="0"/>
              <a:t>Experiences in the Congregation or Ministry Setting by Gender </a:t>
            </a:r>
            <a:r>
              <a:rPr lang="en-US" sz="2400" dirty="0"/>
              <a:t>(percentages who have had each experience)</a:t>
            </a:r>
            <a:endParaRPr lang="en-US" sz="2800" dirty="0"/>
          </a:p>
        </p:txBody>
      </p:sp>
      <p:sp>
        <p:nvSpPr>
          <p:cNvPr id="4" name="Content Placeholder 3">
            <a:extLst>
              <a:ext uri="{FF2B5EF4-FFF2-40B4-BE49-F238E27FC236}">
                <a16:creationId xmlns:a16="http://schemas.microsoft.com/office/drawing/2014/main" id="{A595C06F-181F-4E91-A358-E8CBFAF7EC40}"/>
              </a:ext>
            </a:extLst>
          </p:cNvPr>
          <p:cNvSpPr>
            <a:spLocks noGrp="1"/>
          </p:cNvSpPr>
          <p:nvPr>
            <p:ph sz="quarter" idx="16"/>
          </p:nvPr>
        </p:nvSpPr>
        <p:spPr>
          <a:xfrm>
            <a:off x="6191824" y="1735079"/>
            <a:ext cx="2256162" cy="4248892"/>
          </a:xfrm>
        </p:spPr>
        <p:txBody>
          <a:bodyPr/>
          <a:lstStyle/>
          <a:p>
            <a:pPr>
              <a:lnSpc>
                <a:spcPct val="100000"/>
              </a:lnSpc>
              <a:spcAft>
                <a:spcPts val="0"/>
              </a:spcAft>
              <a:buNone/>
            </a:pPr>
            <a:r>
              <a:rPr lang="en-US" sz="1200" dirty="0">
                <a:solidFill>
                  <a:schemeClr val="accent1"/>
                </a:solidFill>
              </a:rPr>
              <a:t>Ministers who are women are more likely than men to indicate they have experienced negative gender-based treatment in their professional church lives in a congregation or ministry setting.  </a:t>
            </a:r>
          </a:p>
          <a:p>
            <a:pPr>
              <a:lnSpc>
                <a:spcPct val="100000"/>
              </a:lnSpc>
              <a:spcAft>
                <a:spcPts val="0"/>
              </a:spcAft>
            </a:pPr>
            <a:r>
              <a:rPr lang="en-US" sz="1200" dirty="0">
                <a:solidFill>
                  <a:schemeClr val="accent1"/>
                </a:solidFill>
              </a:rPr>
              <a:t>Women are at least twice as likely as men to have had all but one of these experiences.</a:t>
            </a:r>
          </a:p>
          <a:p>
            <a:pPr>
              <a:lnSpc>
                <a:spcPct val="100000"/>
              </a:lnSpc>
              <a:spcAft>
                <a:spcPts val="0"/>
              </a:spcAft>
            </a:pPr>
            <a:r>
              <a:rPr lang="en-US" sz="1200" dirty="0">
                <a:solidFill>
                  <a:schemeClr val="accent1"/>
                </a:solidFill>
              </a:rPr>
              <a:t>The difference wasn’t as strong on the final item, </a:t>
            </a:r>
            <a:r>
              <a:rPr lang="en-US" sz="1200" i="1" dirty="0">
                <a:solidFill>
                  <a:schemeClr val="accent1"/>
                </a:solidFill>
              </a:rPr>
              <a:t>“I have thought about how my gender affects how people perceive me,” </a:t>
            </a:r>
            <a:r>
              <a:rPr lang="en-US" sz="1200" dirty="0">
                <a:solidFill>
                  <a:schemeClr val="accent1"/>
                </a:solidFill>
              </a:rPr>
              <a:t>because a majority of men report having thought about how their gender identity affects how people perceive them. </a:t>
            </a:r>
          </a:p>
          <a:p>
            <a:endParaRPr lang="en-US" dirty="0"/>
          </a:p>
        </p:txBody>
      </p:sp>
      <p:sp>
        <p:nvSpPr>
          <p:cNvPr id="5" name="Text Placeholder 4">
            <a:extLst>
              <a:ext uri="{FF2B5EF4-FFF2-40B4-BE49-F238E27FC236}">
                <a16:creationId xmlns:a16="http://schemas.microsoft.com/office/drawing/2014/main" id="{8CBB6AC2-9387-4AD2-9268-BE2046A91443}"/>
              </a:ext>
            </a:extLst>
          </p:cNvPr>
          <p:cNvSpPr>
            <a:spLocks noGrp="1"/>
          </p:cNvSpPr>
          <p:nvPr>
            <p:ph type="body" idx="28"/>
          </p:nvPr>
        </p:nvSpPr>
        <p:spPr>
          <a:xfrm>
            <a:off x="685799" y="386242"/>
            <a:ext cx="7676347" cy="451948"/>
          </a:xfrm>
        </p:spPr>
        <p:txBody>
          <a:bodyPr/>
          <a:lstStyle/>
          <a:p>
            <a:r>
              <a:rPr lang="en-US" dirty="0"/>
              <a:t>Attributes and Experiences:  Experiences by Gender</a:t>
            </a:r>
          </a:p>
        </p:txBody>
      </p:sp>
      <p:graphicFrame>
        <p:nvGraphicFramePr>
          <p:cNvPr id="10" name="Content Placeholder 13">
            <a:extLst>
              <a:ext uri="{FF2B5EF4-FFF2-40B4-BE49-F238E27FC236}">
                <a16:creationId xmlns:a16="http://schemas.microsoft.com/office/drawing/2014/main" id="{26872841-4E6C-40E8-9437-ECC490434617}"/>
              </a:ext>
            </a:extLst>
          </p:cNvPr>
          <p:cNvGraphicFramePr>
            <a:graphicFrameLocks noGrp="1"/>
          </p:cNvGraphicFramePr>
          <p:nvPr>
            <p:ph sz="quarter" idx="15"/>
            <p:extLst>
              <p:ext uri="{D42A27DB-BD31-4B8C-83A1-F6EECF244321}">
                <p14:modId xmlns:p14="http://schemas.microsoft.com/office/powerpoint/2010/main" val="1129311138"/>
              </p:ext>
            </p:extLst>
          </p:nvPr>
        </p:nvGraphicFramePr>
        <p:xfrm>
          <a:off x="501110" y="2081966"/>
          <a:ext cx="1866901" cy="10115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3">
            <a:extLst>
              <a:ext uri="{FF2B5EF4-FFF2-40B4-BE49-F238E27FC236}">
                <a16:creationId xmlns:a16="http://schemas.microsoft.com/office/drawing/2014/main" id="{A3D936EB-E77D-45B7-9B31-D9B6A49E008C}"/>
              </a:ext>
            </a:extLst>
          </p:cNvPr>
          <p:cNvGraphicFramePr>
            <a:graphicFrameLocks/>
          </p:cNvGraphicFramePr>
          <p:nvPr>
            <p:extLst>
              <p:ext uri="{D42A27DB-BD31-4B8C-83A1-F6EECF244321}">
                <p14:modId xmlns:p14="http://schemas.microsoft.com/office/powerpoint/2010/main" val="685352022"/>
              </p:ext>
            </p:extLst>
          </p:nvPr>
        </p:nvGraphicFramePr>
        <p:xfrm>
          <a:off x="1731311" y="2087717"/>
          <a:ext cx="1483963" cy="101157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3BF357A7-3DF3-4429-9600-5D71113D94C3}"/>
              </a:ext>
            </a:extLst>
          </p:cNvPr>
          <p:cNvSpPr txBox="1"/>
          <p:nvPr/>
        </p:nvSpPr>
        <p:spPr>
          <a:xfrm>
            <a:off x="696014" y="1737021"/>
            <a:ext cx="2835462" cy="423129"/>
          </a:xfrm>
          <a:prstGeom prst="rect">
            <a:avLst/>
          </a:prstGeom>
          <a:noFill/>
        </p:spPr>
        <p:txBody>
          <a:bodyPr wrap="square" lIns="0" tIns="0" rIns="0" bIns="0" rtlCol="0">
            <a:spAutoFit/>
          </a:bodyPr>
          <a:lstStyle/>
          <a:p>
            <a:pPr>
              <a:lnSpc>
                <a:spcPct val="120000"/>
              </a:lnSpc>
            </a:pPr>
            <a:r>
              <a:rPr lang="en-US" sz="1200" dirty="0">
                <a:solidFill>
                  <a:schemeClr val="tx2"/>
                </a:solidFill>
              </a:rPr>
              <a:t>I have received unwelcome comments about my looks and/or attire.</a:t>
            </a:r>
          </a:p>
        </p:txBody>
      </p:sp>
      <p:graphicFrame>
        <p:nvGraphicFramePr>
          <p:cNvPr id="15" name="Content Placeholder 13">
            <a:extLst>
              <a:ext uri="{FF2B5EF4-FFF2-40B4-BE49-F238E27FC236}">
                <a16:creationId xmlns:a16="http://schemas.microsoft.com/office/drawing/2014/main" id="{96A59B45-B1E8-4709-94FD-D10A4E0C3316}"/>
              </a:ext>
            </a:extLst>
          </p:cNvPr>
          <p:cNvGraphicFramePr>
            <a:graphicFrameLocks/>
          </p:cNvGraphicFramePr>
          <p:nvPr>
            <p:extLst>
              <p:ext uri="{D42A27DB-BD31-4B8C-83A1-F6EECF244321}">
                <p14:modId xmlns:p14="http://schemas.microsoft.com/office/powerpoint/2010/main" val="1181162347"/>
              </p:ext>
            </p:extLst>
          </p:nvPr>
        </p:nvGraphicFramePr>
        <p:xfrm>
          <a:off x="739558" y="3623536"/>
          <a:ext cx="1396872" cy="10362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ontent Placeholder 13">
            <a:extLst>
              <a:ext uri="{FF2B5EF4-FFF2-40B4-BE49-F238E27FC236}">
                <a16:creationId xmlns:a16="http://schemas.microsoft.com/office/drawing/2014/main" id="{71459D8D-BD19-4A9B-BBD1-8E8C3456AE7E}"/>
              </a:ext>
            </a:extLst>
          </p:cNvPr>
          <p:cNvGraphicFramePr>
            <a:graphicFrameLocks/>
          </p:cNvGraphicFramePr>
          <p:nvPr>
            <p:extLst>
              <p:ext uri="{D42A27DB-BD31-4B8C-83A1-F6EECF244321}">
                <p14:modId xmlns:p14="http://schemas.microsoft.com/office/powerpoint/2010/main" val="2606688226"/>
              </p:ext>
            </p:extLst>
          </p:nvPr>
        </p:nvGraphicFramePr>
        <p:xfrm>
          <a:off x="1539430" y="3623536"/>
          <a:ext cx="1866901" cy="1036295"/>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6D32B1CE-A61E-431D-828D-95425FC81068}"/>
              </a:ext>
            </a:extLst>
          </p:cNvPr>
          <p:cNvSpPr txBox="1"/>
          <p:nvPr/>
        </p:nvSpPr>
        <p:spPr>
          <a:xfrm>
            <a:off x="696015" y="3325314"/>
            <a:ext cx="2517433" cy="423129"/>
          </a:xfrm>
          <a:prstGeom prst="rect">
            <a:avLst/>
          </a:prstGeom>
          <a:noFill/>
        </p:spPr>
        <p:txBody>
          <a:bodyPr wrap="square" lIns="0" tIns="0" rIns="0" bIns="0" rtlCol="0">
            <a:spAutoFit/>
          </a:bodyPr>
          <a:lstStyle/>
          <a:p>
            <a:pPr>
              <a:lnSpc>
                <a:spcPct val="120000"/>
              </a:lnSpc>
            </a:pPr>
            <a:r>
              <a:rPr lang="en-US" sz="1200" dirty="0">
                <a:solidFill>
                  <a:schemeClr val="tx2"/>
                </a:solidFill>
              </a:rPr>
              <a:t>I have felt as if I represent my gender in what I say or do.</a:t>
            </a:r>
          </a:p>
        </p:txBody>
      </p:sp>
      <p:sp>
        <p:nvSpPr>
          <p:cNvPr id="19" name="TextBox 18">
            <a:extLst>
              <a:ext uri="{FF2B5EF4-FFF2-40B4-BE49-F238E27FC236}">
                <a16:creationId xmlns:a16="http://schemas.microsoft.com/office/drawing/2014/main" id="{EE8D1D9C-EEAC-4A4E-8C96-FC60EB898049}"/>
              </a:ext>
            </a:extLst>
          </p:cNvPr>
          <p:cNvSpPr txBox="1"/>
          <p:nvPr/>
        </p:nvSpPr>
        <p:spPr>
          <a:xfrm>
            <a:off x="696014" y="4962525"/>
            <a:ext cx="2710317" cy="369332"/>
          </a:xfrm>
          <a:prstGeom prst="rect">
            <a:avLst/>
          </a:prstGeom>
          <a:noFill/>
        </p:spPr>
        <p:txBody>
          <a:bodyPr wrap="square" lIns="0" tIns="0" rIns="0" bIns="0" rtlCol="0">
            <a:spAutoFit/>
          </a:bodyPr>
          <a:lstStyle/>
          <a:p>
            <a:r>
              <a:rPr lang="en-US" sz="1200" dirty="0">
                <a:solidFill>
                  <a:schemeClr val="tx2"/>
                </a:solidFill>
              </a:rPr>
              <a:t>I have thought about how my gender affects how people perceive me.</a:t>
            </a:r>
          </a:p>
        </p:txBody>
      </p:sp>
      <p:graphicFrame>
        <p:nvGraphicFramePr>
          <p:cNvPr id="20" name="Content Placeholder 13">
            <a:extLst>
              <a:ext uri="{FF2B5EF4-FFF2-40B4-BE49-F238E27FC236}">
                <a16:creationId xmlns:a16="http://schemas.microsoft.com/office/drawing/2014/main" id="{92B305EE-90D1-4D10-A67A-5EAD61ACEBEC}"/>
              </a:ext>
            </a:extLst>
          </p:cNvPr>
          <p:cNvGraphicFramePr>
            <a:graphicFrameLocks/>
          </p:cNvGraphicFramePr>
          <p:nvPr>
            <p:extLst>
              <p:ext uri="{D42A27DB-BD31-4B8C-83A1-F6EECF244321}">
                <p14:modId xmlns:p14="http://schemas.microsoft.com/office/powerpoint/2010/main" val="2285764881"/>
              </p:ext>
            </p:extLst>
          </p:nvPr>
        </p:nvGraphicFramePr>
        <p:xfrm>
          <a:off x="696014" y="5262226"/>
          <a:ext cx="1483963" cy="101157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ontent Placeholder 13">
            <a:extLst>
              <a:ext uri="{FF2B5EF4-FFF2-40B4-BE49-F238E27FC236}">
                <a16:creationId xmlns:a16="http://schemas.microsoft.com/office/drawing/2014/main" id="{E1B0D454-F2E4-4088-B404-9ED0031E331A}"/>
              </a:ext>
            </a:extLst>
          </p:cNvPr>
          <p:cNvGraphicFramePr>
            <a:graphicFrameLocks/>
          </p:cNvGraphicFramePr>
          <p:nvPr>
            <p:extLst>
              <p:ext uri="{D42A27DB-BD31-4B8C-83A1-F6EECF244321}">
                <p14:modId xmlns:p14="http://schemas.microsoft.com/office/powerpoint/2010/main" val="3135133141"/>
              </p:ext>
            </p:extLst>
          </p:nvPr>
        </p:nvGraphicFramePr>
        <p:xfrm>
          <a:off x="1826193" y="5262226"/>
          <a:ext cx="1483963" cy="1011572"/>
        </p:xfrm>
        <a:graphic>
          <a:graphicData uri="http://schemas.openxmlformats.org/drawingml/2006/chart">
            <c:chart xmlns:c="http://schemas.openxmlformats.org/drawingml/2006/chart" xmlns:r="http://schemas.openxmlformats.org/officeDocument/2006/relationships" r:id="rId7"/>
          </a:graphicData>
        </a:graphic>
      </p:graphicFrame>
      <p:sp>
        <p:nvSpPr>
          <p:cNvPr id="24" name="TextBox 23">
            <a:extLst>
              <a:ext uri="{FF2B5EF4-FFF2-40B4-BE49-F238E27FC236}">
                <a16:creationId xmlns:a16="http://schemas.microsoft.com/office/drawing/2014/main" id="{4DE4C023-2CC7-4DF1-99B3-3463E6DC3ECF}"/>
              </a:ext>
            </a:extLst>
          </p:cNvPr>
          <p:cNvSpPr txBox="1"/>
          <p:nvPr/>
        </p:nvSpPr>
        <p:spPr>
          <a:xfrm>
            <a:off x="3700516" y="1735079"/>
            <a:ext cx="2294468" cy="423129"/>
          </a:xfrm>
          <a:prstGeom prst="rect">
            <a:avLst/>
          </a:prstGeom>
          <a:noFill/>
        </p:spPr>
        <p:txBody>
          <a:bodyPr wrap="square" lIns="0" tIns="0" rIns="0" bIns="0" rtlCol="0">
            <a:spAutoFit/>
          </a:bodyPr>
          <a:lstStyle/>
          <a:p>
            <a:pPr>
              <a:lnSpc>
                <a:spcPct val="120000"/>
              </a:lnSpc>
            </a:pPr>
            <a:r>
              <a:rPr lang="en-US" sz="1200" dirty="0">
                <a:solidFill>
                  <a:schemeClr val="tx2"/>
                </a:solidFill>
              </a:rPr>
              <a:t>I have experienced gender-based discrimination.</a:t>
            </a:r>
          </a:p>
        </p:txBody>
      </p:sp>
      <p:graphicFrame>
        <p:nvGraphicFramePr>
          <p:cNvPr id="25" name="Content Placeholder 13">
            <a:extLst>
              <a:ext uri="{FF2B5EF4-FFF2-40B4-BE49-F238E27FC236}">
                <a16:creationId xmlns:a16="http://schemas.microsoft.com/office/drawing/2014/main" id="{14695D53-9F9F-4651-8519-8DBC82E0A0AF}"/>
              </a:ext>
            </a:extLst>
          </p:cNvPr>
          <p:cNvGraphicFramePr>
            <a:graphicFrameLocks/>
          </p:cNvGraphicFramePr>
          <p:nvPr>
            <p:extLst>
              <p:ext uri="{D42A27DB-BD31-4B8C-83A1-F6EECF244321}">
                <p14:modId xmlns:p14="http://schemas.microsoft.com/office/powerpoint/2010/main" val="3160600974"/>
              </p:ext>
            </p:extLst>
          </p:nvPr>
        </p:nvGraphicFramePr>
        <p:xfrm>
          <a:off x="3039870" y="2062104"/>
          <a:ext cx="1866901" cy="101157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6" name="Content Placeholder 13">
            <a:extLst>
              <a:ext uri="{FF2B5EF4-FFF2-40B4-BE49-F238E27FC236}">
                <a16:creationId xmlns:a16="http://schemas.microsoft.com/office/drawing/2014/main" id="{1F419322-4F7C-484B-8B40-8057B2F86DB1}"/>
              </a:ext>
            </a:extLst>
          </p:cNvPr>
          <p:cNvGraphicFramePr>
            <a:graphicFrameLocks/>
          </p:cNvGraphicFramePr>
          <p:nvPr>
            <p:extLst>
              <p:ext uri="{D42A27DB-BD31-4B8C-83A1-F6EECF244321}">
                <p14:modId xmlns:p14="http://schemas.microsoft.com/office/powerpoint/2010/main" val="926956154"/>
              </p:ext>
            </p:extLst>
          </p:nvPr>
        </p:nvGraphicFramePr>
        <p:xfrm>
          <a:off x="4324923" y="2050279"/>
          <a:ext cx="1866901" cy="101157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7" name="Content Placeholder 13">
            <a:extLst>
              <a:ext uri="{FF2B5EF4-FFF2-40B4-BE49-F238E27FC236}">
                <a16:creationId xmlns:a16="http://schemas.microsoft.com/office/drawing/2014/main" id="{8E2C20C9-62C1-4F45-9C53-6ADD3D9DB0D3}"/>
              </a:ext>
            </a:extLst>
          </p:cNvPr>
          <p:cNvGraphicFramePr>
            <a:graphicFrameLocks/>
          </p:cNvGraphicFramePr>
          <p:nvPr>
            <p:extLst>
              <p:ext uri="{D42A27DB-BD31-4B8C-83A1-F6EECF244321}">
                <p14:modId xmlns:p14="http://schemas.microsoft.com/office/powerpoint/2010/main" val="3567205389"/>
              </p:ext>
            </p:extLst>
          </p:nvPr>
        </p:nvGraphicFramePr>
        <p:xfrm>
          <a:off x="3284591" y="3635897"/>
          <a:ext cx="1866901" cy="101157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8" name="Content Placeholder 13">
            <a:extLst>
              <a:ext uri="{FF2B5EF4-FFF2-40B4-BE49-F238E27FC236}">
                <a16:creationId xmlns:a16="http://schemas.microsoft.com/office/drawing/2014/main" id="{21346D26-4AE0-4D1D-A305-5F74EBD07220}"/>
              </a:ext>
            </a:extLst>
          </p:cNvPr>
          <p:cNvGraphicFramePr>
            <a:graphicFrameLocks/>
          </p:cNvGraphicFramePr>
          <p:nvPr>
            <p:extLst>
              <p:ext uri="{D42A27DB-BD31-4B8C-83A1-F6EECF244321}">
                <p14:modId xmlns:p14="http://schemas.microsoft.com/office/powerpoint/2010/main" val="3798955933"/>
              </p:ext>
            </p:extLst>
          </p:nvPr>
        </p:nvGraphicFramePr>
        <p:xfrm>
          <a:off x="4121989" y="3748442"/>
          <a:ext cx="1866901" cy="1011572"/>
        </p:xfrm>
        <a:graphic>
          <a:graphicData uri="http://schemas.openxmlformats.org/drawingml/2006/chart">
            <c:chart xmlns:c="http://schemas.openxmlformats.org/drawingml/2006/chart" xmlns:r="http://schemas.openxmlformats.org/officeDocument/2006/relationships" r:id="rId11"/>
          </a:graphicData>
        </a:graphic>
      </p:graphicFrame>
      <p:sp>
        <p:nvSpPr>
          <p:cNvPr id="29" name="TextBox 28">
            <a:extLst>
              <a:ext uri="{FF2B5EF4-FFF2-40B4-BE49-F238E27FC236}">
                <a16:creationId xmlns:a16="http://schemas.microsoft.com/office/drawing/2014/main" id="{19FC24F0-9665-4004-B7F4-D4568ACFE52A}"/>
              </a:ext>
            </a:extLst>
          </p:cNvPr>
          <p:cNvSpPr txBox="1"/>
          <p:nvPr/>
        </p:nvSpPr>
        <p:spPr>
          <a:xfrm>
            <a:off x="3694607" y="3325313"/>
            <a:ext cx="2142802" cy="423129"/>
          </a:xfrm>
          <a:prstGeom prst="rect">
            <a:avLst/>
          </a:prstGeom>
          <a:noFill/>
        </p:spPr>
        <p:txBody>
          <a:bodyPr wrap="square" lIns="0" tIns="0" rIns="0" bIns="0" rtlCol="0">
            <a:spAutoFit/>
          </a:bodyPr>
          <a:lstStyle/>
          <a:p>
            <a:pPr>
              <a:lnSpc>
                <a:spcPct val="120000"/>
              </a:lnSpc>
            </a:pPr>
            <a:r>
              <a:rPr lang="en-US" sz="1200" dirty="0">
                <a:solidFill>
                  <a:schemeClr val="tx2"/>
                </a:solidFill>
              </a:rPr>
              <a:t>I have experienced sexual harassment.</a:t>
            </a:r>
          </a:p>
        </p:txBody>
      </p:sp>
      <p:sp>
        <p:nvSpPr>
          <p:cNvPr id="22" name="TextBox 21">
            <a:extLst>
              <a:ext uri="{FF2B5EF4-FFF2-40B4-BE49-F238E27FC236}">
                <a16:creationId xmlns:a16="http://schemas.microsoft.com/office/drawing/2014/main" id="{603D3B19-CEBC-4389-B459-F55386652ED0}"/>
              </a:ext>
            </a:extLst>
          </p:cNvPr>
          <p:cNvSpPr txBox="1"/>
          <p:nvPr/>
        </p:nvSpPr>
        <p:spPr>
          <a:xfrm>
            <a:off x="975817" y="6285120"/>
            <a:ext cx="924355" cy="335989"/>
          </a:xfrm>
          <a:prstGeom prst="rect">
            <a:avLst/>
          </a:prstGeom>
          <a:noFill/>
        </p:spPr>
        <p:txBody>
          <a:bodyPr wrap="square" lIns="0" tIns="0" rIns="0" bIns="0" rtlCol="0">
            <a:spAutoFit/>
          </a:bodyPr>
          <a:lstStyle/>
          <a:p>
            <a:pPr>
              <a:lnSpc>
                <a:spcPct val="120000"/>
              </a:lnSpc>
            </a:pPr>
            <a:r>
              <a:rPr lang="en-US" sz="2000" b="1">
                <a:solidFill>
                  <a:srgbClr val="C7B05D"/>
                </a:solidFill>
              </a:rPr>
              <a:t>Women</a:t>
            </a:r>
            <a:r>
              <a:rPr lang="en-US">
                <a:solidFill>
                  <a:schemeClr val="tx2"/>
                </a:solidFill>
              </a:rPr>
              <a:t> </a:t>
            </a:r>
          </a:p>
        </p:txBody>
      </p:sp>
      <p:sp>
        <p:nvSpPr>
          <p:cNvPr id="23" name="TextBox 22">
            <a:extLst>
              <a:ext uri="{FF2B5EF4-FFF2-40B4-BE49-F238E27FC236}">
                <a16:creationId xmlns:a16="http://schemas.microsoft.com/office/drawing/2014/main" id="{9F65D5CC-3033-4BCF-97DB-E32FCCF7A9D7}"/>
              </a:ext>
            </a:extLst>
          </p:cNvPr>
          <p:cNvSpPr txBox="1"/>
          <p:nvPr/>
        </p:nvSpPr>
        <p:spPr>
          <a:xfrm>
            <a:off x="2215724" y="6285120"/>
            <a:ext cx="704899" cy="335989"/>
          </a:xfrm>
          <a:prstGeom prst="rect">
            <a:avLst/>
          </a:prstGeom>
          <a:noFill/>
        </p:spPr>
        <p:txBody>
          <a:bodyPr wrap="square" lIns="0" tIns="0" rIns="0" bIns="0" rtlCol="0">
            <a:spAutoFit/>
          </a:bodyPr>
          <a:lstStyle/>
          <a:p>
            <a:pPr>
              <a:lnSpc>
                <a:spcPct val="120000"/>
              </a:lnSpc>
            </a:pPr>
            <a:r>
              <a:rPr lang="en-US" sz="2000" b="1">
                <a:solidFill>
                  <a:srgbClr val="6B9D9C"/>
                </a:solidFill>
              </a:rPr>
              <a:t>Men</a:t>
            </a:r>
            <a:r>
              <a:rPr lang="en-US">
                <a:solidFill>
                  <a:schemeClr val="tx2"/>
                </a:solidFill>
              </a:rPr>
              <a:t> </a:t>
            </a:r>
          </a:p>
        </p:txBody>
      </p:sp>
      <p:sp>
        <p:nvSpPr>
          <p:cNvPr id="30" name="TextBox 29">
            <a:extLst>
              <a:ext uri="{FF2B5EF4-FFF2-40B4-BE49-F238E27FC236}">
                <a16:creationId xmlns:a16="http://schemas.microsoft.com/office/drawing/2014/main" id="{5D547823-426D-44E5-82F9-AC838E09667A}"/>
              </a:ext>
            </a:extLst>
          </p:cNvPr>
          <p:cNvSpPr txBox="1"/>
          <p:nvPr/>
        </p:nvSpPr>
        <p:spPr>
          <a:xfrm>
            <a:off x="5030525" y="4833662"/>
            <a:ext cx="704899" cy="335989"/>
          </a:xfrm>
          <a:prstGeom prst="rect">
            <a:avLst/>
          </a:prstGeom>
          <a:noFill/>
        </p:spPr>
        <p:txBody>
          <a:bodyPr wrap="square" lIns="0" tIns="0" rIns="0" bIns="0" rtlCol="0">
            <a:spAutoFit/>
          </a:bodyPr>
          <a:lstStyle/>
          <a:p>
            <a:pPr>
              <a:lnSpc>
                <a:spcPct val="120000"/>
              </a:lnSpc>
            </a:pPr>
            <a:r>
              <a:rPr lang="en-US" sz="2000" b="1">
                <a:solidFill>
                  <a:srgbClr val="6B9D9C"/>
                </a:solidFill>
              </a:rPr>
              <a:t>Men</a:t>
            </a:r>
            <a:r>
              <a:rPr lang="en-US">
                <a:solidFill>
                  <a:schemeClr val="tx2"/>
                </a:solidFill>
              </a:rPr>
              <a:t> </a:t>
            </a:r>
          </a:p>
        </p:txBody>
      </p:sp>
      <p:sp>
        <p:nvSpPr>
          <p:cNvPr id="31" name="TextBox 30">
            <a:extLst>
              <a:ext uri="{FF2B5EF4-FFF2-40B4-BE49-F238E27FC236}">
                <a16:creationId xmlns:a16="http://schemas.microsoft.com/office/drawing/2014/main" id="{7159B0A0-3C1B-4371-BAC1-BC83B422686C}"/>
              </a:ext>
            </a:extLst>
          </p:cNvPr>
          <p:cNvSpPr txBox="1"/>
          <p:nvPr/>
        </p:nvSpPr>
        <p:spPr>
          <a:xfrm>
            <a:off x="3841653" y="4833661"/>
            <a:ext cx="924355" cy="335989"/>
          </a:xfrm>
          <a:prstGeom prst="rect">
            <a:avLst/>
          </a:prstGeom>
          <a:noFill/>
        </p:spPr>
        <p:txBody>
          <a:bodyPr wrap="square" lIns="0" tIns="0" rIns="0" bIns="0" rtlCol="0">
            <a:spAutoFit/>
          </a:bodyPr>
          <a:lstStyle/>
          <a:p>
            <a:pPr>
              <a:lnSpc>
                <a:spcPct val="120000"/>
              </a:lnSpc>
            </a:pPr>
            <a:r>
              <a:rPr lang="en-US" sz="2000" b="1">
                <a:solidFill>
                  <a:srgbClr val="C7B05D"/>
                </a:solidFill>
              </a:rPr>
              <a:t>Women</a:t>
            </a:r>
            <a:r>
              <a:rPr lang="en-US">
                <a:solidFill>
                  <a:schemeClr val="tx2"/>
                </a:solidFill>
              </a:rPr>
              <a:t> </a:t>
            </a:r>
          </a:p>
        </p:txBody>
      </p:sp>
      <p:pic>
        <p:nvPicPr>
          <p:cNvPr id="33" name="Picture 32" descr="Text&#10;&#10;Description automatically generated">
            <a:extLst>
              <a:ext uri="{FF2B5EF4-FFF2-40B4-BE49-F238E27FC236}">
                <a16:creationId xmlns:a16="http://schemas.microsoft.com/office/drawing/2014/main" id="{A931D7F5-9A00-4A4E-854A-E447A2AF338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60650" y="6104762"/>
            <a:ext cx="3024414" cy="394557"/>
          </a:xfrm>
          <a:prstGeom prst="rect">
            <a:avLst/>
          </a:prstGeom>
        </p:spPr>
      </p:pic>
    </p:spTree>
    <p:extLst>
      <p:ext uri="{BB962C8B-B14F-4D97-AF65-F5344CB8AC3E}">
        <p14:creationId xmlns:p14="http://schemas.microsoft.com/office/powerpoint/2010/main" val="376870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05DE6-4D0B-4C2A-8DEE-B9257D5DD999}"/>
              </a:ext>
            </a:extLst>
          </p:cNvPr>
          <p:cNvSpPr>
            <a:spLocks noGrp="1"/>
          </p:cNvSpPr>
          <p:nvPr>
            <p:ph type="title"/>
          </p:nvPr>
        </p:nvSpPr>
        <p:spPr>
          <a:xfrm>
            <a:off x="685800" y="735857"/>
            <a:ext cx="7964314" cy="914402"/>
          </a:xfrm>
        </p:spPr>
        <p:txBody>
          <a:bodyPr/>
          <a:lstStyle/>
          <a:p>
            <a:r>
              <a:rPr lang="en-US" sz="2800"/>
              <a:t>Experience of Sexual Harassment by Gender</a:t>
            </a:r>
          </a:p>
        </p:txBody>
      </p:sp>
      <p:sp>
        <p:nvSpPr>
          <p:cNvPr id="4" name="Content Placeholder 3">
            <a:extLst>
              <a:ext uri="{FF2B5EF4-FFF2-40B4-BE49-F238E27FC236}">
                <a16:creationId xmlns:a16="http://schemas.microsoft.com/office/drawing/2014/main" id="{B2C4BBED-7889-4AF6-A1D4-73341A9957CA}"/>
              </a:ext>
            </a:extLst>
          </p:cNvPr>
          <p:cNvSpPr>
            <a:spLocks noGrp="1"/>
          </p:cNvSpPr>
          <p:nvPr>
            <p:ph sz="quarter" idx="16"/>
          </p:nvPr>
        </p:nvSpPr>
        <p:spPr>
          <a:xfrm>
            <a:off x="6013828" y="1797815"/>
            <a:ext cx="2444373" cy="3002786"/>
          </a:xfrm>
        </p:spPr>
        <p:txBody>
          <a:bodyPr/>
          <a:lstStyle/>
          <a:p>
            <a:pPr>
              <a:lnSpc>
                <a:spcPct val="100000"/>
              </a:lnSpc>
              <a:spcAft>
                <a:spcPts val="0"/>
              </a:spcAft>
            </a:pPr>
            <a:r>
              <a:rPr lang="en-US" sz="1200" dirty="0">
                <a:solidFill>
                  <a:schemeClr val="accent1"/>
                </a:solidFill>
              </a:rPr>
              <a:t>Women were much more likely than men to report experiencing sexual harassment (any sexually-related behavior that is unwelcome or offensive, or that fails to respect the rights of others) across all ministry settings.</a:t>
            </a:r>
          </a:p>
          <a:p>
            <a:pPr>
              <a:lnSpc>
                <a:spcPct val="100000"/>
              </a:lnSpc>
              <a:spcAft>
                <a:spcPts val="0"/>
              </a:spcAft>
            </a:pPr>
            <a:r>
              <a:rPr lang="en-US" sz="1200" dirty="0">
                <a:solidFill>
                  <a:schemeClr val="accent1"/>
                </a:solidFill>
              </a:rPr>
              <a:t>Nearly half of women (46%) indicated they experienced sexual harassment in their congregation or ministry setting, compared to 13% of men. Also, 63% of men have never experienced sexual harassment, while only 26% of women said they have never experienced it.</a:t>
            </a:r>
          </a:p>
        </p:txBody>
      </p:sp>
      <p:sp>
        <p:nvSpPr>
          <p:cNvPr id="5" name="Text Placeholder 4">
            <a:extLst>
              <a:ext uri="{FF2B5EF4-FFF2-40B4-BE49-F238E27FC236}">
                <a16:creationId xmlns:a16="http://schemas.microsoft.com/office/drawing/2014/main" id="{E3C80F5D-B0B1-449E-B104-533BEBE9A4CD}"/>
              </a:ext>
            </a:extLst>
          </p:cNvPr>
          <p:cNvSpPr>
            <a:spLocks noGrp="1"/>
          </p:cNvSpPr>
          <p:nvPr>
            <p:ph type="body" idx="28"/>
          </p:nvPr>
        </p:nvSpPr>
        <p:spPr>
          <a:xfrm>
            <a:off x="685166" y="365794"/>
            <a:ext cx="7772400" cy="451948"/>
          </a:xfrm>
        </p:spPr>
        <p:txBody>
          <a:bodyPr/>
          <a:lstStyle/>
          <a:p>
            <a:r>
              <a:rPr lang="en-US" dirty="0"/>
              <a:t>Attributes and Experiences:  Experiences by Gender</a:t>
            </a:r>
          </a:p>
        </p:txBody>
      </p:sp>
      <p:graphicFrame>
        <p:nvGraphicFramePr>
          <p:cNvPr id="9" name="Content Placeholder 8">
            <a:extLst>
              <a:ext uri="{FF2B5EF4-FFF2-40B4-BE49-F238E27FC236}">
                <a16:creationId xmlns:a16="http://schemas.microsoft.com/office/drawing/2014/main" id="{B7E526A5-7B07-4456-90F4-157E54949F77}"/>
              </a:ext>
            </a:extLst>
          </p:cNvPr>
          <p:cNvGraphicFramePr>
            <a:graphicFrameLocks noGrp="1"/>
          </p:cNvGraphicFramePr>
          <p:nvPr>
            <p:ph sz="quarter" idx="15"/>
            <p:extLst>
              <p:ext uri="{D42A27DB-BD31-4B8C-83A1-F6EECF244321}">
                <p14:modId xmlns:p14="http://schemas.microsoft.com/office/powerpoint/2010/main" val="1095758968"/>
              </p:ext>
            </p:extLst>
          </p:nvPr>
        </p:nvGraphicFramePr>
        <p:xfrm>
          <a:off x="357957" y="1666875"/>
          <a:ext cx="1495425" cy="1190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Content Placeholder 13">
            <a:extLst>
              <a:ext uri="{FF2B5EF4-FFF2-40B4-BE49-F238E27FC236}">
                <a16:creationId xmlns:a16="http://schemas.microsoft.com/office/drawing/2014/main" id="{4881B1DF-2F94-4A12-8074-F7CF945356AB}"/>
              </a:ext>
            </a:extLst>
          </p:cNvPr>
          <p:cNvGraphicFramePr>
            <a:graphicFrameLocks/>
          </p:cNvGraphicFramePr>
          <p:nvPr>
            <p:extLst>
              <p:ext uri="{D42A27DB-BD31-4B8C-83A1-F6EECF244321}">
                <p14:modId xmlns:p14="http://schemas.microsoft.com/office/powerpoint/2010/main" val="545649023"/>
              </p:ext>
            </p:extLst>
          </p:nvPr>
        </p:nvGraphicFramePr>
        <p:xfrm>
          <a:off x="366068" y="1497203"/>
          <a:ext cx="1483963" cy="12063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ontent Placeholder 13">
            <a:extLst>
              <a:ext uri="{FF2B5EF4-FFF2-40B4-BE49-F238E27FC236}">
                <a16:creationId xmlns:a16="http://schemas.microsoft.com/office/drawing/2014/main" id="{5C5806B2-13C1-4C80-8719-50F56FEEAFF9}"/>
              </a:ext>
            </a:extLst>
          </p:cNvPr>
          <p:cNvGraphicFramePr>
            <a:graphicFrameLocks/>
          </p:cNvGraphicFramePr>
          <p:nvPr>
            <p:extLst>
              <p:ext uri="{D42A27DB-BD31-4B8C-83A1-F6EECF244321}">
                <p14:modId xmlns:p14="http://schemas.microsoft.com/office/powerpoint/2010/main" val="117254959"/>
              </p:ext>
            </p:extLst>
          </p:nvPr>
        </p:nvGraphicFramePr>
        <p:xfrm>
          <a:off x="1593381" y="1486485"/>
          <a:ext cx="1483963" cy="1233294"/>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A960FE3F-BD66-4E5C-B0A0-D1525CA79F12}"/>
              </a:ext>
            </a:extLst>
          </p:cNvPr>
          <p:cNvSpPr txBox="1"/>
          <p:nvPr/>
        </p:nvSpPr>
        <p:spPr>
          <a:xfrm>
            <a:off x="1364519" y="2646972"/>
            <a:ext cx="842963" cy="201530"/>
          </a:xfrm>
          <a:prstGeom prst="rect">
            <a:avLst/>
          </a:prstGeom>
          <a:noFill/>
        </p:spPr>
        <p:txBody>
          <a:bodyPr wrap="square" lIns="0" tIns="0" rIns="0" bIns="0" rtlCol="0">
            <a:spAutoFit/>
          </a:bodyPr>
          <a:lstStyle/>
          <a:p>
            <a:pPr>
              <a:lnSpc>
                <a:spcPct val="120000"/>
              </a:lnSpc>
            </a:pPr>
            <a:r>
              <a:rPr lang="en-US" sz="1200">
                <a:solidFill>
                  <a:schemeClr val="tx2"/>
                </a:solidFill>
              </a:rPr>
              <a:t>In seminary</a:t>
            </a:r>
          </a:p>
        </p:txBody>
      </p:sp>
      <p:graphicFrame>
        <p:nvGraphicFramePr>
          <p:cNvPr id="32" name="Content Placeholder 13">
            <a:extLst>
              <a:ext uri="{FF2B5EF4-FFF2-40B4-BE49-F238E27FC236}">
                <a16:creationId xmlns:a16="http://schemas.microsoft.com/office/drawing/2014/main" id="{1593D562-4953-483C-AFB5-C777CCA2D501}"/>
              </a:ext>
            </a:extLst>
          </p:cNvPr>
          <p:cNvGraphicFramePr>
            <a:graphicFrameLocks/>
          </p:cNvGraphicFramePr>
          <p:nvPr>
            <p:extLst>
              <p:ext uri="{D42A27DB-BD31-4B8C-83A1-F6EECF244321}">
                <p14:modId xmlns:p14="http://schemas.microsoft.com/office/powerpoint/2010/main" val="4266438527"/>
              </p:ext>
            </p:extLst>
          </p:nvPr>
        </p:nvGraphicFramePr>
        <p:xfrm>
          <a:off x="357957" y="2807036"/>
          <a:ext cx="1483963" cy="1170595"/>
        </p:xfrm>
        <a:graphic>
          <a:graphicData uri="http://schemas.openxmlformats.org/drawingml/2006/chart">
            <c:chart xmlns:c="http://schemas.openxmlformats.org/drawingml/2006/chart" xmlns:r="http://schemas.openxmlformats.org/officeDocument/2006/relationships" r:id="rId5"/>
          </a:graphicData>
        </a:graphic>
      </p:graphicFrame>
      <p:sp>
        <p:nvSpPr>
          <p:cNvPr id="34" name="TextBox 33">
            <a:extLst>
              <a:ext uri="{FF2B5EF4-FFF2-40B4-BE49-F238E27FC236}">
                <a16:creationId xmlns:a16="http://schemas.microsoft.com/office/drawing/2014/main" id="{4F10B565-F9B1-4C06-8557-B1270D0BEC88}"/>
              </a:ext>
            </a:extLst>
          </p:cNvPr>
          <p:cNvSpPr txBox="1"/>
          <p:nvPr/>
        </p:nvSpPr>
        <p:spPr>
          <a:xfrm>
            <a:off x="1212825" y="3931376"/>
            <a:ext cx="1184451" cy="201530"/>
          </a:xfrm>
          <a:prstGeom prst="rect">
            <a:avLst/>
          </a:prstGeom>
          <a:noFill/>
        </p:spPr>
        <p:txBody>
          <a:bodyPr wrap="square" lIns="0" tIns="0" rIns="0" bIns="0" rtlCol="0">
            <a:spAutoFit/>
          </a:bodyPr>
          <a:lstStyle/>
          <a:p>
            <a:pPr>
              <a:lnSpc>
                <a:spcPct val="120000"/>
              </a:lnSpc>
            </a:pPr>
            <a:r>
              <a:rPr lang="en-US" sz="1200">
                <a:solidFill>
                  <a:schemeClr val="tx2"/>
                </a:solidFill>
              </a:rPr>
              <a:t>During internship</a:t>
            </a:r>
          </a:p>
        </p:txBody>
      </p:sp>
      <p:graphicFrame>
        <p:nvGraphicFramePr>
          <p:cNvPr id="35" name="Content Placeholder 13">
            <a:extLst>
              <a:ext uri="{FF2B5EF4-FFF2-40B4-BE49-F238E27FC236}">
                <a16:creationId xmlns:a16="http://schemas.microsoft.com/office/drawing/2014/main" id="{116EEE4F-2242-4A2E-862B-BFB25146AF1B}"/>
              </a:ext>
            </a:extLst>
          </p:cNvPr>
          <p:cNvGraphicFramePr>
            <a:graphicFrameLocks/>
          </p:cNvGraphicFramePr>
          <p:nvPr>
            <p:extLst>
              <p:ext uri="{D42A27DB-BD31-4B8C-83A1-F6EECF244321}">
                <p14:modId xmlns:p14="http://schemas.microsoft.com/office/powerpoint/2010/main" val="1746638322"/>
              </p:ext>
            </p:extLst>
          </p:nvPr>
        </p:nvGraphicFramePr>
        <p:xfrm>
          <a:off x="366068" y="4051930"/>
          <a:ext cx="1483963" cy="112781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6" name="Content Placeholder 13">
            <a:extLst>
              <a:ext uri="{FF2B5EF4-FFF2-40B4-BE49-F238E27FC236}">
                <a16:creationId xmlns:a16="http://schemas.microsoft.com/office/drawing/2014/main" id="{423ACE6B-A9D7-40A6-8E4A-D9AAA579043A}"/>
              </a:ext>
            </a:extLst>
          </p:cNvPr>
          <p:cNvGraphicFramePr>
            <a:graphicFrameLocks/>
          </p:cNvGraphicFramePr>
          <p:nvPr>
            <p:extLst>
              <p:ext uri="{D42A27DB-BD31-4B8C-83A1-F6EECF244321}">
                <p14:modId xmlns:p14="http://schemas.microsoft.com/office/powerpoint/2010/main" val="1417130755"/>
              </p:ext>
            </p:extLst>
          </p:nvPr>
        </p:nvGraphicFramePr>
        <p:xfrm>
          <a:off x="1646211" y="4003813"/>
          <a:ext cx="1483963" cy="1149445"/>
        </p:xfrm>
        <a:graphic>
          <a:graphicData uri="http://schemas.openxmlformats.org/drawingml/2006/chart">
            <c:chart xmlns:c="http://schemas.openxmlformats.org/drawingml/2006/chart" xmlns:r="http://schemas.openxmlformats.org/officeDocument/2006/relationships" r:id="rId7"/>
          </a:graphicData>
        </a:graphic>
      </p:graphicFrame>
      <p:sp>
        <p:nvSpPr>
          <p:cNvPr id="37" name="TextBox 36">
            <a:extLst>
              <a:ext uri="{FF2B5EF4-FFF2-40B4-BE49-F238E27FC236}">
                <a16:creationId xmlns:a16="http://schemas.microsoft.com/office/drawing/2014/main" id="{79B7ECBE-92BB-4297-9F4D-6924300F20CA}"/>
              </a:ext>
            </a:extLst>
          </p:cNvPr>
          <p:cNvSpPr txBox="1"/>
          <p:nvPr/>
        </p:nvSpPr>
        <p:spPr>
          <a:xfrm>
            <a:off x="709413" y="5177043"/>
            <a:ext cx="2209799" cy="369332"/>
          </a:xfrm>
          <a:prstGeom prst="rect">
            <a:avLst/>
          </a:prstGeom>
          <a:noFill/>
        </p:spPr>
        <p:txBody>
          <a:bodyPr wrap="square" lIns="0" tIns="0" rIns="0" bIns="0" rtlCol="0">
            <a:spAutoFit/>
          </a:bodyPr>
          <a:lstStyle/>
          <a:p>
            <a:pPr algn="ctr"/>
            <a:r>
              <a:rPr lang="en-US" sz="1200">
                <a:solidFill>
                  <a:schemeClr val="tx2"/>
                </a:solidFill>
              </a:rPr>
              <a:t>In the congregation or ministry setting</a:t>
            </a:r>
          </a:p>
        </p:txBody>
      </p:sp>
      <p:graphicFrame>
        <p:nvGraphicFramePr>
          <p:cNvPr id="38" name="Content Placeholder 13">
            <a:extLst>
              <a:ext uri="{FF2B5EF4-FFF2-40B4-BE49-F238E27FC236}">
                <a16:creationId xmlns:a16="http://schemas.microsoft.com/office/drawing/2014/main" id="{44E1CA0A-D419-4F19-B0A6-138B177C2E3F}"/>
              </a:ext>
            </a:extLst>
          </p:cNvPr>
          <p:cNvGraphicFramePr>
            <a:graphicFrameLocks/>
          </p:cNvGraphicFramePr>
          <p:nvPr>
            <p:extLst>
              <p:ext uri="{D42A27DB-BD31-4B8C-83A1-F6EECF244321}">
                <p14:modId xmlns:p14="http://schemas.microsoft.com/office/powerpoint/2010/main" val="1718548477"/>
              </p:ext>
            </p:extLst>
          </p:nvPr>
        </p:nvGraphicFramePr>
        <p:xfrm>
          <a:off x="369419" y="5360135"/>
          <a:ext cx="1483963" cy="1127815"/>
        </p:xfrm>
        <a:graphic>
          <a:graphicData uri="http://schemas.openxmlformats.org/drawingml/2006/chart">
            <c:chart xmlns:c="http://schemas.openxmlformats.org/drawingml/2006/chart" xmlns:r="http://schemas.openxmlformats.org/officeDocument/2006/relationships" r:id="rId8"/>
          </a:graphicData>
        </a:graphic>
      </p:graphicFrame>
      <p:sp>
        <p:nvSpPr>
          <p:cNvPr id="40" name="TextBox 39">
            <a:extLst>
              <a:ext uri="{FF2B5EF4-FFF2-40B4-BE49-F238E27FC236}">
                <a16:creationId xmlns:a16="http://schemas.microsoft.com/office/drawing/2014/main" id="{1DCDCC58-0C8F-4822-924A-43E4EE161DFE}"/>
              </a:ext>
            </a:extLst>
          </p:cNvPr>
          <p:cNvSpPr txBox="1"/>
          <p:nvPr/>
        </p:nvSpPr>
        <p:spPr>
          <a:xfrm>
            <a:off x="697136" y="6487950"/>
            <a:ext cx="2222075" cy="201530"/>
          </a:xfrm>
          <a:prstGeom prst="rect">
            <a:avLst/>
          </a:prstGeom>
          <a:noFill/>
        </p:spPr>
        <p:txBody>
          <a:bodyPr wrap="square" lIns="0" tIns="0" rIns="0" bIns="0" rtlCol="0">
            <a:spAutoFit/>
          </a:bodyPr>
          <a:lstStyle/>
          <a:p>
            <a:pPr algn="ctr">
              <a:lnSpc>
                <a:spcPct val="120000"/>
              </a:lnSpc>
            </a:pPr>
            <a:r>
              <a:rPr lang="en-US" sz="1200">
                <a:solidFill>
                  <a:schemeClr val="tx2"/>
                </a:solidFill>
              </a:rPr>
              <a:t>With other ELCA rostered leaders</a:t>
            </a:r>
          </a:p>
        </p:txBody>
      </p:sp>
      <p:graphicFrame>
        <p:nvGraphicFramePr>
          <p:cNvPr id="41" name="Content Placeholder 13">
            <a:extLst>
              <a:ext uri="{FF2B5EF4-FFF2-40B4-BE49-F238E27FC236}">
                <a16:creationId xmlns:a16="http://schemas.microsoft.com/office/drawing/2014/main" id="{8355F43D-A91D-4937-954F-EE265190B500}"/>
              </a:ext>
            </a:extLst>
          </p:cNvPr>
          <p:cNvGraphicFramePr>
            <a:graphicFrameLocks/>
          </p:cNvGraphicFramePr>
          <p:nvPr>
            <p:extLst>
              <p:ext uri="{D42A27DB-BD31-4B8C-83A1-F6EECF244321}">
                <p14:modId xmlns:p14="http://schemas.microsoft.com/office/powerpoint/2010/main" val="1869486980"/>
              </p:ext>
            </p:extLst>
          </p:nvPr>
        </p:nvGraphicFramePr>
        <p:xfrm>
          <a:off x="3366445" y="1497203"/>
          <a:ext cx="1483963" cy="120630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3" name="Content Placeholder 13">
            <a:extLst>
              <a:ext uri="{FF2B5EF4-FFF2-40B4-BE49-F238E27FC236}">
                <a16:creationId xmlns:a16="http://schemas.microsoft.com/office/drawing/2014/main" id="{DBD1383B-6C7E-468B-A682-DB8A43E9D77F}"/>
              </a:ext>
            </a:extLst>
          </p:cNvPr>
          <p:cNvGraphicFramePr>
            <a:graphicFrameLocks/>
          </p:cNvGraphicFramePr>
          <p:nvPr>
            <p:extLst>
              <p:ext uri="{D42A27DB-BD31-4B8C-83A1-F6EECF244321}">
                <p14:modId xmlns:p14="http://schemas.microsoft.com/office/powerpoint/2010/main" val="29354730"/>
              </p:ext>
            </p:extLst>
          </p:nvPr>
        </p:nvGraphicFramePr>
        <p:xfrm>
          <a:off x="3366444" y="2745086"/>
          <a:ext cx="1483963" cy="114099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4" name="Content Placeholder 13">
            <a:extLst>
              <a:ext uri="{FF2B5EF4-FFF2-40B4-BE49-F238E27FC236}">
                <a16:creationId xmlns:a16="http://schemas.microsoft.com/office/drawing/2014/main" id="{3D446B37-891C-43FE-9E0A-BD0B63318E74}"/>
              </a:ext>
            </a:extLst>
          </p:cNvPr>
          <p:cNvGraphicFramePr>
            <a:graphicFrameLocks/>
          </p:cNvGraphicFramePr>
          <p:nvPr>
            <p:extLst>
              <p:ext uri="{D42A27DB-BD31-4B8C-83A1-F6EECF244321}">
                <p14:modId xmlns:p14="http://schemas.microsoft.com/office/powerpoint/2010/main" val="2449147204"/>
              </p:ext>
            </p:extLst>
          </p:nvPr>
        </p:nvGraphicFramePr>
        <p:xfrm>
          <a:off x="4698006" y="2724296"/>
          <a:ext cx="1483963" cy="1140999"/>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5" name="Content Placeholder 13">
            <a:extLst>
              <a:ext uri="{FF2B5EF4-FFF2-40B4-BE49-F238E27FC236}">
                <a16:creationId xmlns:a16="http://schemas.microsoft.com/office/drawing/2014/main" id="{C7967786-5E23-4BAA-ADEF-C9204FCBA812}"/>
              </a:ext>
            </a:extLst>
          </p:cNvPr>
          <p:cNvGraphicFramePr>
            <a:graphicFrameLocks/>
          </p:cNvGraphicFramePr>
          <p:nvPr>
            <p:extLst>
              <p:ext uri="{D42A27DB-BD31-4B8C-83A1-F6EECF244321}">
                <p14:modId xmlns:p14="http://schemas.microsoft.com/office/powerpoint/2010/main" val="1309842970"/>
              </p:ext>
            </p:extLst>
          </p:nvPr>
        </p:nvGraphicFramePr>
        <p:xfrm>
          <a:off x="3366445" y="3982480"/>
          <a:ext cx="1483963" cy="114099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6" name="Content Placeholder 13">
            <a:extLst>
              <a:ext uri="{FF2B5EF4-FFF2-40B4-BE49-F238E27FC236}">
                <a16:creationId xmlns:a16="http://schemas.microsoft.com/office/drawing/2014/main" id="{5A894BA9-3151-46DD-93BF-D6B7F8972AE8}"/>
              </a:ext>
            </a:extLst>
          </p:cNvPr>
          <p:cNvGraphicFramePr>
            <a:graphicFrameLocks/>
          </p:cNvGraphicFramePr>
          <p:nvPr>
            <p:extLst>
              <p:ext uri="{D42A27DB-BD31-4B8C-83A1-F6EECF244321}">
                <p14:modId xmlns:p14="http://schemas.microsoft.com/office/powerpoint/2010/main" val="852310498"/>
              </p:ext>
            </p:extLst>
          </p:nvPr>
        </p:nvGraphicFramePr>
        <p:xfrm>
          <a:off x="4671368" y="3961690"/>
          <a:ext cx="1483963" cy="1140999"/>
        </p:xfrm>
        <a:graphic>
          <a:graphicData uri="http://schemas.openxmlformats.org/drawingml/2006/chart">
            <c:chart xmlns:c="http://schemas.openxmlformats.org/drawingml/2006/chart" xmlns:r="http://schemas.openxmlformats.org/officeDocument/2006/relationships" r:id="rId13"/>
          </a:graphicData>
        </a:graphic>
      </p:graphicFrame>
      <p:sp>
        <p:nvSpPr>
          <p:cNvPr id="47" name="TextBox 46">
            <a:extLst>
              <a:ext uri="{FF2B5EF4-FFF2-40B4-BE49-F238E27FC236}">
                <a16:creationId xmlns:a16="http://schemas.microsoft.com/office/drawing/2014/main" id="{8DE2E841-49B2-4D16-A059-9452AAE3F52D}"/>
              </a:ext>
            </a:extLst>
          </p:cNvPr>
          <p:cNvSpPr txBox="1"/>
          <p:nvPr/>
        </p:nvSpPr>
        <p:spPr>
          <a:xfrm>
            <a:off x="3845684" y="2646972"/>
            <a:ext cx="1483962" cy="201530"/>
          </a:xfrm>
          <a:prstGeom prst="rect">
            <a:avLst/>
          </a:prstGeom>
          <a:noFill/>
        </p:spPr>
        <p:txBody>
          <a:bodyPr wrap="square" lIns="0" tIns="0" rIns="0" bIns="0" rtlCol="0">
            <a:spAutoFit/>
          </a:bodyPr>
          <a:lstStyle/>
          <a:p>
            <a:pPr>
              <a:lnSpc>
                <a:spcPct val="120000"/>
              </a:lnSpc>
            </a:pPr>
            <a:r>
              <a:rPr lang="en-US" sz="1200">
                <a:solidFill>
                  <a:schemeClr val="tx2"/>
                </a:solidFill>
              </a:rPr>
              <a:t>During the call process</a:t>
            </a:r>
          </a:p>
        </p:txBody>
      </p:sp>
      <p:sp>
        <p:nvSpPr>
          <p:cNvPr id="48" name="TextBox 47">
            <a:extLst>
              <a:ext uri="{FF2B5EF4-FFF2-40B4-BE49-F238E27FC236}">
                <a16:creationId xmlns:a16="http://schemas.microsoft.com/office/drawing/2014/main" id="{AD6FFBCF-2201-4A74-9999-95BF099387EA}"/>
              </a:ext>
            </a:extLst>
          </p:cNvPr>
          <p:cNvSpPr txBox="1"/>
          <p:nvPr/>
        </p:nvSpPr>
        <p:spPr>
          <a:xfrm>
            <a:off x="3689493" y="3886085"/>
            <a:ext cx="1860198" cy="201530"/>
          </a:xfrm>
          <a:prstGeom prst="rect">
            <a:avLst/>
          </a:prstGeom>
          <a:noFill/>
        </p:spPr>
        <p:txBody>
          <a:bodyPr wrap="square" lIns="0" tIns="0" rIns="0" bIns="0" rtlCol="0">
            <a:spAutoFit/>
          </a:bodyPr>
          <a:lstStyle/>
          <a:p>
            <a:pPr>
              <a:lnSpc>
                <a:spcPct val="120000"/>
              </a:lnSpc>
            </a:pPr>
            <a:r>
              <a:rPr lang="en-US" sz="1200">
                <a:solidFill>
                  <a:schemeClr val="tx2"/>
                </a:solidFill>
              </a:rPr>
              <a:t>With ecumenical colleagues</a:t>
            </a:r>
          </a:p>
        </p:txBody>
      </p:sp>
      <p:sp>
        <p:nvSpPr>
          <p:cNvPr id="49" name="TextBox 48">
            <a:extLst>
              <a:ext uri="{FF2B5EF4-FFF2-40B4-BE49-F238E27FC236}">
                <a16:creationId xmlns:a16="http://schemas.microsoft.com/office/drawing/2014/main" id="{D143B86B-1914-4F62-A9F6-F122C1C92660}"/>
              </a:ext>
            </a:extLst>
          </p:cNvPr>
          <p:cNvSpPr txBox="1"/>
          <p:nvPr/>
        </p:nvSpPr>
        <p:spPr>
          <a:xfrm>
            <a:off x="3613210" y="5144269"/>
            <a:ext cx="2053525" cy="423129"/>
          </a:xfrm>
          <a:prstGeom prst="rect">
            <a:avLst/>
          </a:prstGeom>
          <a:noFill/>
        </p:spPr>
        <p:txBody>
          <a:bodyPr wrap="square" lIns="0" tIns="0" rIns="0" bIns="0" rtlCol="0">
            <a:spAutoFit/>
          </a:bodyPr>
          <a:lstStyle/>
          <a:p>
            <a:pPr algn="ctr">
              <a:lnSpc>
                <a:spcPct val="120000"/>
              </a:lnSpc>
            </a:pPr>
            <a:r>
              <a:rPr lang="en-US" sz="1200">
                <a:solidFill>
                  <a:schemeClr val="tx2"/>
                </a:solidFill>
              </a:rPr>
              <a:t>By synod and/or churchwide staff</a:t>
            </a:r>
          </a:p>
        </p:txBody>
      </p:sp>
      <p:graphicFrame>
        <p:nvGraphicFramePr>
          <p:cNvPr id="50" name="Content Placeholder 13">
            <a:extLst>
              <a:ext uri="{FF2B5EF4-FFF2-40B4-BE49-F238E27FC236}">
                <a16:creationId xmlns:a16="http://schemas.microsoft.com/office/drawing/2014/main" id="{57094A64-AEDB-4F36-B39E-7A1B3AA8B451}"/>
              </a:ext>
            </a:extLst>
          </p:cNvPr>
          <p:cNvGraphicFramePr>
            <a:graphicFrameLocks/>
          </p:cNvGraphicFramePr>
          <p:nvPr>
            <p:extLst>
              <p:ext uri="{D42A27DB-BD31-4B8C-83A1-F6EECF244321}">
                <p14:modId xmlns:p14="http://schemas.microsoft.com/office/powerpoint/2010/main" val="736741611"/>
              </p:ext>
            </p:extLst>
          </p:nvPr>
        </p:nvGraphicFramePr>
        <p:xfrm>
          <a:off x="166487" y="1598251"/>
          <a:ext cx="1866901" cy="1011572"/>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51" name="Content Placeholder 13">
            <a:extLst>
              <a:ext uri="{FF2B5EF4-FFF2-40B4-BE49-F238E27FC236}">
                <a16:creationId xmlns:a16="http://schemas.microsoft.com/office/drawing/2014/main" id="{1200F06B-5261-4991-830F-75154D7B85B2}"/>
              </a:ext>
            </a:extLst>
          </p:cNvPr>
          <p:cNvGraphicFramePr>
            <a:graphicFrameLocks/>
          </p:cNvGraphicFramePr>
          <p:nvPr>
            <p:extLst>
              <p:ext uri="{D42A27DB-BD31-4B8C-83A1-F6EECF244321}">
                <p14:modId xmlns:p14="http://schemas.microsoft.com/office/powerpoint/2010/main" val="1590817732"/>
              </p:ext>
            </p:extLst>
          </p:nvPr>
        </p:nvGraphicFramePr>
        <p:xfrm>
          <a:off x="1562423" y="1578630"/>
          <a:ext cx="1483963" cy="1011572"/>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52" name="Content Placeholder 13">
            <a:extLst>
              <a:ext uri="{FF2B5EF4-FFF2-40B4-BE49-F238E27FC236}">
                <a16:creationId xmlns:a16="http://schemas.microsoft.com/office/drawing/2014/main" id="{93769ED0-4DDB-4EC3-B362-AB6E15CB63A1}"/>
              </a:ext>
            </a:extLst>
          </p:cNvPr>
          <p:cNvGraphicFramePr>
            <a:graphicFrameLocks/>
          </p:cNvGraphicFramePr>
          <p:nvPr>
            <p:extLst>
              <p:ext uri="{D42A27DB-BD31-4B8C-83A1-F6EECF244321}">
                <p14:modId xmlns:p14="http://schemas.microsoft.com/office/powerpoint/2010/main" val="2348598699"/>
              </p:ext>
            </p:extLst>
          </p:nvPr>
        </p:nvGraphicFramePr>
        <p:xfrm>
          <a:off x="189330" y="2780168"/>
          <a:ext cx="1866901" cy="1011572"/>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53" name="Content Placeholder 13">
            <a:extLst>
              <a:ext uri="{FF2B5EF4-FFF2-40B4-BE49-F238E27FC236}">
                <a16:creationId xmlns:a16="http://schemas.microsoft.com/office/drawing/2014/main" id="{72CB2C96-7438-443B-9D77-1EF72299C13A}"/>
              </a:ext>
            </a:extLst>
          </p:cNvPr>
          <p:cNvGraphicFramePr>
            <a:graphicFrameLocks/>
          </p:cNvGraphicFramePr>
          <p:nvPr>
            <p:extLst>
              <p:ext uri="{D42A27DB-BD31-4B8C-83A1-F6EECF244321}">
                <p14:modId xmlns:p14="http://schemas.microsoft.com/office/powerpoint/2010/main" val="3482357600"/>
              </p:ext>
            </p:extLst>
          </p:nvPr>
        </p:nvGraphicFramePr>
        <p:xfrm>
          <a:off x="1591928" y="2771586"/>
          <a:ext cx="1483963" cy="1011572"/>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54" name="Content Placeholder 13">
            <a:extLst>
              <a:ext uri="{FF2B5EF4-FFF2-40B4-BE49-F238E27FC236}">
                <a16:creationId xmlns:a16="http://schemas.microsoft.com/office/drawing/2014/main" id="{2810E9E0-32CA-465C-9CEB-7B616928944D}"/>
              </a:ext>
            </a:extLst>
          </p:cNvPr>
          <p:cNvGraphicFramePr>
            <a:graphicFrameLocks/>
          </p:cNvGraphicFramePr>
          <p:nvPr>
            <p:extLst>
              <p:ext uri="{D42A27DB-BD31-4B8C-83A1-F6EECF244321}">
                <p14:modId xmlns:p14="http://schemas.microsoft.com/office/powerpoint/2010/main" val="2566436224"/>
              </p:ext>
            </p:extLst>
          </p:nvPr>
        </p:nvGraphicFramePr>
        <p:xfrm>
          <a:off x="200278" y="4055620"/>
          <a:ext cx="1866901" cy="1011572"/>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55" name="Content Placeholder 13">
            <a:extLst>
              <a:ext uri="{FF2B5EF4-FFF2-40B4-BE49-F238E27FC236}">
                <a16:creationId xmlns:a16="http://schemas.microsoft.com/office/drawing/2014/main" id="{A18612A0-DECD-4968-A590-1593520E1000}"/>
              </a:ext>
            </a:extLst>
          </p:cNvPr>
          <p:cNvGraphicFramePr>
            <a:graphicFrameLocks/>
          </p:cNvGraphicFramePr>
          <p:nvPr>
            <p:extLst>
              <p:ext uri="{D42A27DB-BD31-4B8C-83A1-F6EECF244321}">
                <p14:modId xmlns:p14="http://schemas.microsoft.com/office/powerpoint/2010/main" val="1716284536"/>
              </p:ext>
            </p:extLst>
          </p:nvPr>
        </p:nvGraphicFramePr>
        <p:xfrm>
          <a:off x="1598820" y="4047038"/>
          <a:ext cx="1483963" cy="1011572"/>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56" name="Content Placeholder 13">
            <a:extLst>
              <a:ext uri="{FF2B5EF4-FFF2-40B4-BE49-F238E27FC236}">
                <a16:creationId xmlns:a16="http://schemas.microsoft.com/office/drawing/2014/main" id="{5FAC3501-DC9D-45BE-A231-AE6946222748}"/>
              </a:ext>
            </a:extLst>
          </p:cNvPr>
          <p:cNvGraphicFramePr>
            <a:graphicFrameLocks/>
          </p:cNvGraphicFramePr>
          <p:nvPr>
            <p:extLst>
              <p:ext uri="{D42A27DB-BD31-4B8C-83A1-F6EECF244321}">
                <p14:modId xmlns:p14="http://schemas.microsoft.com/office/powerpoint/2010/main" val="2550241063"/>
              </p:ext>
            </p:extLst>
          </p:nvPr>
        </p:nvGraphicFramePr>
        <p:xfrm>
          <a:off x="211245" y="5388607"/>
          <a:ext cx="1866901" cy="1011572"/>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57" name="Content Placeholder 13">
            <a:extLst>
              <a:ext uri="{FF2B5EF4-FFF2-40B4-BE49-F238E27FC236}">
                <a16:creationId xmlns:a16="http://schemas.microsoft.com/office/drawing/2014/main" id="{83AB41ED-50F8-421E-9A37-F58D4DBFB12A}"/>
              </a:ext>
            </a:extLst>
          </p:cNvPr>
          <p:cNvGraphicFramePr>
            <a:graphicFrameLocks/>
          </p:cNvGraphicFramePr>
          <p:nvPr>
            <p:extLst>
              <p:ext uri="{D42A27DB-BD31-4B8C-83A1-F6EECF244321}">
                <p14:modId xmlns:p14="http://schemas.microsoft.com/office/powerpoint/2010/main" val="2846832765"/>
              </p:ext>
            </p:extLst>
          </p:nvPr>
        </p:nvGraphicFramePr>
        <p:xfrm>
          <a:off x="1622488" y="5362837"/>
          <a:ext cx="1483963" cy="1011572"/>
        </p:xfrm>
        <a:graphic>
          <a:graphicData uri="http://schemas.openxmlformats.org/drawingml/2006/chart">
            <c:chart xmlns:c="http://schemas.openxmlformats.org/drawingml/2006/chart" xmlns:r="http://schemas.openxmlformats.org/officeDocument/2006/relationships" r:id="rId21"/>
          </a:graphicData>
        </a:graphic>
      </p:graphicFrame>
      <p:sp>
        <p:nvSpPr>
          <p:cNvPr id="3" name="TextBox 2">
            <a:extLst>
              <a:ext uri="{FF2B5EF4-FFF2-40B4-BE49-F238E27FC236}">
                <a16:creationId xmlns:a16="http://schemas.microsoft.com/office/drawing/2014/main" id="{9924A770-29B0-4B87-A260-267BA91E7B49}"/>
              </a:ext>
            </a:extLst>
          </p:cNvPr>
          <p:cNvSpPr txBox="1"/>
          <p:nvPr/>
        </p:nvSpPr>
        <p:spPr>
          <a:xfrm>
            <a:off x="697137" y="1316227"/>
            <a:ext cx="1088863" cy="302390"/>
          </a:xfrm>
          <a:prstGeom prst="rect">
            <a:avLst/>
          </a:prstGeom>
          <a:noFill/>
        </p:spPr>
        <p:txBody>
          <a:bodyPr wrap="square" lIns="0" tIns="0" rIns="0" bIns="0" rtlCol="0">
            <a:spAutoFit/>
          </a:bodyPr>
          <a:lstStyle/>
          <a:p>
            <a:pPr>
              <a:lnSpc>
                <a:spcPct val="120000"/>
              </a:lnSpc>
            </a:pPr>
            <a:r>
              <a:rPr lang="en-US" sz="1800" b="1">
                <a:solidFill>
                  <a:srgbClr val="C7B05D"/>
                </a:solidFill>
              </a:rPr>
              <a:t>Women</a:t>
            </a:r>
            <a:endParaRPr lang="en-US">
              <a:solidFill>
                <a:schemeClr val="tx2"/>
              </a:solidFill>
            </a:endParaRPr>
          </a:p>
        </p:txBody>
      </p:sp>
      <p:sp>
        <p:nvSpPr>
          <p:cNvPr id="6" name="TextBox 5">
            <a:extLst>
              <a:ext uri="{FF2B5EF4-FFF2-40B4-BE49-F238E27FC236}">
                <a16:creationId xmlns:a16="http://schemas.microsoft.com/office/drawing/2014/main" id="{D1A8FDE2-E6FE-4CC3-BA56-E22CD7260084}"/>
              </a:ext>
            </a:extLst>
          </p:cNvPr>
          <p:cNvSpPr txBox="1"/>
          <p:nvPr/>
        </p:nvSpPr>
        <p:spPr>
          <a:xfrm>
            <a:off x="2075101" y="1325316"/>
            <a:ext cx="671896" cy="302390"/>
          </a:xfrm>
          <a:prstGeom prst="rect">
            <a:avLst/>
          </a:prstGeom>
          <a:noFill/>
        </p:spPr>
        <p:txBody>
          <a:bodyPr wrap="square" lIns="0" tIns="0" rIns="0" bIns="0" rtlCol="0">
            <a:spAutoFit/>
          </a:bodyPr>
          <a:lstStyle/>
          <a:p>
            <a:pPr>
              <a:lnSpc>
                <a:spcPct val="120000"/>
              </a:lnSpc>
            </a:pPr>
            <a:r>
              <a:rPr lang="en-US" sz="1800" b="1">
                <a:solidFill>
                  <a:srgbClr val="6B9D9C"/>
                </a:solidFill>
              </a:rPr>
              <a:t>Men</a:t>
            </a:r>
            <a:endParaRPr lang="en-US">
              <a:solidFill>
                <a:schemeClr val="tx2"/>
              </a:solidFill>
            </a:endParaRPr>
          </a:p>
        </p:txBody>
      </p:sp>
      <p:sp>
        <p:nvSpPr>
          <p:cNvPr id="7" name="TextBox 6">
            <a:extLst>
              <a:ext uri="{FF2B5EF4-FFF2-40B4-BE49-F238E27FC236}">
                <a16:creationId xmlns:a16="http://schemas.microsoft.com/office/drawing/2014/main" id="{F23F221C-298E-4082-885F-9B67175CEC33}"/>
              </a:ext>
            </a:extLst>
          </p:cNvPr>
          <p:cNvSpPr txBox="1"/>
          <p:nvPr/>
        </p:nvSpPr>
        <p:spPr>
          <a:xfrm>
            <a:off x="3446079" y="1325316"/>
            <a:ext cx="1141586" cy="302390"/>
          </a:xfrm>
          <a:prstGeom prst="rect">
            <a:avLst/>
          </a:prstGeom>
          <a:noFill/>
        </p:spPr>
        <p:txBody>
          <a:bodyPr wrap="square" lIns="0" tIns="0" rIns="0" bIns="0" rtlCol="0">
            <a:spAutoFit/>
          </a:bodyPr>
          <a:lstStyle/>
          <a:p>
            <a:pPr>
              <a:lnSpc>
                <a:spcPct val="120000"/>
              </a:lnSpc>
            </a:pPr>
            <a:r>
              <a:rPr lang="en-US" sz="1800" b="1">
                <a:solidFill>
                  <a:srgbClr val="C7B05D"/>
                </a:solidFill>
              </a:rPr>
              <a:t>Women</a:t>
            </a:r>
            <a:endParaRPr lang="en-US">
              <a:solidFill>
                <a:schemeClr val="tx2"/>
              </a:solidFill>
            </a:endParaRPr>
          </a:p>
        </p:txBody>
      </p:sp>
      <p:sp>
        <p:nvSpPr>
          <p:cNvPr id="10" name="TextBox 9">
            <a:extLst>
              <a:ext uri="{FF2B5EF4-FFF2-40B4-BE49-F238E27FC236}">
                <a16:creationId xmlns:a16="http://schemas.microsoft.com/office/drawing/2014/main" id="{1E7334F9-1B48-48E0-AC43-C03EE63AF626}"/>
              </a:ext>
            </a:extLst>
          </p:cNvPr>
          <p:cNvSpPr txBox="1"/>
          <p:nvPr/>
        </p:nvSpPr>
        <p:spPr>
          <a:xfrm>
            <a:off x="4939005" y="1347869"/>
            <a:ext cx="671896" cy="302390"/>
          </a:xfrm>
          <a:prstGeom prst="rect">
            <a:avLst/>
          </a:prstGeom>
          <a:noFill/>
        </p:spPr>
        <p:txBody>
          <a:bodyPr wrap="square" lIns="0" tIns="0" rIns="0" bIns="0" rtlCol="0">
            <a:spAutoFit/>
          </a:bodyPr>
          <a:lstStyle/>
          <a:p>
            <a:pPr>
              <a:lnSpc>
                <a:spcPct val="120000"/>
              </a:lnSpc>
            </a:pPr>
            <a:r>
              <a:rPr lang="en-US" sz="1800" b="1">
                <a:solidFill>
                  <a:srgbClr val="6B9D9C"/>
                </a:solidFill>
              </a:rPr>
              <a:t>Men</a:t>
            </a:r>
            <a:endParaRPr lang="en-US">
              <a:solidFill>
                <a:schemeClr val="tx2"/>
              </a:solidFill>
            </a:endParaRPr>
          </a:p>
        </p:txBody>
      </p:sp>
      <p:graphicFrame>
        <p:nvGraphicFramePr>
          <p:cNvPr id="58" name="Content Placeholder 13">
            <a:extLst>
              <a:ext uri="{FF2B5EF4-FFF2-40B4-BE49-F238E27FC236}">
                <a16:creationId xmlns:a16="http://schemas.microsoft.com/office/drawing/2014/main" id="{B261BC5A-C0CA-4FFB-942A-45DA57A6BD55}"/>
              </a:ext>
            </a:extLst>
          </p:cNvPr>
          <p:cNvGraphicFramePr>
            <a:graphicFrameLocks/>
          </p:cNvGraphicFramePr>
          <p:nvPr>
            <p:extLst>
              <p:ext uri="{D42A27DB-BD31-4B8C-83A1-F6EECF244321}">
                <p14:modId xmlns:p14="http://schemas.microsoft.com/office/powerpoint/2010/main" val="1396328258"/>
              </p:ext>
            </p:extLst>
          </p:nvPr>
        </p:nvGraphicFramePr>
        <p:xfrm>
          <a:off x="2912233" y="1594568"/>
          <a:ext cx="1866901" cy="1011572"/>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59" name="Content Placeholder 13">
            <a:extLst>
              <a:ext uri="{FF2B5EF4-FFF2-40B4-BE49-F238E27FC236}">
                <a16:creationId xmlns:a16="http://schemas.microsoft.com/office/drawing/2014/main" id="{A6B1E4AF-A8B9-4578-BE70-0774E646CBCA}"/>
              </a:ext>
            </a:extLst>
          </p:cNvPr>
          <p:cNvGraphicFramePr>
            <a:graphicFrameLocks/>
          </p:cNvGraphicFramePr>
          <p:nvPr>
            <p:extLst>
              <p:ext uri="{D42A27DB-BD31-4B8C-83A1-F6EECF244321}">
                <p14:modId xmlns:p14="http://schemas.microsoft.com/office/powerpoint/2010/main" val="1648360391"/>
              </p:ext>
            </p:extLst>
          </p:nvPr>
        </p:nvGraphicFramePr>
        <p:xfrm>
          <a:off x="4417758" y="1572021"/>
          <a:ext cx="1483963" cy="1011572"/>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60" name="Content Placeholder 13">
            <a:extLst>
              <a:ext uri="{FF2B5EF4-FFF2-40B4-BE49-F238E27FC236}">
                <a16:creationId xmlns:a16="http://schemas.microsoft.com/office/drawing/2014/main" id="{388B658D-88E7-4414-B776-BE80864A4A3D}"/>
              </a:ext>
            </a:extLst>
          </p:cNvPr>
          <p:cNvGraphicFramePr>
            <a:graphicFrameLocks/>
          </p:cNvGraphicFramePr>
          <p:nvPr>
            <p:extLst>
              <p:ext uri="{D42A27DB-BD31-4B8C-83A1-F6EECF244321}">
                <p14:modId xmlns:p14="http://schemas.microsoft.com/office/powerpoint/2010/main" val="3725195231"/>
              </p:ext>
            </p:extLst>
          </p:nvPr>
        </p:nvGraphicFramePr>
        <p:xfrm>
          <a:off x="2958808" y="2728202"/>
          <a:ext cx="1866901" cy="1011572"/>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61" name="Content Placeholder 13">
            <a:extLst>
              <a:ext uri="{FF2B5EF4-FFF2-40B4-BE49-F238E27FC236}">
                <a16:creationId xmlns:a16="http://schemas.microsoft.com/office/drawing/2014/main" id="{946A18E3-789B-467A-9018-D63D65EFB04D}"/>
              </a:ext>
            </a:extLst>
          </p:cNvPr>
          <p:cNvGraphicFramePr>
            <a:graphicFrameLocks/>
          </p:cNvGraphicFramePr>
          <p:nvPr>
            <p:extLst>
              <p:ext uri="{D42A27DB-BD31-4B8C-83A1-F6EECF244321}">
                <p14:modId xmlns:p14="http://schemas.microsoft.com/office/powerpoint/2010/main" val="2453818289"/>
              </p:ext>
            </p:extLst>
          </p:nvPr>
        </p:nvGraphicFramePr>
        <p:xfrm>
          <a:off x="4416632" y="2748992"/>
          <a:ext cx="1483963" cy="1011572"/>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62" name="Content Placeholder 13">
            <a:extLst>
              <a:ext uri="{FF2B5EF4-FFF2-40B4-BE49-F238E27FC236}">
                <a16:creationId xmlns:a16="http://schemas.microsoft.com/office/drawing/2014/main" id="{1FE502EB-1E47-43F6-ABE8-0F60976D9176}"/>
              </a:ext>
            </a:extLst>
          </p:cNvPr>
          <p:cNvGraphicFramePr>
            <a:graphicFrameLocks/>
          </p:cNvGraphicFramePr>
          <p:nvPr>
            <p:extLst>
              <p:ext uri="{D42A27DB-BD31-4B8C-83A1-F6EECF244321}">
                <p14:modId xmlns:p14="http://schemas.microsoft.com/office/powerpoint/2010/main" val="2454061762"/>
              </p:ext>
            </p:extLst>
          </p:nvPr>
        </p:nvGraphicFramePr>
        <p:xfrm>
          <a:off x="2958808" y="4003813"/>
          <a:ext cx="1866901" cy="1011572"/>
        </p:xfrm>
        <a:graphic>
          <a:graphicData uri="http://schemas.openxmlformats.org/drawingml/2006/chart">
            <c:chart xmlns:c="http://schemas.openxmlformats.org/drawingml/2006/chart" xmlns:r="http://schemas.openxmlformats.org/officeDocument/2006/relationships" r:id="rId26"/>
          </a:graphicData>
        </a:graphic>
      </p:graphicFrame>
      <p:graphicFrame>
        <p:nvGraphicFramePr>
          <p:cNvPr id="63" name="Content Placeholder 13">
            <a:extLst>
              <a:ext uri="{FF2B5EF4-FFF2-40B4-BE49-F238E27FC236}">
                <a16:creationId xmlns:a16="http://schemas.microsoft.com/office/drawing/2014/main" id="{B2B15C7B-D9CD-4BA7-915C-4EF5B49987E3}"/>
              </a:ext>
            </a:extLst>
          </p:cNvPr>
          <p:cNvGraphicFramePr>
            <a:graphicFrameLocks/>
          </p:cNvGraphicFramePr>
          <p:nvPr>
            <p:extLst>
              <p:ext uri="{D42A27DB-BD31-4B8C-83A1-F6EECF244321}">
                <p14:modId xmlns:p14="http://schemas.microsoft.com/office/powerpoint/2010/main" val="4143065680"/>
              </p:ext>
            </p:extLst>
          </p:nvPr>
        </p:nvGraphicFramePr>
        <p:xfrm>
          <a:off x="4417758" y="3980712"/>
          <a:ext cx="1483963" cy="1011572"/>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64" name="Content Placeholder 13">
            <a:extLst>
              <a:ext uri="{FF2B5EF4-FFF2-40B4-BE49-F238E27FC236}">
                <a16:creationId xmlns:a16="http://schemas.microsoft.com/office/drawing/2014/main" id="{168B644B-B1B7-4E6B-AA14-7237AE2B1C28}"/>
              </a:ext>
            </a:extLst>
          </p:cNvPr>
          <p:cNvGraphicFramePr>
            <a:graphicFrameLocks/>
          </p:cNvGraphicFramePr>
          <p:nvPr>
            <p:extLst>
              <p:ext uri="{D42A27DB-BD31-4B8C-83A1-F6EECF244321}">
                <p14:modId xmlns:p14="http://schemas.microsoft.com/office/powerpoint/2010/main" val="3755015402"/>
              </p:ext>
            </p:extLst>
          </p:nvPr>
        </p:nvGraphicFramePr>
        <p:xfrm>
          <a:off x="3002729" y="5355833"/>
          <a:ext cx="1866901" cy="1011572"/>
        </p:xfrm>
        <a:graphic>
          <a:graphicData uri="http://schemas.openxmlformats.org/drawingml/2006/chart">
            <c:chart xmlns:c="http://schemas.openxmlformats.org/drawingml/2006/chart" xmlns:r="http://schemas.openxmlformats.org/officeDocument/2006/relationships" r:id="rId28"/>
          </a:graphicData>
        </a:graphic>
      </p:graphicFrame>
      <p:graphicFrame>
        <p:nvGraphicFramePr>
          <p:cNvPr id="65" name="Content Placeholder 13">
            <a:extLst>
              <a:ext uri="{FF2B5EF4-FFF2-40B4-BE49-F238E27FC236}">
                <a16:creationId xmlns:a16="http://schemas.microsoft.com/office/drawing/2014/main" id="{A72FF7EA-72E0-4764-9136-C878D2BB0144}"/>
              </a:ext>
            </a:extLst>
          </p:cNvPr>
          <p:cNvGraphicFramePr>
            <a:graphicFrameLocks/>
          </p:cNvGraphicFramePr>
          <p:nvPr>
            <p:extLst>
              <p:ext uri="{D42A27DB-BD31-4B8C-83A1-F6EECF244321}">
                <p14:modId xmlns:p14="http://schemas.microsoft.com/office/powerpoint/2010/main" val="2704719737"/>
              </p:ext>
            </p:extLst>
          </p:nvPr>
        </p:nvGraphicFramePr>
        <p:xfrm>
          <a:off x="4445231" y="5362837"/>
          <a:ext cx="1483963" cy="1011572"/>
        </p:xfrm>
        <a:graphic>
          <a:graphicData uri="http://schemas.openxmlformats.org/drawingml/2006/chart">
            <c:chart xmlns:c="http://schemas.openxmlformats.org/drawingml/2006/chart" xmlns:r="http://schemas.openxmlformats.org/officeDocument/2006/relationships" r:id="rId29"/>
          </a:graphicData>
        </a:graphic>
      </p:graphicFrame>
      <p:sp>
        <p:nvSpPr>
          <p:cNvPr id="11" name="TextBox 10">
            <a:extLst>
              <a:ext uri="{FF2B5EF4-FFF2-40B4-BE49-F238E27FC236}">
                <a16:creationId xmlns:a16="http://schemas.microsoft.com/office/drawing/2014/main" id="{66CF5619-8821-4E17-87E6-238F30C852CC}"/>
              </a:ext>
            </a:extLst>
          </p:cNvPr>
          <p:cNvSpPr txBox="1"/>
          <p:nvPr/>
        </p:nvSpPr>
        <p:spPr>
          <a:xfrm>
            <a:off x="3560902" y="6492212"/>
            <a:ext cx="2053525" cy="201530"/>
          </a:xfrm>
          <a:prstGeom prst="rect">
            <a:avLst/>
          </a:prstGeom>
          <a:noFill/>
        </p:spPr>
        <p:txBody>
          <a:bodyPr wrap="square" lIns="0" tIns="0" rIns="0" bIns="0" rtlCol="0">
            <a:spAutoFit/>
          </a:bodyPr>
          <a:lstStyle/>
          <a:p>
            <a:pPr algn="ctr">
              <a:lnSpc>
                <a:spcPct val="120000"/>
              </a:lnSpc>
            </a:pPr>
            <a:r>
              <a:rPr lang="en-US" sz="1200">
                <a:solidFill>
                  <a:schemeClr val="tx2"/>
                </a:solidFill>
              </a:rPr>
              <a:t>Never had this experience</a:t>
            </a:r>
          </a:p>
        </p:txBody>
      </p:sp>
    </p:spTree>
    <p:extLst>
      <p:ext uri="{BB962C8B-B14F-4D97-AF65-F5344CB8AC3E}">
        <p14:creationId xmlns:p14="http://schemas.microsoft.com/office/powerpoint/2010/main" val="186504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01CA95-BEEB-4A38-9557-7AA352D83DDE}"/>
              </a:ext>
            </a:extLst>
          </p:cNvPr>
          <p:cNvSpPr>
            <a:spLocks noGrp="1"/>
          </p:cNvSpPr>
          <p:nvPr>
            <p:ph sz="quarter" idx="15"/>
          </p:nvPr>
        </p:nvSpPr>
        <p:spPr>
          <a:xfrm>
            <a:off x="685800" y="1562100"/>
            <a:ext cx="7772400" cy="4060542"/>
          </a:xfrm>
        </p:spPr>
        <p:txBody>
          <a:bodyPr/>
          <a:lstStyle/>
          <a:p>
            <a:pPr>
              <a:lnSpc>
                <a:spcPct val="100000"/>
              </a:lnSpc>
            </a:pPr>
            <a:r>
              <a:rPr lang="en-US" sz="2000" dirty="0">
                <a:solidFill>
                  <a:srgbClr val="537D7C"/>
                </a:solidFill>
              </a:rPr>
              <a:t>Due to a variety of factors, this report is available much later than anticipated. For this, we who worked on it apologize.</a:t>
            </a:r>
          </a:p>
          <a:p>
            <a:pPr>
              <a:lnSpc>
                <a:spcPct val="100000"/>
              </a:lnSpc>
            </a:pPr>
            <a:r>
              <a:rPr lang="en-US" sz="2000" dirty="0">
                <a:solidFill>
                  <a:srgbClr val="537D7C"/>
                </a:solidFill>
              </a:rPr>
              <a:t>A report on ministers of Word and Service is forthcoming.</a:t>
            </a:r>
          </a:p>
          <a:p>
            <a:pPr>
              <a:lnSpc>
                <a:spcPct val="100000"/>
              </a:lnSpc>
            </a:pPr>
            <a:r>
              <a:rPr lang="en-US" sz="2000" dirty="0">
                <a:solidFill>
                  <a:srgbClr val="537D7C"/>
                </a:solidFill>
              </a:rPr>
              <a:t>Language matters, and it matters particularly for this report because the survey asked questions about sex, gender, sexuality, and race and ethnicity. Language for these topics is changing and will continue to change. The staff members who worked on this report acknowledge this and hope that the mix of terms employed here reflects justice and integrity, even while we are confident that better and different language will be used in the future</a:t>
            </a:r>
            <a:r>
              <a:rPr lang="en-US" sz="2000" dirty="0">
                <a:solidFill>
                  <a:srgbClr val="958033"/>
                </a:solidFill>
              </a:rPr>
              <a:t>.</a:t>
            </a:r>
          </a:p>
        </p:txBody>
      </p:sp>
      <p:sp>
        <p:nvSpPr>
          <p:cNvPr id="5" name="Text Placeholder 4">
            <a:extLst>
              <a:ext uri="{FF2B5EF4-FFF2-40B4-BE49-F238E27FC236}">
                <a16:creationId xmlns:a16="http://schemas.microsoft.com/office/drawing/2014/main" id="{CA9A3D54-5660-4B20-B487-7625868AC774}"/>
              </a:ext>
            </a:extLst>
          </p:cNvPr>
          <p:cNvSpPr>
            <a:spLocks noGrp="1"/>
          </p:cNvSpPr>
          <p:nvPr>
            <p:ph type="body" idx="28"/>
          </p:nvPr>
        </p:nvSpPr>
        <p:spPr/>
        <p:txBody>
          <a:bodyPr/>
          <a:lstStyle/>
          <a:p>
            <a:r>
              <a:rPr lang="en-US" dirty="0"/>
              <a:t>Notes on this report</a:t>
            </a:r>
          </a:p>
        </p:txBody>
      </p:sp>
    </p:spTree>
    <p:extLst>
      <p:ext uri="{BB962C8B-B14F-4D97-AF65-F5344CB8AC3E}">
        <p14:creationId xmlns:p14="http://schemas.microsoft.com/office/powerpoint/2010/main" val="336440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045029"/>
            <a:ext cx="7772400" cy="669929"/>
          </a:xfrm>
        </p:spPr>
        <p:txBody>
          <a:bodyPr/>
          <a:lstStyle/>
          <a:p>
            <a:pPr>
              <a:spcAft>
                <a:spcPts val="600"/>
              </a:spcAft>
            </a:pPr>
            <a:r>
              <a:rPr lang="en-US" sz="2800" dirty="0"/>
              <a:t>Racial Discrimination by Gender </a:t>
            </a:r>
            <a:br>
              <a:rPr lang="en-US" sz="2800" dirty="0"/>
            </a:br>
            <a:r>
              <a:rPr lang="en-US" sz="2800" dirty="0"/>
              <a:t>and by Race and Ethnicity </a:t>
            </a:r>
          </a:p>
        </p:txBody>
      </p:sp>
      <p:sp>
        <p:nvSpPr>
          <p:cNvPr id="17" name="Text Placeholder 16"/>
          <p:cNvSpPr>
            <a:spLocks noGrp="1"/>
          </p:cNvSpPr>
          <p:nvPr>
            <p:ph type="body" idx="28"/>
          </p:nvPr>
        </p:nvSpPr>
        <p:spPr/>
        <p:txBody>
          <a:bodyPr/>
          <a:lstStyle/>
          <a:p>
            <a:r>
              <a:rPr lang="en-US" dirty="0"/>
              <a:t>Attributes and Experiences:  Experiences by Race and Ethnicity </a:t>
            </a:r>
          </a:p>
          <a:p>
            <a:endParaRPr lang="en-US" dirty="0"/>
          </a:p>
        </p:txBody>
      </p:sp>
      <p:graphicFrame>
        <p:nvGraphicFramePr>
          <p:cNvPr id="4" name="Table 3">
            <a:extLst>
              <a:ext uri="{FF2B5EF4-FFF2-40B4-BE49-F238E27FC236}">
                <a16:creationId xmlns:a16="http://schemas.microsoft.com/office/drawing/2014/main" id="{58B92A81-AA7B-4974-B2E0-7ABEC3B7F35D}"/>
              </a:ext>
            </a:extLst>
          </p:cNvPr>
          <p:cNvGraphicFramePr>
            <a:graphicFrameLocks noGrp="1"/>
          </p:cNvGraphicFramePr>
          <p:nvPr>
            <p:extLst>
              <p:ext uri="{D42A27DB-BD31-4B8C-83A1-F6EECF244321}">
                <p14:modId xmlns:p14="http://schemas.microsoft.com/office/powerpoint/2010/main" val="1396952274"/>
              </p:ext>
            </p:extLst>
          </p:nvPr>
        </p:nvGraphicFramePr>
        <p:xfrm>
          <a:off x="241059" y="2041692"/>
          <a:ext cx="6019143" cy="3524494"/>
        </p:xfrm>
        <a:graphic>
          <a:graphicData uri="http://schemas.openxmlformats.org/drawingml/2006/table">
            <a:tbl>
              <a:tblPr>
                <a:tableStyleId>{5C22544A-7EE6-4342-B048-85BDC9FD1C3A}</a:tableStyleId>
              </a:tblPr>
              <a:tblGrid>
                <a:gridCol w="1268936">
                  <a:extLst>
                    <a:ext uri="{9D8B030D-6E8A-4147-A177-3AD203B41FA5}">
                      <a16:colId xmlns:a16="http://schemas.microsoft.com/office/drawing/2014/main" val="1484427653"/>
                    </a:ext>
                  </a:extLst>
                </a:gridCol>
                <a:gridCol w="1038100">
                  <a:extLst>
                    <a:ext uri="{9D8B030D-6E8A-4147-A177-3AD203B41FA5}">
                      <a16:colId xmlns:a16="http://schemas.microsoft.com/office/drawing/2014/main" val="2138532504"/>
                    </a:ext>
                  </a:extLst>
                </a:gridCol>
                <a:gridCol w="1247775">
                  <a:extLst>
                    <a:ext uri="{9D8B030D-6E8A-4147-A177-3AD203B41FA5}">
                      <a16:colId xmlns:a16="http://schemas.microsoft.com/office/drawing/2014/main" val="133576281"/>
                    </a:ext>
                  </a:extLst>
                </a:gridCol>
                <a:gridCol w="906111">
                  <a:extLst>
                    <a:ext uri="{9D8B030D-6E8A-4147-A177-3AD203B41FA5}">
                      <a16:colId xmlns:a16="http://schemas.microsoft.com/office/drawing/2014/main" val="1673291460"/>
                    </a:ext>
                  </a:extLst>
                </a:gridCol>
                <a:gridCol w="116840">
                  <a:extLst>
                    <a:ext uri="{9D8B030D-6E8A-4147-A177-3AD203B41FA5}">
                      <a16:colId xmlns:a16="http://schemas.microsoft.com/office/drawing/2014/main" val="4034965583"/>
                    </a:ext>
                  </a:extLst>
                </a:gridCol>
                <a:gridCol w="116840">
                  <a:extLst>
                    <a:ext uri="{9D8B030D-6E8A-4147-A177-3AD203B41FA5}">
                      <a16:colId xmlns:a16="http://schemas.microsoft.com/office/drawing/2014/main" val="3926867697"/>
                    </a:ext>
                  </a:extLst>
                </a:gridCol>
                <a:gridCol w="116840">
                  <a:extLst>
                    <a:ext uri="{9D8B030D-6E8A-4147-A177-3AD203B41FA5}">
                      <a16:colId xmlns:a16="http://schemas.microsoft.com/office/drawing/2014/main" val="1334260288"/>
                    </a:ext>
                  </a:extLst>
                </a:gridCol>
                <a:gridCol w="116840">
                  <a:extLst>
                    <a:ext uri="{9D8B030D-6E8A-4147-A177-3AD203B41FA5}">
                      <a16:colId xmlns:a16="http://schemas.microsoft.com/office/drawing/2014/main" val="2187988796"/>
                    </a:ext>
                  </a:extLst>
                </a:gridCol>
                <a:gridCol w="1090861">
                  <a:extLst>
                    <a:ext uri="{9D8B030D-6E8A-4147-A177-3AD203B41FA5}">
                      <a16:colId xmlns:a16="http://schemas.microsoft.com/office/drawing/2014/main" val="2836811245"/>
                    </a:ext>
                  </a:extLst>
                </a:gridCol>
              </a:tblGrid>
              <a:tr h="541756">
                <a:tc>
                  <a:txBody>
                    <a:bodyPr/>
                    <a:lstStyle/>
                    <a:p>
                      <a:endParaRPr lang="en-US" sz="1100" kern="120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kern="1200" dirty="0">
                          <a:solidFill>
                            <a:schemeClr val="tx2"/>
                          </a:solidFill>
                          <a:latin typeface="+mn-lt"/>
                          <a:ea typeface="+mn-ea"/>
                          <a:cs typeface="+mn-cs"/>
                        </a:rPr>
                        <a:t>Women of color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kern="1200" dirty="0">
                          <a:solidFill>
                            <a:schemeClr val="tx2"/>
                          </a:solidFill>
                          <a:latin typeface="+mn-lt"/>
                          <a:ea typeface="+mn-ea"/>
                          <a:cs typeface="+mn-cs"/>
                        </a:rPr>
                        <a:t>Men of color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r>
                        <a:rPr lang="en-US" sz="1100" kern="1200">
                          <a:solidFill>
                            <a:schemeClr val="tx2"/>
                          </a:solidFill>
                          <a:latin typeface="+mn-lt"/>
                          <a:ea typeface="+mn-ea"/>
                          <a:cs typeface="+mn-cs"/>
                        </a:rPr>
                        <a:t>White women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r>
                        <a:rPr lang="en-US" sz="1100" kern="1200">
                          <a:solidFill>
                            <a:schemeClr val="tx2"/>
                          </a:solidFill>
                          <a:latin typeface="+mn-lt"/>
                          <a:ea typeface="+mn-ea"/>
                          <a:cs typeface="+mn-cs"/>
                        </a:rPr>
                        <a:t>White men</a:t>
                      </a: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kern="1200">
                          <a:solidFill>
                            <a:schemeClr val="tx2"/>
                          </a:solidFill>
                          <a:latin typeface="+mn-lt"/>
                          <a:ea typeface="+mn-ea"/>
                          <a:cs typeface="+mn-cs"/>
                        </a:rPr>
                        <a:t>White men</a:t>
                      </a: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4859615"/>
                  </a:ext>
                </a:extLst>
              </a:tr>
              <a:tr h="541756">
                <a:tc>
                  <a:txBody>
                    <a:bodyPr/>
                    <a:lstStyle/>
                    <a:p>
                      <a:r>
                        <a:rPr lang="en-US" sz="1000" kern="1200">
                          <a:solidFill>
                            <a:schemeClr val="tx2"/>
                          </a:solidFill>
                          <a:latin typeface="+mn-lt"/>
                          <a:ea typeface="+mn-ea"/>
                          <a:cs typeface="+mn-cs"/>
                        </a:rPr>
                        <a:t>In the congregation or ministry setting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kern="1200">
                          <a:solidFill>
                            <a:schemeClr val="tx2"/>
                          </a:solidFill>
                          <a:latin typeface="+mn-lt"/>
                          <a:ea typeface="+mn-ea"/>
                          <a:cs typeface="+mn-cs"/>
                        </a:rPr>
                        <a:t>49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kern="1200">
                          <a:solidFill>
                            <a:schemeClr val="tx2"/>
                          </a:solidFill>
                          <a:latin typeface="+mn-lt"/>
                          <a:ea typeface="+mn-ea"/>
                          <a:cs typeface="+mn-cs"/>
                        </a:rPr>
                        <a:t>   53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kern="1200">
                          <a:solidFill>
                            <a:schemeClr val="tx2"/>
                          </a:solidFill>
                          <a:latin typeface="+mn-lt"/>
                          <a:ea typeface="+mn-ea"/>
                          <a:cs typeface="+mn-cs"/>
                        </a:rPr>
                        <a:t>                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r>
                        <a:rPr lang="en-US" sz="900" kern="1200">
                          <a:solidFill>
                            <a:schemeClr val="tx2"/>
                          </a:solidFill>
                          <a:latin typeface="+mn-lt"/>
                          <a:ea typeface="+mn-ea"/>
                          <a:cs typeface="+mn-cs"/>
                        </a:rPr>
                        <a:t>               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7128647"/>
                  </a:ext>
                </a:extLst>
              </a:tr>
              <a:tr h="571874">
                <a:tc>
                  <a:txBody>
                    <a:bodyPr/>
                    <a:lstStyle/>
                    <a:p>
                      <a:r>
                        <a:rPr lang="en-US" sz="1000" kern="1200">
                          <a:solidFill>
                            <a:schemeClr val="tx2"/>
                          </a:solidFill>
                          <a:latin typeface="+mn-lt"/>
                          <a:ea typeface="+mn-ea"/>
                          <a:cs typeface="+mn-cs"/>
                        </a:rPr>
                        <a:t>In seminary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kern="1200">
                          <a:solidFill>
                            <a:schemeClr val="tx2"/>
                          </a:solidFill>
                          <a:latin typeface="+mn-lt"/>
                          <a:ea typeface="+mn-ea"/>
                          <a:cs typeface="+mn-cs"/>
                        </a:rPr>
                        <a:t>42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kern="1200">
                          <a:solidFill>
                            <a:schemeClr val="tx2"/>
                          </a:solidFill>
                          <a:latin typeface="+mn-lt"/>
                          <a:ea typeface="+mn-ea"/>
                          <a:cs typeface="+mn-cs"/>
                        </a:rPr>
                        <a:t>   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r>
                        <a:rPr lang="en-US" sz="900" kern="1200">
                          <a:solidFill>
                            <a:schemeClr val="tx2"/>
                          </a:solidFill>
                          <a:latin typeface="+mn-lt"/>
                          <a:ea typeface="+mn-ea"/>
                          <a:cs typeface="+mn-cs"/>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sz="900" kern="1200">
                          <a:solidFill>
                            <a:schemeClr val="tx2"/>
                          </a:solidFill>
                          <a:latin typeface="+mn-lt"/>
                          <a:ea typeface="+mn-ea"/>
                          <a:cs typeface="+mn-cs"/>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0010148"/>
                  </a:ext>
                </a:extLst>
              </a:tr>
              <a:tr h="541756">
                <a:tc>
                  <a:txBody>
                    <a:bodyPr/>
                    <a:lstStyle/>
                    <a:p>
                      <a:r>
                        <a:rPr lang="en-US" sz="1000" kern="1200">
                          <a:solidFill>
                            <a:schemeClr val="tx2"/>
                          </a:solidFill>
                          <a:latin typeface="+mn-lt"/>
                          <a:ea typeface="+mn-ea"/>
                          <a:cs typeface="+mn-cs"/>
                        </a:rPr>
                        <a:t>By synod and/or churchwide staff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kern="1200">
                          <a:solidFill>
                            <a:schemeClr val="tx2"/>
                          </a:solidFill>
                          <a:latin typeface="+mn-lt"/>
                          <a:ea typeface="+mn-ea"/>
                          <a:cs typeface="+mn-cs"/>
                        </a:rPr>
                        <a:t>46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kern="1200">
                          <a:solidFill>
                            <a:schemeClr val="tx2"/>
                          </a:solidFill>
                          <a:latin typeface="+mn-lt"/>
                          <a:ea typeface="+mn-ea"/>
                          <a:cs typeface="+mn-cs"/>
                        </a:rPr>
                        <a:t>   35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kern="1200">
                          <a:solidFill>
                            <a:schemeClr val="tx2"/>
                          </a:solidFill>
                          <a:latin typeface="+mn-lt"/>
                          <a:ea typeface="+mn-ea"/>
                          <a:cs typeface="+mn-cs"/>
                        </a:rPr>
                        <a:t>             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algn="ctr"/>
                      <a:r>
                        <a:rPr lang="en-US" sz="900" kern="1200">
                          <a:solidFill>
                            <a:schemeClr val="tx2"/>
                          </a:solidFill>
                          <a:latin typeface="+mn-lt"/>
                          <a:ea typeface="+mn-ea"/>
                          <a:cs typeface="+mn-cs"/>
                        </a:rPr>
                        <a:t>           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6968934"/>
                  </a:ext>
                </a:extLst>
              </a:tr>
              <a:tr h="541756">
                <a:tc>
                  <a:txBody>
                    <a:bodyPr/>
                    <a:lstStyle/>
                    <a:p>
                      <a:endParaRPr lang="en-US" sz="1000" kern="1200" dirty="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kern="120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kern="1200">
                          <a:solidFill>
                            <a:schemeClr val="tx2"/>
                          </a:solidFill>
                          <a:latin typeface="+mn-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900" kern="1200">
                          <a:solidFill>
                            <a:schemeClr val="tx2"/>
                          </a:solidFill>
                          <a:latin typeface="+mn-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r>
                        <a:rPr lang="en-US" sz="900" kern="1200">
                          <a:solidFill>
                            <a:schemeClr val="tx2"/>
                          </a:solidFill>
                          <a:latin typeface="+mn-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978105677"/>
                  </a:ext>
                </a:extLst>
              </a:tr>
              <a:tr h="541756">
                <a:tc>
                  <a:txBody>
                    <a:bodyPr/>
                    <a:lstStyle/>
                    <a:p>
                      <a:endParaRPr lang="en-US" sz="1000" kern="120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kern="120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kern="1200">
                          <a:solidFill>
                            <a:schemeClr val="tx2"/>
                          </a:solidFill>
                          <a:latin typeface="+mn-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900" kern="1200">
                          <a:solidFill>
                            <a:schemeClr val="tx2"/>
                          </a:solidFill>
                          <a:latin typeface="+mn-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ctr"/>
                      <a:r>
                        <a:rPr lang="en-US" sz="900" kern="1200">
                          <a:solidFill>
                            <a:schemeClr val="tx2"/>
                          </a:solidFill>
                          <a:latin typeface="+mn-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9185932"/>
                  </a:ext>
                </a:extLst>
              </a:tr>
              <a:tr h="0">
                <a:tc>
                  <a:txBody>
                    <a:bodyPr/>
                    <a:lstStyle/>
                    <a:p>
                      <a:endParaRPr lang="en-US" sz="1000" kern="120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kern="120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kern="1200" dirty="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ctr"/>
                      <a:endParaRPr lang="en-US" sz="900" kern="1200" dirty="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6095756"/>
                  </a:ext>
                </a:extLst>
              </a:tr>
            </a:tbl>
          </a:graphicData>
        </a:graphic>
      </p:graphicFrame>
      <p:graphicFrame>
        <p:nvGraphicFramePr>
          <p:cNvPr id="39" name="Content Placeholder 13">
            <a:extLst>
              <a:ext uri="{FF2B5EF4-FFF2-40B4-BE49-F238E27FC236}">
                <a16:creationId xmlns:a16="http://schemas.microsoft.com/office/drawing/2014/main" id="{C3C0ADC2-5C64-4091-AED6-9E5664D9D3D4}"/>
              </a:ext>
            </a:extLst>
          </p:cNvPr>
          <p:cNvGraphicFramePr>
            <a:graphicFrameLocks/>
          </p:cNvGraphicFramePr>
          <p:nvPr>
            <p:extLst>
              <p:ext uri="{D42A27DB-BD31-4B8C-83A1-F6EECF244321}">
                <p14:modId xmlns:p14="http://schemas.microsoft.com/office/powerpoint/2010/main" val="4273332395"/>
              </p:ext>
            </p:extLst>
          </p:nvPr>
        </p:nvGraphicFramePr>
        <p:xfrm>
          <a:off x="1617474" y="2532641"/>
          <a:ext cx="815935" cy="5805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1" name="Content Placeholder 13">
            <a:extLst>
              <a:ext uri="{FF2B5EF4-FFF2-40B4-BE49-F238E27FC236}">
                <a16:creationId xmlns:a16="http://schemas.microsoft.com/office/drawing/2014/main" id="{64731EF5-C126-4BE8-90AB-6874F7953774}"/>
              </a:ext>
            </a:extLst>
          </p:cNvPr>
          <p:cNvGraphicFramePr>
            <a:graphicFrameLocks/>
          </p:cNvGraphicFramePr>
          <p:nvPr>
            <p:extLst>
              <p:ext uri="{D42A27DB-BD31-4B8C-83A1-F6EECF244321}">
                <p14:modId xmlns:p14="http://schemas.microsoft.com/office/powerpoint/2010/main" val="363391536"/>
              </p:ext>
            </p:extLst>
          </p:nvPr>
        </p:nvGraphicFramePr>
        <p:xfrm>
          <a:off x="2802265" y="2513844"/>
          <a:ext cx="815935" cy="580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Content Placeholder 13">
            <a:extLst>
              <a:ext uri="{FF2B5EF4-FFF2-40B4-BE49-F238E27FC236}">
                <a16:creationId xmlns:a16="http://schemas.microsoft.com/office/drawing/2014/main" id="{E7C8F102-7B52-4AC0-9E8F-B7280DB1A9EB}"/>
              </a:ext>
            </a:extLst>
          </p:cNvPr>
          <p:cNvGraphicFramePr>
            <a:graphicFrameLocks/>
          </p:cNvGraphicFramePr>
          <p:nvPr>
            <p:extLst>
              <p:ext uri="{D42A27DB-BD31-4B8C-83A1-F6EECF244321}">
                <p14:modId xmlns:p14="http://schemas.microsoft.com/office/powerpoint/2010/main" val="3012416681"/>
              </p:ext>
            </p:extLst>
          </p:nvPr>
        </p:nvGraphicFramePr>
        <p:xfrm>
          <a:off x="4071018" y="2523867"/>
          <a:ext cx="815935" cy="580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ontent Placeholder 13">
            <a:extLst>
              <a:ext uri="{FF2B5EF4-FFF2-40B4-BE49-F238E27FC236}">
                <a16:creationId xmlns:a16="http://schemas.microsoft.com/office/drawing/2014/main" id="{BC2B4CBB-7D5E-4C1D-ABF0-2BC1DC6E776C}"/>
              </a:ext>
            </a:extLst>
          </p:cNvPr>
          <p:cNvGraphicFramePr>
            <a:graphicFrameLocks/>
          </p:cNvGraphicFramePr>
          <p:nvPr>
            <p:extLst>
              <p:ext uri="{D42A27DB-BD31-4B8C-83A1-F6EECF244321}">
                <p14:modId xmlns:p14="http://schemas.microsoft.com/office/powerpoint/2010/main" val="2128567954"/>
              </p:ext>
            </p:extLst>
          </p:nvPr>
        </p:nvGraphicFramePr>
        <p:xfrm>
          <a:off x="5285332" y="2510432"/>
          <a:ext cx="815935" cy="580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ontent Placeholder 13">
            <a:extLst>
              <a:ext uri="{FF2B5EF4-FFF2-40B4-BE49-F238E27FC236}">
                <a16:creationId xmlns:a16="http://schemas.microsoft.com/office/drawing/2014/main" id="{0D38B303-D33D-4A98-B7F9-0A1E3113F398}"/>
              </a:ext>
            </a:extLst>
          </p:cNvPr>
          <p:cNvGraphicFramePr>
            <a:graphicFrameLocks/>
          </p:cNvGraphicFramePr>
          <p:nvPr>
            <p:extLst>
              <p:ext uri="{D42A27DB-BD31-4B8C-83A1-F6EECF244321}">
                <p14:modId xmlns:p14="http://schemas.microsoft.com/office/powerpoint/2010/main" val="2505976891"/>
              </p:ext>
            </p:extLst>
          </p:nvPr>
        </p:nvGraphicFramePr>
        <p:xfrm>
          <a:off x="1616571" y="3087206"/>
          <a:ext cx="815935" cy="5805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5" name="Content Placeholder 13">
            <a:extLst>
              <a:ext uri="{FF2B5EF4-FFF2-40B4-BE49-F238E27FC236}">
                <a16:creationId xmlns:a16="http://schemas.microsoft.com/office/drawing/2014/main" id="{30626FA5-1D65-4A86-BC0C-E760C1409260}"/>
              </a:ext>
            </a:extLst>
          </p:cNvPr>
          <p:cNvGraphicFramePr>
            <a:graphicFrameLocks/>
          </p:cNvGraphicFramePr>
          <p:nvPr>
            <p:extLst>
              <p:ext uri="{D42A27DB-BD31-4B8C-83A1-F6EECF244321}">
                <p14:modId xmlns:p14="http://schemas.microsoft.com/office/powerpoint/2010/main" val="1212259143"/>
              </p:ext>
            </p:extLst>
          </p:nvPr>
        </p:nvGraphicFramePr>
        <p:xfrm>
          <a:off x="2810150" y="3081282"/>
          <a:ext cx="815935" cy="5805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6" name="Content Placeholder 13">
            <a:extLst>
              <a:ext uri="{FF2B5EF4-FFF2-40B4-BE49-F238E27FC236}">
                <a16:creationId xmlns:a16="http://schemas.microsoft.com/office/drawing/2014/main" id="{989FC0EE-30E9-4920-BB62-D868D475CEB8}"/>
              </a:ext>
            </a:extLst>
          </p:cNvPr>
          <p:cNvGraphicFramePr>
            <a:graphicFrameLocks/>
          </p:cNvGraphicFramePr>
          <p:nvPr>
            <p:extLst>
              <p:ext uri="{D42A27DB-BD31-4B8C-83A1-F6EECF244321}">
                <p14:modId xmlns:p14="http://schemas.microsoft.com/office/powerpoint/2010/main" val="2530029389"/>
              </p:ext>
            </p:extLst>
          </p:nvPr>
        </p:nvGraphicFramePr>
        <p:xfrm>
          <a:off x="4171468" y="3057439"/>
          <a:ext cx="815935" cy="58052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7" name="Content Placeholder 13">
            <a:extLst>
              <a:ext uri="{FF2B5EF4-FFF2-40B4-BE49-F238E27FC236}">
                <a16:creationId xmlns:a16="http://schemas.microsoft.com/office/drawing/2014/main" id="{B70BE242-5CF9-4F99-A924-CFF107557402}"/>
              </a:ext>
            </a:extLst>
          </p:cNvPr>
          <p:cNvGraphicFramePr>
            <a:graphicFrameLocks/>
          </p:cNvGraphicFramePr>
          <p:nvPr>
            <p:extLst>
              <p:ext uri="{D42A27DB-BD31-4B8C-83A1-F6EECF244321}">
                <p14:modId xmlns:p14="http://schemas.microsoft.com/office/powerpoint/2010/main" val="2358523814"/>
              </p:ext>
            </p:extLst>
          </p:nvPr>
        </p:nvGraphicFramePr>
        <p:xfrm>
          <a:off x="5305690" y="3077744"/>
          <a:ext cx="815935" cy="58052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8" name="Content Placeholder 13">
            <a:extLst>
              <a:ext uri="{FF2B5EF4-FFF2-40B4-BE49-F238E27FC236}">
                <a16:creationId xmlns:a16="http://schemas.microsoft.com/office/drawing/2014/main" id="{A18C6674-DF76-416D-886A-4EEA550A7D94}"/>
              </a:ext>
            </a:extLst>
          </p:cNvPr>
          <p:cNvGraphicFramePr>
            <a:graphicFrameLocks/>
          </p:cNvGraphicFramePr>
          <p:nvPr>
            <p:extLst>
              <p:ext uri="{D42A27DB-BD31-4B8C-83A1-F6EECF244321}">
                <p14:modId xmlns:p14="http://schemas.microsoft.com/office/powerpoint/2010/main" val="937950887"/>
              </p:ext>
            </p:extLst>
          </p:nvPr>
        </p:nvGraphicFramePr>
        <p:xfrm>
          <a:off x="1607992" y="3641771"/>
          <a:ext cx="815935" cy="58052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9" name="Content Placeholder 13">
            <a:extLst>
              <a:ext uri="{FF2B5EF4-FFF2-40B4-BE49-F238E27FC236}">
                <a16:creationId xmlns:a16="http://schemas.microsoft.com/office/drawing/2014/main" id="{1A2CB288-3429-4885-9EC5-7E4284AA6518}"/>
              </a:ext>
            </a:extLst>
          </p:cNvPr>
          <p:cNvGraphicFramePr>
            <a:graphicFrameLocks/>
          </p:cNvGraphicFramePr>
          <p:nvPr>
            <p:extLst>
              <p:ext uri="{D42A27DB-BD31-4B8C-83A1-F6EECF244321}">
                <p14:modId xmlns:p14="http://schemas.microsoft.com/office/powerpoint/2010/main" val="1687274118"/>
              </p:ext>
            </p:extLst>
          </p:nvPr>
        </p:nvGraphicFramePr>
        <p:xfrm>
          <a:off x="2818519" y="3649703"/>
          <a:ext cx="815935" cy="58052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0" name="Content Placeholder 13">
            <a:extLst>
              <a:ext uri="{FF2B5EF4-FFF2-40B4-BE49-F238E27FC236}">
                <a16:creationId xmlns:a16="http://schemas.microsoft.com/office/drawing/2014/main" id="{AD91E531-21BF-49C1-A553-FA6B45F67FCF}"/>
              </a:ext>
            </a:extLst>
          </p:cNvPr>
          <p:cNvGraphicFramePr>
            <a:graphicFrameLocks/>
          </p:cNvGraphicFramePr>
          <p:nvPr>
            <p:extLst>
              <p:ext uri="{D42A27DB-BD31-4B8C-83A1-F6EECF244321}">
                <p14:modId xmlns:p14="http://schemas.microsoft.com/office/powerpoint/2010/main" val="1279116717"/>
              </p:ext>
            </p:extLst>
          </p:nvPr>
        </p:nvGraphicFramePr>
        <p:xfrm>
          <a:off x="4077802" y="3641771"/>
          <a:ext cx="815935" cy="58052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1" name="Content Placeholder 13">
            <a:extLst>
              <a:ext uri="{FF2B5EF4-FFF2-40B4-BE49-F238E27FC236}">
                <a16:creationId xmlns:a16="http://schemas.microsoft.com/office/drawing/2014/main" id="{A2221766-B21C-4674-99BD-D582093AD58B}"/>
              </a:ext>
            </a:extLst>
          </p:cNvPr>
          <p:cNvGraphicFramePr>
            <a:graphicFrameLocks/>
          </p:cNvGraphicFramePr>
          <p:nvPr>
            <p:extLst>
              <p:ext uri="{D42A27DB-BD31-4B8C-83A1-F6EECF244321}">
                <p14:modId xmlns:p14="http://schemas.microsoft.com/office/powerpoint/2010/main" val="1015790508"/>
              </p:ext>
            </p:extLst>
          </p:nvPr>
        </p:nvGraphicFramePr>
        <p:xfrm>
          <a:off x="5409499" y="3635334"/>
          <a:ext cx="815935" cy="58052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56" name="Content Placeholder 13">
            <a:extLst>
              <a:ext uri="{FF2B5EF4-FFF2-40B4-BE49-F238E27FC236}">
                <a16:creationId xmlns:a16="http://schemas.microsoft.com/office/drawing/2014/main" id="{5C553E11-FE6B-424F-AACD-B8A4A358C988}"/>
              </a:ext>
            </a:extLst>
          </p:cNvPr>
          <p:cNvGraphicFramePr>
            <a:graphicFrameLocks/>
          </p:cNvGraphicFramePr>
          <p:nvPr>
            <p:extLst>
              <p:ext uri="{D42A27DB-BD31-4B8C-83A1-F6EECF244321}">
                <p14:modId xmlns:p14="http://schemas.microsoft.com/office/powerpoint/2010/main" val="968342379"/>
              </p:ext>
            </p:extLst>
          </p:nvPr>
        </p:nvGraphicFramePr>
        <p:xfrm>
          <a:off x="1629854" y="4734602"/>
          <a:ext cx="815935" cy="58052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57" name="Content Placeholder 13">
            <a:extLst>
              <a:ext uri="{FF2B5EF4-FFF2-40B4-BE49-F238E27FC236}">
                <a16:creationId xmlns:a16="http://schemas.microsoft.com/office/drawing/2014/main" id="{2429FDE0-C938-4EDF-8031-8398EA1066CD}"/>
              </a:ext>
            </a:extLst>
          </p:cNvPr>
          <p:cNvGraphicFramePr>
            <a:graphicFrameLocks/>
          </p:cNvGraphicFramePr>
          <p:nvPr>
            <p:extLst>
              <p:ext uri="{D42A27DB-BD31-4B8C-83A1-F6EECF244321}">
                <p14:modId xmlns:p14="http://schemas.microsoft.com/office/powerpoint/2010/main" val="2773351708"/>
              </p:ext>
            </p:extLst>
          </p:nvPr>
        </p:nvGraphicFramePr>
        <p:xfrm>
          <a:off x="2818519" y="4735653"/>
          <a:ext cx="815935" cy="58052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59" name="Content Placeholder 13">
            <a:extLst>
              <a:ext uri="{FF2B5EF4-FFF2-40B4-BE49-F238E27FC236}">
                <a16:creationId xmlns:a16="http://schemas.microsoft.com/office/drawing/2014/main" id="{7EA880AF-767E-45FC-8FB8-A8B451F82D66}"/>
              </a:ext>
            </a:extLst>
          </p:cNvPr>
          <p:cNvGraphicFramePr>
            <a:graphicFrameLocks/>
          </p:cNvGraphicFramePr>
          <p:nvPr>
            <p:extLst>
              <p:ext uri="{D42A27DB-BD31-4B8C-83A1-F6EECF244321}">
                <p14:modId xmlns:p14="http://schemas.microsoft.com/office/powerpoint/2010/main" val="2156012295"/>
              </p:ext>
            </p:extLst>
          </p:nvPr>
        </p:nvGraphicFramePr>
        <p:xfrm>
          <a:off x="5370092" y="4717432"/>
          <a:ext cx="815935" cy="580520"/>
        </p:xfrm>
        <a:graphic>
          <a:graphicData uri="http://schemas.openxmlformats.org/drawingml/2006/chart">
            <c:chart xmlns:c="http://schemas.openxmlformats.org/drawingml/2006/chart" xmlns:r="http://schemas.openxmlformats.org/officeDocument/2006/relationships" r:id="rId16"/>
          </a:graphicData>
        </a:graphic>
      </p:graphicFrame>
      <p:sp>
        <p:nvSpPr>
          <p:cNvPr id="31" name="TextBox 30">
            <a:extLst>
              <a:ext uri="{FF2B5EF4-FFF2-40B4-BE49-F238E27FC236}">
                <a16:creationId xmlns:a16="http://schemas.microsoft.com/office/drawing/2014/main" id="{66C29FEA-C44B-4EBE-9E26-83873052BFC7}"/>
              </a:ext>
            </a:extLst>
          </p:cNvPr>
          <p:cNvSpPr txBox="1"/>
          <p:nvPr/>
        </p:nvSpPr>
        <p:spPr>
          <a:xfrm>
            <a:off x="6499646" y="2041692"/>
            <a:ext cx="1958553" cy="330859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Rostered ministers from communities of color are far more likely than their white counterparts to experience racial discrimination (different treatment accorded to individuals based on their race and ethnicity) across all ministry settings.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Both women and men from communities </a:t>
            </a:r>
            <a:r>
              <a:rPr lang="en-US" sz="1200" dirty="0">
                <a:solidFill>
                  <a:srgbClr val="3C8689"/>
                </a:solidFill>
                <a:latin typeface="Franklin Gothic Book"/>
              </a:rPr>
              <a:t>of color </a:t>
            </a: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were most likely to experience racial discrimination in the congregation or ministry setting, compared to other settings.</a:t>
            </a:r>
          </a:p>
        </p:txBody>
      </p:sp>
    </p:spTree>
    <p:extLst>
      <p:ext uri="{BB962C8B-B14F-4D97-AF65-F5344CB8AC3E}">
        <p14:creationId xmlns:p14="http://schemas.microsoft.com/office/powerpoint/2010/main" val="166934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1DB01-C714-42EE-9A66-C04714DDD4B3}"/>
              </a:ext>
            </a:extLst>
          </p:cNvPr>
          <p:cNvSpPr>
            <a:spLocks noGrp="1"/>
          </p:cNvSpPr>
          <p:nvPr>
            <p:ph type="title"/>
          </p:nvPr>
        </p:nvSpPr>
        <p:spPr/>
        <p:txBody>
          <a:bodyPr/>
          <a:lstStyle/>
          <a:p>
            <a:r>
              <a:rPr lang="en-US" sz="2800" dirty="0"/>
              <a:t>Trends in the Use of Inclusive Language From </a:t>
            </a:r>
            <a:br>
              <a:rPr lang="en-US" sz="2800" dirty="0"/>
            </a:br>
            <a:r>
              <a:rPr lang="en-US" sz="2800" dirty="0"/>
              <a:t>2015 to 2020</a:t>
            </a:r>
          </a:p>
        </p:txBody>
      </p:sp>
      <p:sp>
        <p:nvSpPr>
          <p:cNvPr id="4" name="Content Placeholder 3">
            <a:extLst>
              <a:ext uri="{FF2B5EF4-FFF2-40B4-BE49-F238E27FC236}">
                <a16:creationId xmlns:a16="http://schemas.microsoft.com/office/drawing/2014/main" id="{62F99373-6776-4AD0-B0D5-7DC2051B3478}"/>
              </a:ext>
            </a:extLst>
          </p:cNvPr>
          <p:cNvSpPr>
            <a:spLocks noGrp="1"/>
          </p:cNvSpPr>
          <p:nvPr>
            <p:ph sz="quarter" idx="16"/>
          </p:nvPr>
        </p:nvSpPr>
        <p:spPr>
          <a:xfrm>
            <a:off x="6349429" y="2182761"/>
            <a:ext cx="2108771" cy="3347208"/>
          </a:xfrm>
        </p:spPr>
        <p:txBody>
          <a:bodyPr vert="horz" lIns="0" tIns="0" rIns="0" bIns="0" rtlCol="0" anchor="t">
            <a:noAutofit/>
          </a:bodyPr>
          <a:lstStyle/>
          <a:p>
            <a:pPr>
              <a:lnSpc>
                <a:spcPct val="100000"/>
              </a:lnSpc>
              <a:spcAft>
                <a:spcPts val="600"/>
              </a:spcAft>
            </a:pPr>
            <a:r>
              <a:rPr lang="en-US" sz="1200" dirty="0">
                <a:solidFill>
                  <a:schemeClr val="accent1"/>
                </a:solidFill>
              </a:rPr>
              <a:t>Respondents to the 2020 survey were more likely to use inclusive language compared to 2015.</a:t>
            </a:r>
          </a:p>
          <a:p>
            <a:pPr>
              <a:lnSpc>
                <a:spcPct val="100000"/>
              </a:lnSpc>
              <a:spcAft>
                <a:spcPts val="600"/>
              </a:spcAft>
            </a:pPr>
            <a:r>
              <a:rPr lang="en-US" sz="1200" dirty="0">
                <a:solidFill>
                  <a:schemeClr val="accent1"/>
                </a:solidFill>
              </a:rPr>
              <a:t>White women were most likely to have decreased the use of masculine language and imagery in preaching or other examples.  </a:t>
            </a:r>
          </a:p>
          <a:p>
            <a:pPr>
              <a:lnSpc>
                <a:spcPct val="100000"/>
              </a:lnSpc>
              <a:spcAft>
                <a:spcPts val="600"/>
              </a:spcAft>
            </a:pPr>
            <a:r>
              <a:rPr lang="en-US" sz="1200" dirty="0">
                <a:solidFill>
                  <a:schemeClr val="accent1"/>
                </a:solidFill>
              </a:rPr>
              <a:t>Women from communities of color were most likely to have increased the use of feminine and gender-neutral language and imagery in preaching or in other examples.</a:t>
            </a:r>
          </a:p>
        </p:txBody>
      </p:sp>
      <p:sp>
        <p:nvSpPr>
          <p:cNvPr id="5" name="Text Placeholder 4">
            <a:extLst>
              <a:ext uri="{FF2B5EF4-FFF2-40B4-BE49-F238E27FC236}">
                <a16:creationId xmlns:a16="http://schemas.microsoft.com/office/drawing/2014/main" id="{6BFA96C4-E463-476B-A76F-79DAB70A0111}"/>
              </a:ext>
            </a:extLst>
          </p:cNvPr>
          <p:cNvSpPr>
            <a:spLocks noGrp="1"/>
          </p:cNvSpPr>
          <p:nvPr>
            <p:ph type="body" idx="28"/>
          </p:nvPr>
        </p:nvSpPr>
        <p:spPr/>
        <p:txBody>
          <a:bodyPr/>
          <a:lstStyle/>
          <a:p>
            <a:r>
              <a:rPr lang="en-US"/>
              <a:t>Attitudes and Experiences:  Inclusive Language</a:t>
            </a:r>
          </a:p>
        </p:txBody>
      </p:sp>
      <p:graphicFrame>
        <p:nvGraphicFramePr>
          <p:cNvPr id="8" name="Content Placeholder 7">
            <a:extLst>
              <a:ext uri="{FF2B5EF4-FFF2-40B4-BE49-F238E27FC236}">
                <a16:creationId xmlns:a16="http://schemas.microsoft.com/office/drawing/2014/main" id="{137A653B-6147-4C35-9CF3-C1484DA404AF}"/>
              </a:ext>
            </a:extLst>
          </p:cNvPr>
          <p:cNvGraphicFramePr>
            <a:graphicFrameLocks noGrp="1"/>
          </p:cNvGraphicFramePr>
          <p:nvPr>
            <p:ph sz="quarter" idx="15"/>
            <p:extLst>
              <p:ext uri="{D42A27DB-BD31-4B8C-83A1-F6EECF244321}">
                <p14:modId xmlns:p14="http://schemas.microsoft.com/office/powerpoint/2010/main" val="1713208049"/>
              </p:ext>
            </p:extLst>
          </p:nvPr>
        </p:nvGraphicFramePr>
        <p:xfrm>
          <a:off x="228600" y="1870589"/>
          <a:ext cx="5958096" cy="35655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651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130D1-B9DC-4619-8361-CE7F11161EDD}"/>
              </a:ext>
            </a:extLst>
          </p:cNvPr>
          <p:cNvSpPr>
            <a:spLocks noGrp="1"/>
          </p:cNvSpPr>
          <p:nvPr>
            <p:ph type="title"/>
          </p:nvPr>
        </p:nvSpPr>
        <p:spPr/>
        <p:txBody>
          <a:bodyPr/>
          <a:lstStyle/>
          <a:p>
            <a:r>
              <a:rPr lang="en-US" sz="2800" dirty="0"/>
              <a:t>Advocating for the Use of Inclusive Language: Trends From 2005 to 2020</a:t>
            </a:r>
          </a:p>
        </p:txBody>
      </p:sp>
      <p:sp>
        <p:nvSpPr>
          <p:cNvPr id="4" name="Content Placeholder 3">
            <a:extLst>
              <a:ext uri="{FF2B5EF4-FFF2-40B4-BE49-F238E27FC236}">
                <a16:creationId xmlns:a16="http://schemas.microsoft.com/office/drawing/2014/main" id="{30C59DD1-A5C2-443E-A425-3D9512CC73F7}"/>
              </a:ext>
            </a:extLst>
          </p:cNvPr>
          <p:cNvSpPr>
            <a:spLocks noGrp="1"/>
          </p:cNvSpPr>
          <p:nvPr>
            <p:ph sz="quarter" idx="16"/>
          </p:nvPr>
        </p:nvSpPr>
        <p:spPr>
          <a:xfrm>
            <a:off x="6007510" y="2241755"/>
            <a:ext cx="2450690" cy="3455090"/>
          </a:xfrm>
        </p:spPr>
        <p:txBody>
          <a:bodyPr/>
          <a:lstStyle/>
          <a:p>
            <a:pPr>
              <a:lnSpc>
                <a:spcPct val="100000"/>
              </a:lnSpc>
              <a:spcAft>
                <a:spcPts val="0"/>
              </a:spcAft>
            </a:pPr>
            <a:r>
              <a:rPr lang="en-US" sz="1200" dirty="0">
                <a:solidFill>
                  <a:schemeClr val="accent1"/>
                </a:solidFill>
              </a:rPr>
              <a:t>From 2005 to 2020, rostered ministers have increasingly advocated for the following:</a:t>
            </a:r>
          </a:p>
          <a:p>
            <a:pPr marL="171450" lvl="1" indent="-171450">
              <a:spcBef>
                <a:spcPts val="600"/>
              </a:spcBef>
              <a:spcAft>
                <a:spcPts val="0"/>
              </a:spcAft>
              <a:buFont typeface="Arial" panose="020B0604020202020204" pitchFamily="34" charset="0"/>
              <a:buChar char="•"/>
            </a:pPr>
            <a:r>
              <a:rPr lang="en-US" sz="1200" dirty="0">
                <a:solidFill>
                  <a:schemeClr val="accent1"/>
                </a:solidFill>
              </a:rPr>
              <a:t>Use of inclusive language among congregational leaders.</a:t>
            </a:r>
          </a:p>
          <a:p>
            <a:pPr marL="171450" lvl="1" indent="-171450">
              <a:spcBef>
                <a:spcPts val="600"/>
              </a:spcBef>
              <a:spcAft>
                <a:spcPts val="0"/>
              </a:spcAft>
              <a:buFont typeface="Arial" panose="020B0604020202020204" pitchFamily="34" charset="0"/>
              <a:buChar char="•"/>
            </a:pPr>
            <a:r>
              <a:rPr lang="en-US" sz="1200" dirty="0">
                <a:solidFill>
                  <a:schemeClr val="accent1"/>
                </a:solidFill>
              </a:rPr>
              <a:t>Scripture translations that use inclusive language.</a:t>
            </a:r>
          </a:p>
          <a:p>
            <a:pPr marL="171450" lvl="1" indent="-171450">
              <a:spcBef>
                <a:spcPts val="600"/>
              </a:spcBef>
              <a:spcAft>
                <a:spcPts val="0"/>
              </a:spcAft>
              <a:buFont typeface="Arial" panose="020B0604020202020204" pitchFamily="34" charset="0"/>
              <a:buChar char="•"/>
            </a:pPr>
            <a:r>
              <a:rPr lang="en-US" sz="1200" dirty="0">
                <a:solidFill>
                  <a:schemeClr val="accent1"/>
                </a:solidFill>
              </a:rPr>
              <a:t>Use of inclusive language in congregation/agency publications.</a:t>
            </a:r>
          </a:p>
          <a:p>
            <a:pPr>
              <a:lnSpc>
                <a:spcPct val="100000"/>
              </a:lnSpc>
              <a:spcAft>
                <a:spcPts val="0"/>
              </a:spcAft>
              <a:buNone/>
            </a:pPr>
            <a:r>
              <a:rPr lang="en-US" sz="1200" dirty="0">
                <a:solidFill>
                  <a:schemeClr val="accent1"/>
                </a:solidFill>
              </a:rPr>
              <a:t>Both women and men are advocating for the use of inclusive language.</a:t>
            </a:r>
          </a:p>
        </p:txBody>
      </p:sp>
      <p:sp>
        <p:nvSpPr>
          <p:cNvPr id="5" name="Text Placeholder 4">
            <a:extLst>
              <a:ext uri="{FF2B5EF4-FFF2-40B4-BE49-F238E27FC236}">
                <a16:creationId xmlns:a16="http://schemas.microsoft.com/office/drawing/2014/main" id="{8ED17D3C-2957-4D22-AF37-AD253F8359F4}"/>
              </a:ext>
            </a:extLst>
          </p:cNvPr>
          <p:cNvSpPr>
            <a:spLocks noGrp="1"/>
          </p:cNvSpPr>
          <p:nvPr>
            <p:ph type="body" idx="28"/>
          </p:nvPr>
        </p:nvSpPr>
        <p:spPr/>
        <p:txBody>
          <a:bodyPr/>
          <a:lstStyle/>
          <a:p>
            <a:r>
              <a:rPr lang="en-US"/>
              <a:t>Attitudes and Experiences:  Inclusive Language</a:t>
            </a:r>
          </a:p>
        </p:txBody>
      </p:sp>
      <p:graphicFrame>
        <p:nvGraphicFramePr>
          <p:cNvPr id="7" name="Content Placeholder 6">
            <a:extLst>
              <a:ext uri="{FF2B5EF4-FFF2-40B4-BE49-F238E27FC236}">
                <a16:creationId xmlns:a16="http://schemas.microsoft.com/office/drawing/2014/main" id="{A6C1E954-871A-484A-B656-2527EEEC1A44}"/>
              </a:ext>
            </a:extLst>
          </p:cNvPr>
          <p:cNvGraphicFramePr>
            <a:graphicFrameLocks noGrp="1"/>
          </p:cNvGraphicFramePr>
          <p:nvPr>
            <p:ph sz="quarter" idx="15"/>
            <p:extLst>
              <p:ext uri="{D42A27DB-BD31-4B8C-83A1-F6EECF244321}">
                <p14:modId xmlns:p14="http://schemas.microsoft.com/office/powerpoint/2010/main" val="3185566142"/>
              </p:ext>
            </p:extLst>
          </p:nvPr>
        </p:nvGraphicFramePr>
        <p:xfrm>
          <a:off x="228600" y="1617249"/>
          <a:ext cx="5653006" cy="40977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643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2BCC6-989F-4225-B0D2-23C92BDD0227}"/>
              </a:ext>
            </a:extLst>
          </p:cNvPr>
          <p:cNvSpPr>
            <a:spLocks noGrp="1"/>
          </p:cNvSpPr>
          <p:nvPr>
            <p:ph type="title"/>
          </p:nvPr>
        </p:nvSpPr>
        <p:spPr/>
        <p:txBody>
          <a:bodyPr/>
          <a:lstStyle/>
          <a:p>
            <a:r>
              <a:rPr lang="en-US" sz="2800" dirty="0"/>
              <a:t>How Well Seminary Prepares Candidates for</a:t>
            </a:r>
            <a:br>
              <a:rPr lang="en-US" sz="2800" dirty="0"/>
            </a:br>
            <a:r>
              <a:rPr lang="en-US" sz="2800" dirty="0"/>
              <a:t>Their First Call</a:t>
            </a:r>
          </a:p>
        </p:txBody>
      </p:sp>
      <p:graphicFrame>
        <p:nvGraphicFramePr>
          <p:cNvPr id="9" name="Content Placeholder 8">
            <a:extLst>
              <a:ext uri="{FF2B5EF4-FFF2-40B4-BE49-F238E27FC236}">
                <a16:creationId xmlns:a16="http://schemas.microsoft.com/office/drawing/2014/main" id="{4B782282-D485-4D3F-9F80-F49320421BF7}"/>
              </a:ext>
            </a:extLst>
          </p:cNvPr>
          <p:cNvGraphicFramePr>
            <a:graphicFrameLocks noGrp="1"/>
          </p:cNvGraphicFramePr>
          <p:nvPr>
            <p:ph sz="quarter" idx="15"/>
            <p:extLst>
              <p:ext uri="{D42A27DB-BD31-4B8C-83A1-F6EECF244321}">
                <p14:modId xmlns:p14="http://schemas.microsoft.com/office/powerpoint/2010/main" val="2820908550"/>
              </p:ext>
            </p:extLst>
          </p:nvPr>
        </p:nvGraphicFramePr>
        <p:xfrm>
          <a:off x="317090" y="2057398"/>
          <a:ext cx="5250052" cy="3657602"/>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9409E818-1631-4FF5-90F3-12BDB6E5EA4C}"/>
              </a:ext>
            </a:extLst>
          </p:cNvPr>
          <p:cNvSpPr>
            <a:spLocks noGrp="1"/>
          </p:cNvSpPr>
          <p:nvPr>
            <p:ph sz="quarter" idx="16"/>
          </p:nvPr>
        </p:nvSpPr>
        <p:spPr>
          <a:xfrm>
            <a:off x="5753100" y="2057398"/>
            <a:ext cx="2705099" cy="4066000"/>
          </a:xfrm>
        </p:spPr>
        <p:txBody>
          <a:bodyPr/>
          <a:lstStyle/>
          <a:p>
            <a:pPr>
              <a:lnSpc>
                <a:spcPct val="100000"/>
              </a:lnSpc>
              <a:spcAft>
                <a:spcPts val="0"/>
              </a:spcAft>
            </a:pPr>
            <a:r>
              <a:rPr lang="en-US" sz="1200" dirty="0">
                <a:solidFill>
                  <a:schemeClr val="accent1"/>
                </a:solidFill>
              </a:rPr>
              <a:t>Using a five-point rating scale where 1 = “strongly disagree” and 5 = “strongly agree,” we asked ministers to rate the statement “My experiences in seminary prepared me well for my first call.”</a:t>
            </a:r>
          </a:p>
          <a:p>
            <a:pPr>
              <a:lnSpc>
                <a:spcPct val="100000"/>
              </a:lnSpc>
              <a:spcAft>
                <a:spcPts val="0"/>
              </a:spcAft>
            </a:pPr>
            <a:r>
              <a:rPr lang="en-US" sz="1200" dirty="0">
                <a:solidFill>
                  <a:schemeClr val="accent1"/>
                </a:solidFill>
              </a:rPr>
              <a:t>Women of color felt significantly less prepared for their first call than all other groups, with only half agreeing or strongly agreeing with this statement.  </a:t>
            </a:r>
          </a:p>
          <a:p>
            <a:pPr>
              <a:lnSpc>
                <a:spcPct val="100000"/>
              </a:lnSpc>
              <a:spcAft>
                <a:spcPts val="0"/>
              </a:spcAft>
            </a:pPr>
            <a:r>
              <a:rPr lang="en-US" sz="1200" dirty="0">
                <a:solidFill>
                  <a:schemeClr val="accent1"/>
                </a:solidFill>
              </a:rPr>
              <a:t>White women, white men and men of color had almost identical ratings, with about three-fourths reporting they felt well-prepared for their first call.  </a:t>
            </a:r>
          </a:p>
          <a:p>
            <a:pPr>
              <a:lnSpc>
                <a:spcPct val="100000"/>
              </a:lnSpc>
              <a:spcAft>
                <a:spcPts val="0"/>
              </a:spcAft>
            </a:pPr>
            <a:r>
              <a:rPr lang="en-US" sz="1200" dirty="0">
                <a:solidFill>
                  <a:schemeClr val="accent1"/>
                </a:solidFill>
              </a:rPr>
              <a:t>We found very similar results in the</a:t>
            </a:r>
            <a:br>
              <a:rPr lang="en-US" sz="1200" dirty="0">
                <a:solidFill>
                  <a:schemeClr val="accent1"/>
                </a:solidFill>
              </a:rPr>
            </a:br>
            <a:r>
              <a:rPr lang="en-US" sz="1200" dirty="0">
                <a:solidFill>
                  <a:schemeClr val="accent1"/>
                </a:solidFill>
              </a:rPr>
              <a:t>2015 study.</a:t>
            </a:r>
          </a:p>
        </p:txBody>
      </p:sp>
      <p:sp>
        <p:nvSpPr>
          <p:cNvPr id="5" name="Text Placeholder 4">
            <a:extLst>
              <a:ext uri="{FF2B5EF4-FFF2-40B4-BE49-F238E27FC236}">
                <a16:creationId xmlns:a16="http://schemas.microsoft.com/office/drawing/2014/main" id="{F779B305-293D-4786-B088-EC932F580784}"/>
              </a:ext>
            </a:extLst>
          </p:cNvPr>
          <p:cNvSpPr>
            <a:spLocks noGrp="1"/>
          </p:cNvSpPr>
          <p:nvPr>
            <p:ph type="body" idx="28"/>
          </p:nvPr>
        </p:nvSpPr>
        <p:spPr/>
        <p:txBody>
          <a:bodyPr/>
          <a:lstStyle/>
          <a:p>
            <a:r>
              <a:rPr lang="en-US"/>
              <a:t>Attitudes and Experiences:  Seminary and Educational Debt</a:t>
            </a:r>
          </a:p>
        </p:txBody>
      </p:sp>
    </p:spTree>
    <p:extLst>
      <p:ext uri="{BB962C8B-B14F-4D97-AF65-F5344CB8AC3E}">
        <p14:creationId xmlns:p14="http://schemas.microsoft.com/office/powerpoint/2010/main" val="106208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3E5E5-9975-4CE2-ACB1-598AD6ED3D25}"/>
              </a:ext>
            </a:extLst>
          </p:cNvPr>
          <p:cNvSpPr>
            <a:spLocks noGrp="1"/>
          </p:cNvSpPr>
          <p:nvPr>
            <p:ph type="title"/>
          </p:nvPr>
        </p:nvSpPr>
        <p:spPr/>
        <p:txBody>
          <a:bodyPr/>
          <a:lstStyle/>
          <a:p>
            <a:r>
              <a:rPr lang="en-US" sz="2800"/>
              <a:t>Educational Debt at Seminary Graduation</a:t>
            </a:r>
          </a:p>
        </p:txBody>
      </p:sp>
      <p:graphicFrame>
        <p:nvGraphicFramePr>
          <p:cNvPr id="9" name="Content Placeholder 8">
            <a:extLst>
              <a:ext uri="{FF2B5EF4-FFF2-40B4-BE49-F238E27FC236}">
                <a16:creationId xmlns:a16="http://schemas.microsoft.com/office/drawing/2014/main" id="{F7F2AD97-F88C-48B5-B65F-145E64F3F22A}"/>
              </a:ext>
            </a:extLst>
          </p:cNvPr>
          <p:cNvGraphicFramePr>
            <a:graphicFrameLocks noGrp="1"/>
          </p:cNvGraphicFramePr>
          <p:nvPr>
            <p:ph sz="quarter" idx="15"/>
            <p:extLst>
              <p:ext uri="{D42A27DB-BD31-4B8C-83A1-F6EECF244321}">
                <p14:modId xmlns:p14="http://schemas.microsoft.com/office/powerpoint/2010/main" val="1177930511"/>
              </p:ext>
            </p:extLst>
          </p:nvPr>
        </p:nvGraphicFramePr>
        <p:xfrm>
          <a:off x="228600" y="1282029"/>
          <a:ext cx="5123941" cy="3874838"/>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6851A94D-284C-4E90-9130-93A463C1F843}"/>
              </a:ext>
            </a:extLst>
          </p:cNvPr>
          <p:cNvSpPr>
            <a:spLocks noGrp="1"/>
          </p:cNvSpPr>
          <p:nvPr>
            <p:ph sz="quarter" idx="16"/>
          </p:nvPr>
        </p:nvSpPr>
        <p:spPr>
          <a:xfrm>
            <a:off x="5584723" y="1714501"/>
            <a:ext cx="2873477" cy="3874839"/>
          </a:xfrm>
        </p:spPr>
        <p:txBody>
          <a:bodyPr/>
          <a:lstStyle/>
          <a:p>
            <a:pPr>
              <a:lnSpc>
                <a:spcPct val="100000"/>
              </a:lnSpc>
              <a:spcAft>
                <a:spcPts val="0"/>
              </a:spcAft>
            </a:pPr>
            <a:r>
              <a:rPr lang="en-US" sz="1200" dirty="0">
                <a:solidFill>
                  <a:schemeClr val="accent1"/>
                </a:solidFill>
              </a:rPr>
              <a:t>In 2015 and in 2020, women were more likely than men to carry substantial educational debt at graduation from seminary.</a:t>
            </a:r>
          </a:p>
          <a:p>
            <a:pPr>
              <a:lnSpc>
                <a:spcPct val="100000"/>
              </a:lnSpc>
              <a:spcAft>
                <a:spcPts val="0"/>
              </a:spcAft>
            </a:pPr>
            <a:r>
              <a:rPr lang="en-US" sz="1200" dirty="0">
                <a:solidFill>
                  <a:schemeClr val="accent1"/>
                </a:solidFill>
              </a:rPr>
              <a:t>Overall, the proportion of seminary graduates carrying substantial educational debt at graduation from seminary increased from 2015 to 2020.</a:t>
            </a:r>
          </a:p>
          <a:p>
            <a:pPr>
              <a:lnSpc>
                <a:spcPct val="100000"/>
              </a:lnSpc>
              <a:spcAft>
                <a:spcPts val="0"/>
              </a:spcAft>
            </a:pPr>
            <a:r>
              <a:rPr lang="en-US" sz="1200" dirty="0">
                <a:solidFill>
                  <a:schemeClr val="accent1"/>
                </a:solidFill>
              </a:rPr>
              <a:t>While these increases affected both men and women, the increase was greater for men (15% change) than for women (9% change).</a:t>
            </a:r>
          </a:p>
          <a:p>
            <a:pPr>
              <a:lnSpc>
                <a:spcPct val="100000"/>
              </a:lnSpc>
              <a:spcAft>
                <a:spcPts val="0"/>
              </a:spcAft>
            </a:pPr>
            <a:r>
              <a:rPr lang="en-US" sz="1200" dirty="0">
                <a:solidFill>
                  <a:schemeClr val="accent1"/>
                </a:solidFill>
              </a:rPr>
              <a:t>Note: The people surveyed in 2015 were not the same people surveyed in 2020, so the changes over five years should be viewed with caution. Factors related to the sample could affect these changes. What’s most relevant here is the fact that debt is increasing for both men and women.</a:t>
            </a:r>
          </a:p>
        </p:txBody>
      </p:sp>
      <p:sp>
        <p:nvSpPr>
          <p:cNvPr id="5" name="Text Placeholder 4">
            <a:extLst>
              <a:ext uri="{FF2B5EF4-FFF2-40B4-BE49-F238E27FC236}">
                <a16:creationId xmlns:a16="http://schemas.microsoft.com/office/drawing/2014/main" id="{BA480096-60AB-4B9C-980A-7B20EEEDCB76}"/>
              </a:ext>
            </a:extLst>
          </p:cNvPr>
          <p:cNvSpPr>
            <a:spLocks noGrp="1"/>
          </p:cNvSpPr>
          <p:nvPr>
            <p:ph type="body" idx="28"/>
          </p:nvPr>
        </p:nvSpPr>
        <p:spPr/>
        <p:txBody>
          <a:bodyPr/>
          <a:lstStyle/>
          <a:p>
            <a:r>
              <a:rPr lang="en-US"/>
              <a:t>Attitudes and Experiences:  Seminary and Educational Debt</a:t>
            </a:r>
          </a:p>
        </p:txBody>
      </p:sp>
    </p:spTree>
    <p:extLst>
      <p:ext uri="{BB962C8B-B14F-4D97-AF65-F5344CB8AC3E}">
        <p14:creationId xmlns:p14="http://schemas.microsoft.com/office/powerpoint/2010/main" val="412684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B0667646-7406-4942-BD2E-0D5092AB45E6}"/>
              </a:ext>
            </a:extLst>
          </p:cNvPr>
          <p:cNvGraphicFramePr>
            <a:graphicFrameLocks noGrp="1"/>
          </p:cNvGraphicFramePr>
          <p:nvPr>
            <p:ph sz="quarter" idx="15"/>
            <p:extLst>
              <p:ext uri="{D42A27DB-BD31-4B8C-83A1-F6EECF244321}">
                <p14:modId xmlns:p14="http://schemas.microsoft.com/office/powerpoint/2010/main" val="974608890"/>
              </p:ext>
            </p:extLst>
          </p:nvPr>
        </p:nvGraphicFramePr>
        <p:xfrm>
          <a:off x="230588" y="385916"/>
          <a:ext cx="5327374" cy="384699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A96C773A-CBBF-467A-A2E7-1145DC0266C4}"/>
              </a:ext>
            </a:extLst>
          </p:cNvPr>
          <p:cNvSpPr>
            <a:spLocks noGrp="1"/>
          </p:cNvSpPr>
          <p:nvPr>
            <p:ph type="title"/>
          </p:nvPr>
        </p:nvSpPr>
        <p:spPr/>
        <p:txBody>
          <a:bodyPr/>
          <a:lstStyle/>
          <a:p>
            <a:r>
              <a:rPr lang="en-US" sz="2800" dirty="0"/>
              <a:t>Percentage of Rostered Ministers With No Educational Debt Upon Graduation</a:t>
            </a:r>
          </a:p>
        </p:txBody>
      </p:sp>
      <p:sp>
        <p:nvSpPr>
          <p:cNvPr id="4" name="Content Placeholder 3">
            <a:extLst>
              <a:ext uri="{FF2B5EF4-FFF2-40B4-BE49-F238E27FC236}">
                <a16:creationId xmlns:a16="http://schemas.microsoft.com/office/drawing/2014/main" id="{80A1E3E0-7D5F-4582-84BB-51612432EDBB}"/>
              </a:ext>
            </a:extLst>
          </p:cNvPr>
          <p:cNvSpPr>
            <a:spLocks noGrp="1"/>
          </p:cNvSpPr>
          <p:nvPr>
            <p:ph sz="quarter" idx="16"/>
          </p:nvPr>
        </p:nvSpPr>
        <p:spPr>
          <a:xfrm>
            <a:off x="5753100" y="2207413"/>
            <a:ext cx="2705100" cy="2236769"/>
          </a:xfrm>
        </p:spPr>
        <p:txBody>
          <a:bodyPr/>
          <a:lstStyle/>
          <a:p>
            <a:pPr>
              <a:lnSpc>
                <a:spcPct val="100000"/>
              </a:lnSpc>
              <a:spcAft>
                <a:spcPts val="0"/>
              </a:spcAft>
            </a:pPr>
            <a:r>
              <a:rPr lang="en-US" sz="1200" dirty="0">
                <a:solidFill>
                  <a:schemeClr val="accent1"/>
                </a:solidFill>
              </a:rPr>
              <a:t>Survey respondents in 2020 were asked what year they graduated from seminary and whether they had educational debt upon graduation.</a:t>
            </a:r>
          </a:p>
          <a:p>
            <a:pPr>
              <a:lnSpc>
                <a:spcPct val="100000"/>
              </a:lnSpc>
              <a:spcAft>
                <a:spcPts val="0"/>
              </a:spcAft>
            </a:pPr>
            <a:r>
              <a:rPr lang="en-US" sz="1200" dirty="0">
                <a:solidFill>
                  <a:schemeClr val="accent1"/>
                </a:solidFill>
              </a:rPr>
              <a:t>The percentage of respondents with no educational debt upon graduation was significantly higher for those who graduated recently (2016-2019), compared to respondents who graduated between 1986 and 2015.</a:t>
            </a:r>
          </a:p>
        </p:txBody>
      </p:sp>
      <p:sp>
        <p:nvSpPr>
          <p:cNvPr id="5" name="Text Placeholder 4">
            <a:extLst>
              <a:ext uri="{FF2B5EF4-FFF2-40B4-BE49-F238E27FC236}">
                <a16:creationId xmlns:a16="http://schemas.microsoft.com/office/drawing/2014/main" id="{628229DA-1776-43A9-8814-BFDDF3B7C4CB}"/>
              </a:ext>
            </a:extLst>
          </p:cNvPr>
          <p:cNvSpPr>
            <a:spLocks noGrp="1"/>
          </p:cNvSpPr>
          <p:nvPr>
            <p:ph type="body" idx="28"/>
          </p:nvPr>
        </p:nvSpPr>
        <p:spPr/>
        <p:txBody>
          <a:bodyPr/>
          <a:lstStyle/>
          <a:p>
            <a:r>
              <a:rPr lang="en-US"/>
              <a:t>Attitudes and Experiences:  Seminary and Educational Debt</a:t>
            </a:r>
          </a:p>
        </p:txBody>
      </p:sp>
    </p:spTree>
    <p:extLst>
      <p:ext uri="{BB962C8B-B14F-4D97-AF65-F5344CB8AC3E}">
        <p14:creationId xmlns:p14="http://schemas.microsoft.com/office/powerpoint/2010/main" val="193396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959C8-7CC1-45D7-9D5F-79161CE76E1F}"/>
              </a:ext>
            </a:extLst>
          </p:cNvPr>
          <p:cNvSpPr>
            <a:spLocks noGrp="1"/>
          </p:cNvSpPr>
          <p:nvPr>
            <p:ph type="title"/>
          </p:nvPr>
        </p:nvSpPr>
        <p:spPr/>
        <p:txBody>
          <a:bodyPr/>
          <a:lstStyle/>
          <a:p>
            <a:r>
              <a:rPr lang="en-US" sz="2800" dirty="0"/>
              <a:t>Amount of Educational Debt at Graduation, </a:t>
            </a:r>
            <a:br>
              <a:rPr lang="en-US" sz="2800" dirty="0"/>
            </a:br>
            <a:r>
              <a:rPr lang="en-US" sz="2800" dirty="0"/>
              <a:t>1964-2019</a:t>
            </a:r>
          </a:p>
        </p:txBody>
      </p:sp>
      <p:sp>
        <p:nvSpPr>
          <p:cNvPr id="4" name="Content Placeholder 3">
            <a:extLst>
              <a:ext uri="{FF2B5EF4-FFF2-40B4-BE49-F238E27FC236}">
                <a16:creationId xmlns:a16="http://schemas.microsoft.com/office/drawing/2014/main" id="{210C0647-8791-4927-A61F-DB9466B1581A}"/>
              </a:ext>
            </a:extLst>
          </p:cNvPr>
          <p:cNvSpPr>
            <a:spLocks noGrp="1"/>
          </p:cNvSpPr>
          <p:nvPr>
            <p:ph sz="quarter" idx="16"/>
          </p:nvPr>
        </p:nvSpPr>
        <p:spPr>
          <a:xfrm>
            <a:off x="5753100" y="2222205"/>
            <a:ext cx="2705100" cy="3065412"/>
          </a:xfrm>
        </p:spPr>
        <p:txBody>
          <a:bodyPr/>
          <a:lstStyle/>
          <a:p>
            <a:pPr>
              <a:lnSpc>
                <a:spcPct val="100000"/>
              </a:lnSpc>
              <a:spcAft>
                <a:spcPts val="0"/>
              </a:spcAft>
            </a:pPr>
            <a:r>
              <a:rPr lang="en-US" sz="1200" dirty="0">
                <a:solidFill>
                  <a:schemeClr val="accent1"/>
                </a:solidFill>
              </a:rPr>
              <a:t>Survey respondents were also asked to indicate the amount of educational debt they had at graduation from seminary.</a:t>
            </a:r>
          </a:p>
          <a:p>
            <a:pPr>
              <a:lnSpc>
                <a:spcPct val="100000"/>
              </a:lnSpc>
              <a:spcAft>
                <a:spcPts val="0"/>
              </a:spcAft>
              <a:buNone/>
            </a:pPr>
            <a:r>
              <a:rPr lang="en-US" sz="1200" dirty="0">
                <a:solidFill>
                  <a:schemeClr val="accent1"/>
                </a:solidFill>
              </a:rPr>
              <a:t>Although graduates continue to have significant educational debt loads at graduation, the percentage of graduates with higher debt loads decreased by 12% from those who graduated between 2006-2015 to those who graduated from 2016-2019.</a:t>
            </a:r>
          </a:p>
          <a:p>
            <a:pPr>
              <a:lnSpc>
                <a:spcPct val="100000"/>
              </a:lnSpc>
              <a:spcAft>
                <a:spcPts val="0"/>
              </a:spcAft>
            </a:pPr>
            <a:r>
              <a:rPr lang="en-US" sz="1200" dirty="0">
                <a:solidFill>
                  <a:schemeClr val="accent1"/>
                </a:solidFill>
              </a:rPr>
              <a:t>The proportion of seminarians graduating with substantial educational debt has decreased in the past five years.</a:t>
            </a:r>
          </a:p>
        </p:txBody>
      </p:sp>
      <p:sp>
        <p:nvSpPr>
          <p:cNvPr id="5" name="Text Placeholder 4">
            <a:extLst>
              <a:ext uri="{FF2B5EF4-FFF2-40B4-BE49-F238E27FC236}">
                <a16:creationId xmlns:a16="http://schemas.microsoft.com/office/drawing/2014/main" id="{E17A07C8-AC15-4753-88FF-6040F9E2874F}"/>
              </a:ext>
            </a:extLst>
          </p:cNvPr>
          <p:cNvSpPr>
            <a:spLocks noGrp="1"/>
          </p:cNvSpPr>
          <p:nvPr>
            <p:ph type="body" idx="28"/>
          </p:nvPr>
        </p:nvSpPr>
        <p:spPr/>
        <p:txBody>
          <a:bodyPr/>
          <a:lstStyle/>
          <a:p>
            <a:r>
              <a:rPr lang="en-US"/>
              <a:t>Attitudes and Experiences:  Seminary and Educational Debt</a:t>
            </a:r>
          </a:p>
        </p:txBody>
      </p:sp>
      <p:graphicFrame>
        <p:nvGraphicFramePr>
          <p:cNvPr id="7" name="Content Placeholder 6">
            <a:extLst>
              <a:ext uri="{FF2B5EF4-FFF2-40B4-BE49-F238E27FC236}">
                <a16:creationId xmlns:a16="http://schemas.microsoft.com/office/drawing/2014/main" id="{08CE65E0-002C-4A15-95D4-3CF48DB64356}"/>
              </a:ext>
            </a:extLst>
          </p:cNvPr>
          <p:cNvGraphicFramePr>
            <a:graphicFrameLocks noGrp="1"/>
          </p:cNvGraphicFramePr>
          <p:nvPr>
            <p:ph sz="quarter" idx="15"/>
            <p:extLst>
              <p:ext uri="{D42A27DB-BD31-4B8C-83A1-F6EECF244321}">
                <p14:modId xmlns:p14="http://schemas.microsoft.com/office/powerpoint/2010/main" val="946635219"/>
              </p:ext>
            </p:extLst>
          </p:nvPr>
        </p:nvGraphicFramePr>
        <p:xfrm>
          <a:off x="449826" y="1826978"/>
          <a:ext cx="5118315" cy="385586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a:extLst>
              <a:ext uri="{FF2B5EF4-FFF2-40B4-BE49-F238E27FC236}">
                <a16:creationId xmlns:a16="http://schemas.microsoft.com/office/drawing/2014/main" id="{5C7A50B2-5B85-4474-A955-EE6A11F6B20B}"/>
              </a:ext>
            </a:extLst>
          </p:cNvPr>
          <p:cNvSpPr>
            <a:spLocks noGrp="1"/>
          </p:cNvSpPr>
          <p:nvPr>
            <p:ph type="body" sz="quarter" idx="14"/>
          </p:nvPr>
        </p:nvSpPr>
        <p:spPr>
          <a:xfrm>
            <a:off x="4343400" y="6430354"/>
            <a:ext cx="4114800" cy="134396"/>
          </a:xfrm>
        </p:spPr>
        <p:txBody>
          <a:bodyPr/>
          <a:lstStyle/>
          <a:p>
            <a:r>
              <a:rPr lang="en-US" dirty="0"/>
              <a:t>Note: Percentages not adding up to 100 are due to rounding.</a:t>
            </a:r>
          </a:p>
        </p:txBody>
      </p:sp>
    </p:spTree>
    <p:extLst>
      <p:ext uri="{BB962C8B-B14F-4D97-AF65-F5344CB8AC3E}">
        <p14:creationId xmlns:p14="http://schemas.microsoft.com/office/powerpoint/2010/main" val="95387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3F7A4-D38B-4798-BFBB-0A9493B4506A}"/>
              </a:ext>
            </a:extLst>
          </p:cNvPr>
          <p:cNvSpPr>
            <a:spLocks noGrp="1"/>
          </p:cNvSpPr>
          <p:nvPr>
            <p:ph type="title"/>
          </p:nvPr>
        </p:nvSpPr>
        <p:spPr/>
        <p:txBody>
          <a:bodyPr/>
          <a:lstStyle/>
          <a:p>
            <a:r>
              <a:rPr lang="en-US" sz="2800"/>
              <a:t>Educational Debt Level for Graduates Since 2000</a:t>
            </a:r>
          </a:p>
        </p:txBody>
      </p:sp>
      <p:graphicFrame>
        <p:nvGraphicFramePr>
          <p:cNvPr id="10" name="Content Placeholder 9">
            <a:extLst>
              <a:ext uri="{FF2B5EF4-FFF2-40B4-BE49-F238E27FC236}">
                <a16:creationId xmlns:a16="http://schemas.microsoft.com/office/drawing/2014/main" id="{00BBBB2F-77D2-46AF-BCA3-B4DFA62E30FE}"/>
              </a:ext>
            </a:extLst>
          </p:cNvPr>
          <p:cNvGraphicFramePr>
            <a:graphicFrameLocks noGrp="1"/>
          </p:cNvGraphicFramePr>
          <p:nvPr>
            <p:ph sz="quarter" idx="15"/>
            <p:extLst>
              <p:ext uri="{D42A27DB-BD31-4B8C-83A1-F6EECF244321}">
                <p14:modId xmlns:p14="http://schemas.microsoft.com/office/powerpoint/2010/main" val="3226982613"/>
              </p:ext>
            </p:extLst>
          </p:nvPr>
        </p:nvGraphicFramePr>
        <p:xfrm>
          <a:off x="120447" y="1435842"/>
          <a:ext cx="6046233" cy="3722438"/>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371E53F9-A090-49E9-A0AC-23A4229BE17C}"/>
              </a:ext>
            </a:extLst>
          </p:cNvPr>
          <p:cNvSpPr>
            <a:spLocks noGrp="1"/>
          </p:cNvSpPr>
          <p:nvPr>
            <p:ph sz="quarter" idx="16"/>
          </p:nvPr>
        </p:nvSpPr>
        <p:spPr>
          <a:xfrm>
            <a:off x="6271432" y="2264863"/>
            <a:ext cx="2190170" cy="2925831"/>
          </a:xfrm>
        </p:spPr>
        <p:txBody>
          <a:bodyPr/>
          <a:lstStyle/>
          <a:p>
            <a:pPr>
              <a:lnSpc>
                <a:spcPct val="100000"/>
              </a:lnSpc>
              <a:spcAft>
                <a:spcPts val="0"/>
              </a:spcAft>
            </a:pPr>
            <a:r>
              <a:rPr lang="en-US" sz="1200" dirty="0">
                <a:solidFill>
                  <a:schemeClr val="accent1"/>
                </a:solidFill>
              </a:rPr>
              <a:t>For this analysis, we used 2020 survey data and compared educational debt for ministers who graduated in 2000 or later. We examined both debt at graduation and current debt.</a:t>
            </a:r>
          </a:p>
          <a:p>
            <a:pPr>
              <a:lnSpc>
                <a:spcPct val="100000"/>
              </a:lnSpc>
              <a:spcAft>
                <a:spcPts val="0"/>
              </a:spcAft>
            </a:pPr>
            <a:r>
              <a:rPr lang="en-US" sz="1200" dirty="0">
                <a:solidFill>
                  <a:schemeClr val="accent1"/>
                </a:solidFill>
              </a:rPr>
              <a:t>For these more recent graduates, there were no significant differences between women and men either at graduation or for current educational debt in 2020.</a:t>
            </a:r>
          </a:p>
          <a:p>
            <a:pPr>
              <a:lnSpc>
                <a:spcPct val="100000"/>
              </a:lnSpc>
              <a:spcAft>
                <a:spcPts val="0"/>
              </a:spcAft>
            </a:pPr>
            <a:r>
              <a:rPr lang="en-US" sz="1200" dirty="0">
                <a:solidFill>
                  <a:schemeClr val="accent1"/>
                </a:solidFill>
              </a:rPr>
              <a:t>This suggests the gender gap for educational debt may be closing.</a:t>
            </a:r>
          </a:p>
        </p:txBody>
      </p:sp>
      <p:sp>
        <p:nvSpPr>
          <p:cNvPr id="5" name="Text Placeholder 4">
            <a:extLst>
              <a:ext uri="{FF2B5EF4-FFF2-40B4-BE49-F238E27FC236}">
                <a16:creationId xmlns:a16="http://schemas.microsoft.com/office/drawing/2014/main" id="{0AE3F98C-763C-41E4-9630-BAFE38810ED4}"/>
              </a:ext>
            </a:extLst>
          </p:cNvPr>
          <p:cNvSpPr>
            <a:spLocks noGrp="1"/>
          </p:cNvSpPr>
          <p:nvPr>
            <p:ph type="body" idx="28"/>
          </p:nvPr>
        </p:nvSpPr>
        <p:spPr/>
        <p:txBody>
          <a:bodyPr/>
          <a:lstStyle/>
          <a:p>
            <a:r>
              <a:rPr lang="en-US"/>
              <a:t>Attitudes and Experiences:  Seminary and Educational Debt</a:t>
            </a:r>
          </a:p>
        </p:txBody>
      </p:sp>
      <p:sp>
        <p:nvSpPr>
          <p:cNvPr id="12" name="Text Placeholder 11">
            <a:extLst>
              <a:ext uri="{FF2B5EF4-FFF2-40B4-BE49-F238E27FC236}">
                <a16:creationId xmlns:a16="http://schemas.microsoft.com/office/drawing/2014/main" id="{0F6D3C88-DB2C-4C69-910E-AC28E3F1261E}"/>
              </a:ext>
            </a:extLst>
          </p:cNvPr>
          <p:cNvSpPr>
            <a:spLocks noGrp="1"/>
          </p:cNvSpPr>
          <p:nvPr>
            <p:ph type="body" sz="quarter" idx="14"/>
          </p:nvPr>
        </p:nvSpPr>
        <p:spPr>
          <a:xfrm>
            <a:off x="4343400" y="6430354"/>
            <a:ext cx="4114800" cy="134396"/>
          </a:xfrm>
        </p:spPr>
        <p:txBody>
          <a:bodyPr/>
          <a:lstStyle/>
          <a:p>
            <a:r>
              <a:rPr lang="en-US"/>
              <a:t>Percentages not adding up to 100 are due to rounding.</a:t>
            </a:r>
          </a:p>
        </p:txBody>
      </p:sp>
    </p:spTree>
    <p:extLst>
      <p:ext uri="{BB962C8B-B14F-4D97-AF65-F5344CB8AC3E}">
        <p14:creationId xmlns:p14="http://schemas.microsoft.com/office/powerpoint/2010/main" val="120871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D36A-9A4F-4F55-B2D2-8C013D26A100}"/>
              </a:ext>
            </a:extLst>
          </p:cNvPr>
          <p:cNvSpPr>
            <a:spLocks noGrp="1"/>
          </p:cNvSpPr>
          <p:nvPr>
            <p:ph type="title"/>
          </p:nvPr>
        </p:nvSpPr>
        <p:spPr>
          <a:xfrm>
            <a:off x="685800" y="851251"/>
            <a:ext cx="7772400" cy="914402"/>
          </a:xfrm>
        </p:spPr>
        <p:txBody>
          <a:bodyPr/>
          <a:lstStyle/>
          <a:p>
            <a:r>
              <a:rPr lang="en-US" sz="2800"/>
              <a:t>Current Educational Debt Level in 2015 and 2020</a:t>
            </a:r>
          </a:p>
        </p:txBody>
      </p:sp>
      <p:graphicFrame>
        <p:nvGraphicFramePr>
          <p:cNvPr id="9" name="Content Placeholder 8">
            <a:extLst>
              <a:ext uri="{FF2B5EF4-FFF2-40B4-BE49-F238E27FC236}">
                <a16:creationId xmlns:a16="http://schemas.microsoft.com/office/drawing/2014/main" id="{13B99AA0-6C6B-4F2E-9E08-537624937DEB}"/>
              </a:ext>
            </a:extLst>
          </p:cNvPr>
          <p:cNvGraphicFramePr>
            <a:graphicFrameLocks noGrp="1"/>
          </p:cNvGraphicFramePr>
          <p:nvPr>
            <p:ph sz="quarter" idx="15"/>
            <p:extLst>
              <p:ext uri="{D42A27DB-BD31-4B8C-83A1-F6EECF244321}">
                <p14:modId xmlns:p14="http://schemas.microsoft.com/office/powerpoint/2010/main" val="576423380"/>
              </p:ext>
            </p:extLst>
          </p:nvPr>
        </p:nvGraphicFramePr>
        <p:xfrm>
          <a:off x="685799" y="1534602"/>
          <a:ext cx="5463154" cy="4508389"/>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B94212BD-4A30-4BDB-B08C-68909220E133}"/>
              </a:ext>
            </a:extLst>
          </p:cNvPr>
          <p:cNvSpPr>
            <a:spLocks noGrp="1"/>
          </p:cNvSpPr>
          <p:nvPr>
            <p:ph sz="quarter" idx="16"/>
          </p:nvPr>
        </p:nvSpPr>
        <p:spPr>
          <a:xfrm>
            <a:off x="5753101" y="1709531"/>
            <a:ext cx="2705098" cy="3540564"/>
          </a:xfrm>
        </p:spPr>
        <p:txBody>
          <a:bodyPr/>
          <a:lstStyle/>
          <a:p>
            <a:pPr>
              <a:lnSpc>
                <a:spcPct val="100000"/>
              </a:lnSpc>
              <a:spcAft>
                <a:spcPts val="0"/>
              </a:spcAft>
            </a:pPr>
            <a:r>
              <a:rPr lang="en-US" sz="1200" dirty="0">
                <a:solidFill>
                  <a:schemeClr val="accent1"/>
                </a:solidFill>
              </a:rPr>
              <a:t>Among survey respondents, there are significant differences by gender, with women (upper graph) reporting higher levels of current educational debt compared to men (lower graph).</a:t>
            </a:r>
          </a:p>
          <a:p>
            <a:pPr>
              <a:lnSpc>
                <a:spcPct val="100000"/>
              </a:lnSpc>
              <a:spcAft>
                <a:spcPts val="0"/>
              </a:spcAft>
            </a:pPr>
            <a:r>
              <a:rPr lang="en-US" sz="1200" dirty="0">
                <a:solidFill>
                  <a:schemeClr val="accent1"/>
                </a:solidFill>
              </a:rPr>
              <a:t>One significant difference is that 42% of women of color who completed the survey in 2015 reported higher levels of educational debt ($15,001 or more) compared to 22% of women of color who completed the survey in 2020.</a:t>
            </a:r>
          </a:p>
          <a:p>
            <a:endParaRPr lang="en-US" dirty="0"/>
          </a:p>
        </p:txBody>
      </p:sp>
      <p:sp>
        <p:nvSpPr>
          <p:cNvPr id="5" name="Text Placeholder 4">
            <a:extLst>
              <a:ext uri="{FF2B5EF4-FFF2-40B4-BE49-F238E27FC236}">
                <a16:creationId xmlns:a16="http://schemas.microsoft.com/office/drawing/2014/main" id="{29D088A4-631F-4093-B290-8F416CDB6A95}"/>
              </a:ext>
            </a:extLst>
          </p:cNvPr>
          <p:cNvSpPr>
            <a:spLocks noGrp="1"/>
          </p:cNvSpPr>
          <p:nvPr>
            <p:ph type="body" idx="28"/>
          </p:nvPr>
        </p:nvSpPr>
        <p:spPr>
          <a:xfrm>
            <a:off x="685799" y="390832"/>
            <a:ext cx="7772400" cy="451948"/>
          </a:xfrm>
        </p:spPr>
        <p:txBody>
          <a:bodyPr/>
          <a:lstStyle/>
          <a:p>
            <a:r>
              <a:rPr lang="en-US" dirty="0"/>
              <a:t>Attitudes and Experiences:  Seminary and Educational Debt</a:t>
            </a:r>
          </a:p>
        </p:txBody>
      </p:sp>
      <p:sp>
        <p:nvSpPr>
          <p:cNvPr id="3" name="TextBox 2">
            <a:extLst>
              <a:ext uri="{FF2B5EF4-FFF2-40B4-BE49-F238E27FC236}">
                <a16:creationId xmlns:a16="http://schemas.microsoft.com/office/drawing/2014/main" id="{B0188C99-6AB3-4CBD-A35A-6BD5A2320160}"/>
              </a:ext>
            </a:extLst>
          </p:cNvPr>
          <p:cNvSpPr txBox="1"/>
          <p:nvPr/>
        </p:nvSpPr>
        <p:spPr>
          <a:xfrm rot="5400000">
            <a:off x="-1406542" y="3462673"/>
            <a:ext cx="3808674" cy="302389"/>
          </a:xfrm>
          <a:prstGeom prst="rect">
            <a:avLst/>
          </a:prstGeom>
          <a:noFill/>
          <a:ln>
            <a:noFill/>
          </a:ln>
        </p:spPr>
        <p:txBody>
          <a:bodyPr wrap="square" lIns="0" tIns="0" rIns="0" bIns="0" rtlCol="0">
            <a:spAutoFit/>
          </a:bodyPr>
          <a:lstStyle/>
          <a:p>
            <a:pPr>
              <a:lnSpc>
                <a:spcPct val="120000"/>
              </a:lnSpc>
            </a:pPr>
            <a:r>
              <a:rPr lang="en-US" dirty="0">
                <a:solidFill>
                  <a:schemeClr val="tx2"/>
                </a:solidFill>
              </a:rPr>
              <a:t>           Women                    Men</a:t>
            </a:r>
          </a:p>
        </p:txBody>
      </p:sp>
    </p:spTree>
    <p:extLst>
      <p:ext uri="{BB962C8B-B14F-4D97-AF65-F5344CB8AC3E}">
        <p14:creationId xmlns:p14="http://schemas.microsoft.com/office/powerpoint/2010/main" val="285173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tanding on a stage in front of a curtain&#10;&#10;Description automatically generated">
            <a:extLst>
              <a:ext uri="{FF2B5EF4-FFF2-40B4-BE49-F238E27FC236}">
                <a16:creationId xmlns:a16="http://schemas.microsoft.com/office/drawing/2014/main" id="{EE9C67A5-4902-4BB0-8551-EF78BF7D67E6}"/>
              </a:ext>
            </a:extLst>
          </p:cNvPr>
          <p:cNvPicPr>
            <a:picLocks noChangeAspect="1"/>
          </p:cNvPicPr>
          <p:nvPr/>
        </p:nvPicPr>
        <p:blipFill>
          <a:blip r:embed="rId2"/>
          <a:stretch>
            <a:fillRect/>
          </a:stretch>
        </p:blipFill>
        <p:spPr>
          <a:xfrm>
            <a:off x="0" y="6694"/>
            <a:ext cx="9144000" cy="5869172"/>
          </a:xfrm>
          <a:prstGeom prst="rect">
            <a:avLst/>
          </a:prstGeom>
        </p:spPr>
      </p:pic>
      <p:sp>
        <p:nvSpPr>
          <p:cNvPr id="5" name="Text Placeholder 2">
            <a:extLst>
              <a:ext uri="{FF2B5EF4-FFF2-40B4-BE49-F238E27FC236}">
                <a16:creationId xmlns:a16="http://schemas.microsoft.com/office/drawing/2014/main" id="{773986AC-D8A1-4B30-8185-9900CC9E6B19}"/>
              </a:ext>
            </a:extLst>
          </p:cNvPr>
          <p:cNvSpPr txBox="1">
            <a:spLocks/>
          </p:cNvSpPr>
          <p:nvPr/>
        </p:nvSpPr>
        <p:spPr>
          <a:xfrm>
            <a:off x="-8" y="3707172"/>
            <a:ext cx="9143992" cy="1816100"/>
          </a:xfrm>
          <a:prstGeom prst="rect">
            <a:avLst/>
          </a:prstGeom>
          <a:solidFill>
            <a:srgbClr val="CEC9B5">
              <a:alpha val="75000"/>
            </a:srgbClr>
          </a:solidFill>
        </p:spPr>
        <p:txBody>
          <a:bodyPr vert="horz" lIns="91440" tIns="91440" rIns="3383280" bIns="91440" rtlCol="0" anchor="ctr" anchorCtr="0">
            <a:noAutofit/>
          </a:bodyPr>
          <a:lstStyle>
            <a:lvl1pPr marL="0" indent="0" algn="r" defTabSz="914400" rtl="0" eaLnBrk="1" latinLnBrk="0" hangingPunct="1">
              <a:lnSpc>
                <a:spcPct val="70000"/>
              </a:lnSpc>
              <a:spcBef>
                <a:spcPts val="600"/>
              </a:spcBef>
              <a:spcAft>
                <a:spcPts val="1200"/>
              </a:spcAft>
              <a:buFont typeface="Arial" panose="020B0604020202020204" pitchFamily="34" charset="0"/>
              <a:buNone/>
              <a:defRPr lang="en-US" sz="4800" b="0" i="0" kern="1200" dirty="0" smtClean="0">
                <a:solidFill>
                  <a:schemeClr val="tx1"/>
                </a:solidFill>
                <a:latin typeface="+mn-lt"/>
                <a:ea typeface="+mn-ea"/>
                <a:cs typeface="+mn-cs"/>
              </a:defRPr>
            </a:lvl1pPr>
            <a:lvl2pPr marL="0" indent="0" algn="r"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r"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r"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r"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nSpc>
                <a:spcPct val="100000"/>
              </a:lnSpc>
              <a:spcBef>
                <a:spcPts val="1200"/>
              </a:spcBef>
            </a:pPr>
            <a:r>
              <a:rPr lang="en-US" dirty="0"/>
              <a:t>Analyses of</a:t>
            </a:r>
            <a:r>
              <a:rPr lang="en-US" sz="4800" dirty="0"/>
              <a:t> </a:t>
            </a:r>
            <a:r>
              <a:rPr lang="en-US" dirty="0"/>
              <a:t>Open- </a:t>
            </a:r>
            <a:r>
              <a:rPr lang="en-US" sz="4800" dirty="0"/>
              <a:t>ende</a:t>
            </a:r>
            <a:r>
              <a:rPr lang="en-US" dirty="0"/>
              <a:t>d Questions</a:t>
            </a:r>
            <a:endParaRPr lang="en-US" sz="4800" dirty="0"/>
          </a:p>
        </p:txBody>
      </p:sp>
      <p:sp>
        <p:nvSpPr>
          <p:cNvPr id="2" name="Text Placeholder 1">
            <a:extLst>
              <a:ext uri="{FF2B5EF4-FFF2-40B4-BE49-F238E27FC236}">
                <a16:creationId xmlns:a16="http://schemas.microsoft.com/office/drawing/2014/main" id="{F9037AFC-8522-403E-B051-1E07A79611CF}"/>
              </a:ext>
            </a:extLst>
          </p:cNvPr>
          <p:cNvSpPr>
            <a:spLocks noGrp="1"/>
          </p:cNvSpPr>
          <p:nvPr>
            <p:ph type="body" sz="quarter" idx="10"/>
          </p:nvPr>
        </p:nvSpPr>
        <p:spPr>
          <a:xfrm>
            <a:off x="6164580" y="2762865"/>
            <a:ext cx="2560320" cy="3113001"/>
          </a:xfrm>
        </p:spPr>
        <p:txBody>
          <a:bodyPr/>
          <a:lstStyle/>
          <a:p>
            <a:r>
              <a:rPr lang="en-US" dirty="0"/>
              <a:t>Overview of the section</a:t>
            </a:r>
          </a:p>
          <a:p>
            <a:pPr marL="285750" lvl="1" indent="-285750">
              <a:buFont typeface="Wingdings" panose="05000000000000000000" pitchFamily="2" charset="2"/>
              <a:buChar char="§"/>
            </a:pPr>
            <a:r>
              <a:rPr lang="en-US" dirty="0"/>
              <a:t>Challenges of Rostered Ministry</a:t>
            </a:r>
          </a:p>
          <a:p>
            <a:pPr marL="285750" lvl="1" indent="-285750">
              <a:buFont typeface="Wingdings" panose="05000000000000000000" pitchFamily="2" charset="2"/>
              <a:buChar char="§"/>
            </a:pPr>
            <a:r>
              <a:rPr lang="en-US" dirty="0"/>
              <a:t>Greatest Need to Minister Effectively </a:t>
            </a:r>
          </a:p>
          <a:p>
            <a:pPr marL="285750" lvl="1" indent="-285750">
              <a:buFont typeface="Wingdings" panose="05000000000000000000" pitchFamily="2" charset="2"/>
              <a:buChar char="§"/>
            </a:pPr>
            <a:r>
              <a:rPr lang="en-US" dirty="0"/>
              <a:t>Advice for Women Entering or Serving in Rostered Ministry</a:t>
            </a:r>
          </a:p>
          <a:p>
            <a:pPr marL="285750" lvl="1" indent="-285750">
              <a:buFont typeface="Wingdings" panose="05000000000000000000" pitchFamily="2" charset="2"/>
              <a:buChar char="§"/>
            </a:pPr>
            <a:r>
              <a:rPr lang="en-US" dirty="0"/>
              <a:t>Advice for Bishops, Synod Councils or Churchwide Staff Members</a:t>
            </a:r>
          </a:p>
        </p:txBody>
      </p:sp>
    </p:spTree>
    <p:extLst>
      <p:ext uri="{BB962C8B-B14F-4D97-AF65-F5344CB8AC3E}">
        <p14:creationId xmlns:p14="http://schemas.microsoft.com/office/powerpoint/2010/main" val="6764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people looking at the camera&#10;&#10;Description automatically generated">
            <a:extLst>
              <a:ext uri="{FF2B5EF4-FFF2-40B4-BE49-F238E27FC236}">
                <a16:creationId xmlns:a16="http://schemas.microsoft.com/office/drawing/2014/main" id="{C2E86F9F-1408-4B4F-A574-76BF3F17771F}"/>
              </a:ext>
            </a:extLst>
          </p:cNvPr>
          <p:cNvPicPr>
            <a:picLocks noChangeAspect="1"/>
          </p:cNvPicPr>
          <p:nvPr/>
        </p:nvPicPr>
        <p:blipFill rotWithShape="1">
          <a:blip r:embed="rId2"/>
          <a:srcRect b="14422"/>
          <a:stretch/>
        </p:blipFill>
        <p:spPr>
          <a:xfrm>
            <a:off x="0" y="0"/>
            <a:ext cx="9144000" cy="5868954"/>
          </a:xfrm>
          <a:prstGeom prst="rect">
            <a:avLst/>
          </a:prstGeom>
        </p:spPr>
      </p:pic>
      <p:sp>
        <p:nvSpPr>
          <p:cNvPr id="4" name="Text Placeholder 3"/>
          <p:cNvSpPr>
            <a:spLocks noGrp="1"/>
          </p:cNvSpPr>
          <p:nvPr>
            <p:ph type="body" sz="quarter" idx="11"/>
          </p:nvPr>
        </p:nvSpPr>
        <p:spPr>
          <a:xfrm>
            <a:off x="0" y="3809751"/>
            <a:ext cx="9144000" cy="1716315"/>
          </a:xfrm>
          <a:solidFill>
            <a:srgbClr val="CEC9B5">
              <a:alpha val="75000"/>
            </a:srgbClr>
          </a:solidFill>
        </p:spPr>
        <p:txBody>
          <a:bodyPr lIns="91440" tIns="91440" rIns="3383280" bIns="91440" anchor="ctr" anchorCtr="0"/>
          <a:lstStyle/>
          <a:p>
            <a:pPr>
              <a:lnSpc>
                <a:spcPct val="100000"/>
              </a:lnSpc>
              <a:spcBef>
                <a:spcPts val="0"/>
              </a:spcBef>
              <a:spcAft>
                <a:spcPts val="0"/>
              </a:spcAft>
            </a:pPr>
            <a:r>
              <a:rPr lang="en-US" sz="4800">
                <a:solidFill>
                  <a:schemeClr val="tx1"/>
                </a:solidFill>
              </a:rPr>
              <a:t>Introduction:</a:t>
            </a:r>
            <a:br>
              <a:rPr lang="en-US" sz="4800">
                <a:solidFill>
                  <a:schemeClr val="tx1"/>
                </a:solidFill>
              </a:rPr>
            </a:br>
            <a:r>
              <a:rPr lang="en-US" sz="4800">
                <a:solidFill>
                  <a:schemeClr val="tx1"/>
                </a:solidFill>
              </a:rPr>
              <a:t>Research Questions</a:t>
            </a:r>
          </a:p>
        </p:txBody>
      </p:sp>
      <p:sp>
        <p:nvSpPr>
          <p:cNvPr id="2" name="TextBox 1">
            <a:extLst>
              <a:ext uri="{FF2B5EF4-FFF2-40B4-BE49-F238E27FC236}">
                <a16:creationId xmlns:a16="http://schemas.microsoft.com/office/drawing/2014/main" id="{C1583F17-0C90-42B9-9CCC-98A7786D6B0F}"/>
              </a:ext>
            </a:extLst>
          </p:cNvPr>
          <p:cNvSpPr txBox="1"/>
          <p:nvPr/>
        </p:nvSpPr>
        <p:spPr>
          <a:xfrm>
            <a:off x="1126067" y="4953000"/>
            <a:ext cx="2302933" cy="1278467"/>
          </a:xfrm>
          <a:prstGeom prst="rect">
            <a:avLst/>
          </a:prstGeom>
          <a:noFill/>
        </p:spPr>
        <p:txBody>
          <a:bodyPr wrap="square" lIns="0" tIns="0" rIns="0" bIns="0" rtlCol="0">
            <a:spAutoFit/>
          </a:bodyPr>
          <a:lstStyle/>
          <a:p>
            <a:pPr>
              <a:lnSpc>
                <a:spcPct val="120000"/>
              </a:lnSpc>
            </a:pPr>
            <a:endParaRPr lang="en-US">
              <a:solidFill>
                <a:schemeClr val="tx2"/>
              </a:solidFill>
            </a:endParaRPr>
          </a:p>
        </p:txBody>
      </p:sp>
      <p:sp>
        <p:nvSpPr>
          <p:cNvPr id="5" name="Text Placeholder 4"/>
          <p:cNvSpPr>
            <a:spLocks noGrp="1"/>
          </p:cNvSpPr>
          <p:nvPr>
            <p:ph type="body" sz="quarter" idx="10"/>
          </p:nvPr>
        </p:nvSpPr>
        <p:spPr>
          <a:xfrm>
            <a:off x="6164580" y="3429000"/>
            <a:ext cx="2560320" cy="2439954"/>
          </a:xfrm>
          <a:solidFill>
            <a:schemeClr val="bg1">
              <a:alpha val="75000"/>
            </a:schemeClr>
          </a:solidFill>
        </p:spPr>
        <p:txBody>
          <a:bodyPr lIns="91440" tIns="91440" rIns="91440" anchor="ctr" anchorCtr="0"/>
          <a:lstStyle/>
          <a:p>
            <a:pPr>
              <a:buNone/>
            </a:pPr>
            <a:r>
              <a:rPr lang="en-US" dirty="0"/>
              <a:t>O</a:t>
            </a:r>
            <a:r>
              <a:rPr lang="en-US" dirty="0">
                <a:solidFill>
                  <a:schemeClr val="tx1"/>
                </a:solidFill>
              </a:rPr>
              <a:t>verview of the section</a:t>
            </a:r>
            <a:endParaRPr lang="en-US" dirty="0"/>
          </a:p>
          <a:p>
            <a:pPr marL="285750" lvl="1" indent="-285750">
              <a:buFont typeface="Wingdings" panose="05000000000000000000" pitchFamily="2" charset="2"/>
              <a:buChar char="§"/>
            </a:pPr>
            <a:r>
              <a:rPr lang="en-US" dirty="0">
                <a:solidFill>
                  <a:schemeClr val="tx1"/>
                </a:solidFill>
              </a:rPr>
              <a:t>Purpose of the Study</a:t>
            </a:r>
          </a:p>
          <a:p>
            <a:pPr marL="285750" lvl="1" indent="-285750">
              <a:buFont typeface="Wingdings" panose="05000000000000000000" pitchFamily="2" charset="2"/>
              <a:buChar char="§"/>
            </a:pPr>
            <a:r>
              <a:rPr lang="en-US" dirty="0">
                <a:solidFill>
                  <a:schemeClr val="tx1"/>
                </a:solidFill>
              </a:rPr>
              <a:t>Research Questions</a:t>
            </a:r>
          </a:p>
          <a:p>
            <a:pPr marL="285750" lvl="1" indent="-285750">
              <a:buFont typeface="Wingdings" panose="05000000000000000000" pitchFamily="2" charset="2"/>
              <a:buChar char="§"/>
            </a:pPr>
            <a:r>
              <a:rPr lang="en-US" dirty="0">
                <a:solidFill>
                  <a:schemeClr val="tx1"/>
                </a:solidFill>
              </a:rPr>
              <a:t>How the Study Was Conducted</a:t>
            </a:r>
          </a:p>
        </p:txBody>
      </p:sp>
    </p:spTree>
    <p:extLst>
      <p:ext uri="{BB962C8B-B14F-4D97-AF65-F5344CB8AC3E}">
        <p14:creationId xmlns:p14="http://schemas.microsoft.com/office/powerpoint/2010/main" val="389023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D36A-9A4F-4F55-B2D2-8C013D26A100}"/>
              </a:ext>
            </a:extLst>
          </p:cNvPr>
          <p:cNvSpPr>
            <a:spLocks noGrp="1"/>
          </p:cNvSpPr>
          <p:nvPr>
            <p:ph type="title"/>
          </p:nvPr>
        </p:nvSpPr>
        <p:spPr>
          <a:xfrm>
            <a:off x="685800" y="848201"/>
            <a:ext cx="7772400" cy="677922"/>
          </a:xfrm>
        </p:spPr>
        <p:txBody>
          <a:bodyPr/>
          <a:lstStyle/>
          <a:p>
            <a:r>
              <a:rPr lang="en-US" sz="2800"/>
              <a:t>Challenges of Rostered Ministry for Women</a:t>
            </a:r>
          </a:p>
        </p:txBody>
      </p:sp>
      <p:sp>
        <p:nvSpPr>
          <p:cNvPr id="5" name="Text Placeholder 4">
            <a:extLst>
              <a:ext uri="{FF2B5EF4-FFF2-40B4-BE49-F238E27FC236}">
                <a16:creationId xmlns:a16="http://schemas.microsoft.com/office/drawing/2014/main" id="{29D088A4-631F-4093-B290-8F416CDB6A95}"/>
              </a:ext>
            </a:extLst>
          </p:cNvPr>
          <p:cNvSpPr>
            <a:spLocks noGrp="1"/>
          </p:cNvSpPr>
          <p:nvPr>
            <p:ph type="body" idx="28"/>
          </p:nvPr>
        </p:nvSpPr>
        <p:spPr>
          <a:xfrm>
            <a:off x="685800" y="396253"/>
            <a:ext cx="7772400" cy="451948"/>
          </a:xfrm>
        </p:spPr>
        <p:txBody>
          <a:bodyPr/>
          <a:lstStyle/>
          <a:p>
            <a:r>
              <a:rPr lang="en-US"/>
              <a:t>Qualitative Data</a:t>
            </a:r>
          </a:p>
        </p:txBody>
      </p:sp>
      <p:sp>
        <p:nvSpPr>
          <p:cNvPr id="12" name="TextBox 11">
            <a:extLst>
              <a:ext uri="{FF2B5EF4-FFF2-40B4-BE49-F238E27FC236}">
                <a16:creationId xmlns:a16="http://schemas.microsoft.com/office/drawing/2014/main" id="{351C3705-943F-D249-B6E8-3B48C37C892D}"/>
              </a:ext>
            </a:extLst>
          </p:cNvPr>
          <p:cNvSpPr txBox="1"/>
          <p:nvPr/>
        </p:nvSpPr>
        <p:spPr>
          <a:xfrm>
            <a:off x="4572000" y="1424474"/>
            <a:ext cx="3886200" cy="50937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Women of color more often described bias, harassment and discrimination as the greatest challenge.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White women cited the tensions between increasing work and insufficient resources most commonly.</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srgbClr val="3C8689"/>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30" normalizeH="0" noProof="0" dirty="0">
                <a:ln>
                  <a:noFill/>
                </a:ln>
                <a:solidFill>
                  <a:srgbClr val="3C8689"/>
                </a:solidFill>
                <a:effectLst/>
                <a:uLnTx/>
                <a:uFillTx/>
                <a:latin typeface="Franklin Gothic Book"/>
                <a:ea typeface="+mn-ea"/>
                <a:cs typeface="+mn-cs"/>
              </a:rPr>
              <a:t>The top three themes among responses from women from communities minoritized due to race were related to:</a:t>
            </a:r>
          </a:p>
          <a:p>
            <a:pPr marL="228600" marR="0" lvl="0" indent="-228600" algn="l" defTabSz="914400" rtl="0" eaLnBrk="1" fontAlgn="auto" latinLnBrk="0" hangingPunct="1">
              <a:lnSpc>
                <a:spcPct val="100000"/>
              </a:lnSpc>
              <a:spcBef>
                <a:spcPts val="300"/>
              </a:spcBef>
              <a:spcAft>
                <a:spcPts val="0"/>
              </a:spcAft>
              <a:buClrTx/>
              <a:buSzTx/>
              <a:buFontTx/>
              <a:buAutoNum type="arabicPeriod"/>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Racism and sexism in the church (46%).</a:t>
            </a:r>
          </a:p>
          <a:p>
            <a:pPr marL="228600" marR="0" lvl="0" indent="-228600" algn="l" defTabSz="914400" rtl="0" eaLnBrk="1" fontAlgn="auto" latinLnBrk="0" hangingPunct="1">
              <a:lnSpc>
                <a:spcPct val="100000"/>
              </a:lnSpc>
              <a:spcBef>
                <a:spcPts val="300"/>
              </a:spcBef>
              <a:spcAft>
                <a:spcPts val="0"/>
              </a:spcAft>
              <a:buClrTx/>
              <a:buSzTx/>
              <a:buFontTx/>
              <a:buAutoNum type="arabicPeriod" startAt="2"/>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Vocational challenges (37%).</a:t>
            </a:r>
          </a:p>
          <a:p>
            <a:pPr marL="228600" marR="0" lvl="0" indent="-228600" algn="l" defTabSz="914400" rtl="0" eaLnBrk="1" fontAlgn="auto" latinLnBrk="0" hangingPunct="1">
              <a:lnSpc>
                <a:spcPct val="100000"/>
              </a:lnSpc>
              <a:spcBef>
                <a:spcPts val="300"/>
              </a:spcBef>
              <a:spcAft>
                <a:spcPts val="0"/>
              </a:spcAft>
              <a:buClrTx/>
              <a:buSzTx/>
              <a:buFontTx/>
              <a:buAutoNum type="arabicPeriod" startAt="2"/>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Time/work/resource tensions (32%).</a:t>
            </a:r>
          </a:p>
          <a:p>
            <a:pPr marR="0" lvl="0" algn="l" defTabSz="914400" rtl="0" eaLnBrk="1" fontAlgn="auto" latinLnBrk="0" hangingPunct="1">
              <a:lnSpc>
                <a:spcPct val="100000"/>
              </a:lnSpc>
              <a:spcBef>
                <a:spcPts val="600"/>
              </a:spcBef>
              <a:spcAft>
                <a:spcPts val="0"/>
              </a:spcAft>
              <a:buClrTx/>
              <a:buSzTx/>
              <a:tabLst/>
              <a:defRPr/>
            </a:pPr>
            <a:endParaRPr kumimoji="0" lang="en-US" sz="1200" b="0" i="0" u="none" strike="noStrike" kern="1200" cap="none" spc="0" normalizeH="0" baseline="0" noProof="0" dirty="0">
              <a:ln>
                <a:noFill/>
              </a:ln>
              <a:solidFill>
                <a:srgbClr val="3C8689"/>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The top three challenges most common among responses from white women were related to: </a:t>
            </a:r>
          </a:p>
          <a:p>
            <a:pPr marL="228600" marR="0" lvl="0" indent="-228600" algn="l" defTabSz="914400" rtl="0" eaLnBrk="1" fontAlgn="auto" latinLnBrk="0" hangingPunct="1">
              <a:lnSpc>
                <a:spcPct val="100000"/>
              </a:lnSpc>
              <a:spcBef>
                <a:spcPts val="300"/>
              </a:spcBef>
              <a:spcAft>
                <a:spcPts val="0"/>
              </a:spcAft>
              <a:buClrTx/>
              <a:buSzTx/>
              <a:buFontTx/>
              <a:buAutoNum type="arabicPeriod"/>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Time/work/resource tensions (48%).</a:t>
            </a:r>
          </a:p>
          <a:p>
            <a:pPr marL="228600" marR="0" lvl="0" indent="-228600" algn="l" defTabSz="914400" rtl="0" eaLnBrk="1" fontAlgn="auto" latinLnBrk="0" hangingPunct="1">
              <a:lnSpc>
                <a:spcPct val="100000"/>
              </a:lnSpc>
              <a:spcBef>
                <a:spcPts val="300"/>
              </a:spcBef>
              <a:spcAft>
                <a:spcPts val="0"/>
              </a:spcAft>
              <a:buClrTx/>
              <a:buSzTx/>
              <a:buFontTx/>
              <a:buAutoNum type="arabicPeriod"/>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Effects on well-being/family (41%).</a:t>
            </a:r>
          </a:p>
          <a:p>
            <a:pPr marL="228600" marR="0" lvl="0" indent="-228600" algn="l" defTabSz="914400" rtl="0" eaLnBrk="1" fontAlgn="auto" latinLnBrk="0" hangingPunct="1">
              <a:lnSpc>
                <a:spcPct val="100000"/>
              </a:lnSpc>
              <a:spcBef>
                <a:spcPts val="300"/>
              </a:spcBef>
              <a:spcAft>
                <a:spcPts val="0"/>
              </a:spcAft>
              <a:buClrTx/>
              <a:buSzTx/>
              <a:buFontTx/>
              <a:buAutoNum type="arabicPeriod"/>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Racism and sexism in the church (34%).</a:t>
            </a:r>
          </a:p>
          <a:p>
            <a:pPr marR="0" lvl="0" algn="l" defTabSz="914400" rtl="0" eaLnBrk="1" fontAlgn="auto" latinLnBrk="0" hangingPunct="1">
              <a:lnSpc>
                <a:spcPct val="100000"/>
              </a:lnSpc>
              <a:spcBef>
                <a:spcPts val="600"/>
              </a:spcBef>
              <a:spcAft>
                <a:spcPts val="0"/>
              </a:spcAft>
              <a:buClrTx/>
              <a:buSzTx/>
              <a:tabLst/>
              <a:defRPr/>
            </a:pPr>
            <a:endParaRPr kumimoji="0" lang="en-US" sz="1200" b="0" i="0" u="none" strike="noStrike" kern="1200" cap="none" spc="0" normalizeH="0" baseline="0" noProof="0" dirty="0">
              <a:ln>
                <a:noFill/>
              </a:ln>
              <a:solidFill>
                <a:srgbClr val="3C8689"/>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Open response questions were coded and analyzed for themes as most included multiple examples of different kinds of experiences and challenges. Themes are identified by frequency, that is, how often comments related to these categories occurred in the responses. </a:t>
            </a:r>
          </a:p>
          <a:p>
            <a:pPr marL="228600" marR="0" lvl="0" indent="-228600" algn="l" defTabSz="914400" rtl="0" eaLnBrk="1" fontAlgn="auto" latinLnBrk="0" hangingPunct="1">
              <a:lnSpc>
                <a:spcPct val="100000"/>
              </a:lnSpc>
              <a:spcBef>
                <a:spcPts val="600"/>
              </a:spcBef>
              <a:spcAft>
                <a:spcPts val="0"/>
              </a:spcAft>
              <a:buClrTx/>
              <a:buSzTx/>
              <a:buFontTx/>
              <a:buAutoNum type="arabicPeriod"/>
              <a:tabLst/>
              <a:defRPr/>
            </a:pPr>
            <a:endParaRPr kumimoji="0" lang="en-US" sz="1200" b="0" i="0" u="none" strike="noStrike" kern="1200" cap="none" spc="0" normalizeH="0" baseline="0" noProof="0" dirty="0">
              <a:ln>
                <a:noFill/>
              </a:ln>
              <a:solidFill>
                <a:srgbClr val="897C57"/>
              </a:solidFill>
              <a:effectLst/>
              <a:uLnTx/>
              <a:uFillTx/>
              <a:latin typeface="Franklin Gothic Book"/>
              <a:ea typeface="+mn-ea"/>
              <a:cs typeface="+mn-cs"/>
            </a:endParaRPr>
          </a:p>
        </p:txBody>
      </p:sp>
      <p:graphicFrame>
        <p:nvGraphicFramePr>
          <p:cNvPr id="8" name="Chart 7">
            <a:extLst>
              <a:ext uri="{FF2B5EF4-FFF2-40B4-BE49-F238E27FC236}">
                <a16:creationId xmlns:a16="http://schemas.microsoft.com/office/drawing/2014/main" id="{ACD92A54-BEAF-4331-B05D-2CD23D92919D}"/>
              </a:ext>
            </a:extLst>
          </p:cNvPr>
          <p:cNvGraphicFramePr>
            <a:graphicFrameLocks/>
          </p:cNvGraphicFramePr>
          <p:nvPr>
            <p:extLst>
              <p:ext uri="{D42A27DB-BD31-4B8C-83A1-F6EECF244321}">
                <p14:modId xmlns:p14="http://schemas.microsoft.com/office/powerpoint/2010/main" val="2480414366"/>
              </p:ext>
            </p:extLst>
          </p:nvPr>
        </p:nvGraphicFramePr>
        <p:xfrm>
          <a:off x="217951" y="1424474"/>
          <a:ext cx="4377762" cy="41981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45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4366A9AE-D4CB-F448-904D-E9C866900B75}"/>
              </a:ext>
            </a:extLst>
          </p:cNvPr>
          <p:cNvGraphicFramePr>
            <a:graphicFrameLocks noGrp="1"/>
          </p:cNvGraphicFramePr>
          <p:nvPr>
            <p:ph sz="quarter" idx="16"/>
            <p:extLst>
              <p:ext uri="{D42A27DB-BD31-4B8C-83A1-F6EECF244321}">
                <p14:modId xmlns:p14="http://schemas.microsoft.com/office/powerpoint/2010/main" val="1638220854"/>
              </p:ext>
            </p:extLst>
          </p:nvPr>
        </p:nvGraphicFramePr>
        <p:xfrm>
          <a:off x="585788" y="1154447"/>
          <a:ext cx="3657600" cy="29393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3">
            <a:extLst>
              <a:ext uri="{FF2B5EF4-FFF2-40B4-BE49-F238E27FC236}">
                <a16:creationId xmlns:a16="http://schemas.microsoft.com/office/drawing/2014/main" id="{2B989721-9B3C-B744-BF01-6ACCFE7B5EA7}"/>
              </a:ext>
            </a:extLst>
          </p:cNvPr>
          <p:cNvGraphicFramePr>
            <a:graphicFrameLocks noGrp="1"/>
          </p:cNvGraphicFramePr>
          <p:nvPr>
            <p:ph sz="quarter" idx="15"/>
            <p:extLst>
              <p:ext uri="{D42A27DB-BD31-4B8C-83A1-F6EECF244321}">
                <p14:modId xmlns:p14="http://schemas.microsoft.com/office/powerpoint/2010/main" val="1520727058"/>
              </p:ext>
            </p:extLst>
          </p:nvPr>
        </p:nvGraphicFramePr>
        <p:xfrm>
          <a:off x="4572000" y="1154447"/>
          <a:ext cx="3606800" cy="293930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2F0F652-34AD-F14C-B98F-1006A7E0BB19}"/>
              </a:ext>
            </a:extLst>
          </p:cNvPr>
          <p:cNvSpPr txBox="1"/>
          <p:nvPr/>
        </p:nvSpPr>
        <p:spPr>
          <a:xfrm>
            <a:off x="685800" y="4221565"/>
            <a:ext cx="7772400" cy="1906612"/>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1200" b="0" i="0" u="none" strike="noStrike" kern="1200" cap="none" spc="-20" normalizeH="0" noProof="0" dirty="0">
                <a:ln>
                  <a:noFill/>
                </a:ln>
                <a:solidFill>
                  <a:srgbClr val="3C8689"/>
                </a:solidFill>
                <a:effectLst/>
                <a:uLnTx/>
                <a:uFillTx/>
                <a:latin typeface="Franklin Gothic Book"/>
                <a:ea typeface="+mn-ea"/>
                <a:cs typeface="+mn-cs"/>
              </a:rPr>
              <a:t>When asked to list their greatest needs, rostered women most frequently cited a need for authentic respect and collaboration from congregational members and ELCA colleagues, along with a need for more resources in their ministry settings.</a:t>
            </a:r>
          </a:p>
          <a:p>
            <a:pPr marL="0" marR="0" lvl="0" indent="0" algn="l" defTabSz="914400" rtl="0" eaLnBrk="1" fontAlgn="auto" latinLnBrk="0" hangingPunct="1">
              <a:lnSpc>
                <a:spcPct val="120000"/>
              </a:lnSpc>
              <a:spcBef>
                <a:spcPts val="0"/>
              </a:spcBef>
              <a:spcAft>
                <a:spcPts val="600"/>
              </a:spcAft>
              <a:buClrTx/>
              <a:buSzTx/>
              <a:buFontTx/>
              <a:buNone/>
              <a:tabLst/>
              <a:defRPr/>
            </a:pPr>
            <a:r>
              <a:rPr lang="en-US" sz="1200" dirty="0">
                <a:solidFill>
                  <a:srgbClr val="3C8689"/>
                </a:solidFill>
                <a:latin typeface="Franklin Gothic Book"/>
              </a:rPr>
              <a:t>Key</a:t>
            </a: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 themes among responses from women of color included: more action and advocacy from the churchwide organization (32%), more supportive colleagues and colleague networks, and more connections with minoritized colleagues (26%). Safety in the parish and having culturally responsive, safe places to be was also a common theme, along with a desire for proactive, supportive synods (both 24%). White women more commonly identified their greatest needs as support for health and well-being (24%), followed by a need for a proactive, supportive synod (17%).</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7C57"/>
              </a:solidFill>
              <a:effectLst/>
              <a:uLnTx/>
              <a:uFillTx/>
              <a:latin typeface="Franklin Gothic Book"/>
              <a:ea typeface="+mn-ea"/>
              <a:cs typeface="+mn-cs"/>
            </a:endParaRPr>
          </a:p>
        </p:txBody>
      </p:sp>
      <p:sp>
        <p:nvSpPr>
          <p:cNvPr id="11" name="Title 1">
            <a:extLst>
              <a:ext uri="{FF2B5EF4-FFF2-40B4-BE49-F238E27FC236}">
                <a16:creationId xmlns:a16="http://schemas.microsoft.com/office/drawing/2014/main" id="{B6BC7DD6-A7CB-4D65-A4A7-0265DD6FD4D5}"/>
              </a:ext>
            </a:extLst>
          </p:cNvPr>
          <p:cNvSpPr>
            <a:spLocks noGrp="1"/>
          </p:cNvSpPr>
          <p:nvPr>
            <p:ph type="title"/>
          </p:nvPr>
        </p:nvSpPr>
        <p:spPr>
          <a:xfrm>
            <a:off x="685800" y="848201"/>
            <a:ext cx="7772400" cy="677922"/>
          </a:xfrm>
        </p:spPr>
        <p:txBody>
          <a:bodyPr/>
          <a:lstStyle/>
          <a:p>
            <a:r>
              <a:rPr lang="en-US" sz="2800"/>
              <a:t>Greatest Needs in Ministry for Women</a:t>
            </a:r>
          </a:p>
        </p:txBody>
      </p:sp>
      <p:sp>
        <p:nvSpPr>
          <p:cNvPr id="12" name="Text Placeholder 4">
            <a:extLst>
              <a:ext uri="{FF2B5EF4-FFF2-40B4-BE49-F238E27FC236}">
                <a16:creationId xmlns:a16="http://schemas.microsoft.com/office/drawing/2014/main" id="{81FC47A5-4E22-455B-B87E-E5FF2C421091}"/>
              </a:ext>
            </a:extLst>
          </p:cNvPr>
          <p:cNvSpPr>
            <a:spLocks noGrp="1"/>
          </p:cNvSpPr>
          <p:nvPr>
            <p:ph type="body" idx="28"/>
          </p:nvPr>
        </p:nvSpPr>
        <p:spPr>
          <a:xfrm>
            <a:off x="685800" y="396253"/>
            <a:ext cx="7772400" cy="451948"/>
          </a:xfrm>
        </p:spPr>
        <p:txBody>
          <a:bodyPr/>
          <a:lstStyle/>
          <a:p>
            <a:r>
              <a:rPr lang="en-US" dirty="0"/>
              <a:t>Qualitative Data</a:t>
            </a:r>
          </a:p>
        </p:txBody>
      </p:sp>
    </p:spTree>
    <p:extLst>
      <p:ext uri="{BB962C8B-B14F-4D97-AF65-F5344CB8AC3E}">
        <p14:creationId xmlns:p14="http://schemas.microsoft.com/office/powerpoint/2010/main" val="119903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6BC7DD6-A7CB-4D65-A4A7-0265DD6FD4D5}"/>
              </a:ext>
            </a:extLst>
          </p:cNvPr>
          <p:cNvSpPr>
            <a:spLocks noGrp="1"/>
          </p:cNvSpPr>
          <p:nvPr>
            <p:ph type="title"/>
          </p:nvPr>
        </p:nvSpPr>
        <p:spPr>
          <a:xfrm>
            <a:off x="685800" y="848201"/>
            <a:ext cx="7772400" cy="677922"/>
          </a:xfrm>
        </p:spPr>
        <p:txBody>
          <a:bodyPr/>
          <a:lstStyle/>
          <a:p>
            <a:r>
              <a:rPr lang="en-US" sz="2800"/>
              <a:t>Core Themes: Advice to Women Entering Ministry</a:t>
            </a:r>
          </a:p>
        </p:txBody>
      </p:sp>
      <p:sp>
        <p:nvSpPr>
          <p:cNvPr id="12" name="Text Placeholder 4">
            <a:extLst>
              <a:ext uri="{FF2B5EF4-FFF2-40B4-BE49-F238E27FC236}">
                <a16:creationId xmlns:a16="http://schemas.microsoft.com/office/drawing/2014/main" id="{81FC47A5-4E22-455B-B87E-E5FF2C421091}"/>
              </a:ext>
            </a:extLst>
          </p:cNvPr>
          <p:cNvSpPr>
            <a:spLocks noGrp="1"/>
          </p:cNvSpPr>
          <p:nvPr>
            <p:ph type="body" idx="28"/>
          </p:nvPr>
        </p:nvSpPr>
        <p:spPr>
          <a:xfrm>
            <a:off x="685800" y="396253"/>
            <a:ext cx="7772400" cy="451948"/>
          </a:xfrm>
        </p:spPr>
        <p:txBody>
          <a:bodyPr/>
          <a:lstStyle/>
          <a:p>
            <a:r>
              <a:rPr lang="en-US" dirty="0"/>
              <a:t>Qualitative Data</a:t>
            </a:r>
          </a:p>
        </p:txBody>
      </p:sp>
      <p:graphicFrame>
        <p:nvGraphicFramePr>
          <p:cNvPr id="13" name="Chart 12">
            <a:extLst>
              <a:ext uri="{FF2B5EF4-FFF2-40B4-BE49-F238E27FC236}">
                <a16:creationId xmlns:a16="http://schemas.microsoft.com/office/drawing/2014/main" id="{2E713605-D8BA-4B29-97E7-6AC819BCA9CA}"/>
              </a:ext>
            </a:extLst>
          </p:cNvPr>
          <p:cNvGraphicFramePr/>
          <p:nvPr>
            <p:extLst>
              <p:ext uri="{D42A27DB-BD31-4B8C-83A1-F6EECF244321}">
                <p14:modId xmlns:p14="http://schemas.microsoft.com/office/powerpoint/2010/main" val="636916542"/>
              </p:ext>
            </p:extLst>
          </p:nvPr>
        </p:nvGraphicFramePr>
        <p:xfrm>
          <a:off x="4572000" y="1265372"/>
          <a:ext cx="3408335" cy="29155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085ECC2B-F28F-450E-A051-254A60D2BD20}"/>
              </a:ext>
            </a:extLst>
          </p:cNvPr>
          <p:cNvGraphicFramePr>
            <a:graphicFrameLocks/>
          </p:cNvGraphicFramePr>
          <p:nvPr>
            <p:extLst>
              <p:ext uri="{D42A27DB-BD31-4B8C-83A1-F6EECF244321}">
                <p14:modId xmlns:p14="http://schemas.microsoft.com/office/powerpoint/2010/main" val="875268629"/>
              </p:ext>
            </p:extLst>
          </p:nvPr>
        </p:nvGraphicFramePr>
        <p:xfrm>
          <a:off x="711129" y="1265373"/>
          <a:ext cx="3408335" cy="2915586"/>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2CE7ED6C-74F4-4F08-8930-E36F0B1DEC1E}"/>
              </a:ext>
            </a:extLst>
          </p:cNvPr>
          <p:cNvSpPr txBox="1"/>
          <p:nvPr/>
        </p:nvSpPr>
        <p:spPr>
          <a:xfrm>
            <a:off x="711129" y="4180959"/>
            <a:ext cx="7721742" cy="1974323"/>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When asked what women entering ministry should keep in mind, the top themes in the advice from women of color were: “center your spiritual life,” “create a good support system” and “prioritize your well-being” (each 34%). </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C8689"/>
              </a:solidFill>
              <a:effectLst/>
              <a:uLnTx/>
              <a:uFillTx/>
              <a:latin typeface="Franklin Gothic Book"/>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More common themes in advice from white women were: “prioritize </a:t>
            </a:r>
            <a:r>
              <a:rPr lang="en-US" sz="1200" dirty="0">
                <a:solidFill>
                  <a:srgbClr val="3C8689"/>
                </a:solidFill>
                <a:latin typeface="Franklin Gothic Book"/>
              </a:rPr>
              <a:t>your </a:t>
            </a: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well-being” (47%), “set and keep boundaries” (30%) and “trust God, you are not alone” (30%).</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C8689"/>
              </a:solidFill>
              <a:effectLst/>
              <a:uLnTx/>
              <a:uFillTx/>
              <a:latin typeface="Franklin Gothic Book"/>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A shared theme in the advice mentioned in one in five responses for all participants was that women entering ministry should expect bias and harassment. </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7C57"/>
              </a:solidFill>
              <a:effectLst/>
              <a:uLnTx/>
              <a:uFillTx/>
              <a:latin typeface="Franklin Gothic Book"/>
              <a:ea typeface="+mn-ea"/>
              <a:cs typeface="+mn-cs"/>
            </a:endParaRPr>
          </a:p>
        </p:txBody>
      </p:sp>
    </p:spTree>
    <p:extLst>
      <p:ext uri="{BB962C8B-B14F-4D97-AF65-F5344CB8AC3E}">
        <p14:creationId xmlns:p14="http://schemas.microsoft.com/office/powerpoint/2010/main" val="19140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6BC7DD6-A7CB-4D65-A4A7-0265DD6FD4D5}"/>
              </a:ext>
            </a:extLst>
          </p:cNvPr>
          <p:cNvSpPr>
            <a:spLocks noGrp="1"/>
          </p:cNvSpPr>
          <p:nvPr>
            <p:ph type="title"/>
          </p:nvPr>
        </p:nvSpPr>
        <p:spPr>
          <a:xfrm>
            <a:off x="685800" y="848201"/>
            <a:ext cx="7772400" cy="677922"/>
          </a:xfrm>
        </p:spPr>
        <p:txBody>
          <a:bodyPr/>
          <a:lstStyle/>
          <a:p>
            <a:r>
              <a:rPr lang="en-US" sz="2800" dirty="0"/>
              <a:t>Advice for Bishops, Synod Councils or Churchwide Staff Members</a:t>
            </a:r>
          </a:p>
        </p:txBody>
      </p:sp>
      <p:sp>
        <p:nvSpPr>
          <p:cNvPr id="12" name="Text Placeholder 4">
            <a:extLst>
              <a:ext uri="{FF2B5EF4-FFF2-40B4-BE49-F238E27FC236}">
                <a16:creationId xmlns:a16="http://schemas.microsoft.com/office/drawing/2014/main" id="{81FC47A5-4E22-455B-B87E-E5FF2C421091}"/>
              </a:ext>
            </a:extLst>
          </p:cNvPr>
          <p:cNvSpPr>
            <a:spLocks noGrp="1"/>
          </p:cNvSpPr>
          <p:nvPr>
            <p:ph type="body" idx="28"/>
          </p:nvPr>
        </p:nvSpPr>
        <p:spPr>
          <a:xfrm>
            <a:off x="685800" y="396253"/>
            <a:ext cx="7772400" cy="451948"/>
          </a:xfrm>
        </p:spPr>
        <p:txBody>
          <a:bodyPr/>
          <a:lstStyle/>
          <a:p>
            <a:r>
              <a:rPr lang="en-US" dirty="0"/>
              <a:t>Qualitative Data</a:t>
            </a:r>
          </a:p>
        </p:txBody>
      </p:sp>
      <p:graphicFrame>
        <p:nvGraphicFramePr>
          <p:cNvPr id="7" name="Content Placeholder 8">
            <a:extLst>
              <a:ext uri="{FF2B5EF4-FFF2-40B4-BE49-F238E27FC236}">
                <a16:creationId xmlns:a16="http://schemas.microsoft.com/office/drawing/2014/main" id="{EE2A4E04-2CC3-4233-A5BE-21B46E03C326}"/>
              </a:ext>
            </a:extLst>
          </p:cNvPr>
          <p:cNvGraphicFramePr>
            <a:graphicFrameLocks noGrp="1"/>
          </p:cNvGraphicFramePr>
          <p:nvPr>
            <p:ph sz="quarter" idx="15"/>
            <p:extLst>
              <p:ext uri="{D42A27DB-BD31-4B8C-83A1-F6EECF244321}">
                <p14:modId xmlns:p14="http://schemas.microsoft.com/office/powerpoint/2010/main" val="867395941"/>
              </p:ext>
            </p:extLst>
          </p:nvPr>
        </p:nvGraphicFramePr>
        <p:xfrm>
          <a:off x="685800" y="1580893"/>
          <a:ext cx="3657600" cy="259976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32F2012-34D8-4036-A8E1-862132F7874E}"/>
              </a:ext>
            </a:extLst>
          </p:cNvPr>
          <p:cNvSpPr txBox="1"/>
          <p:nvPr/>
        </p:nvSpPr>
        <p:spPr>
          <a:xfrm>
            <a:off x="685800" y="4180657"/>
            <a:ext cx="7772400" cy="1752788"/>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Responses from women emphasized five major themes: stop discrimination and dismantle patriarchal systems and behaviors, be inclusive, listen to women’s knowledge, and advocate for equity. </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C8689"/>
              </a:solidFill>
              <a:effectLst/>
              <a:uLnTx/>
              <a:uFillTx/>
              <a:latin typeface="Franklin Gothic Book"/>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Nearly half the responses from women of color emphasized more action to stop allowing discrimination and to dismantle institutional patriarchy, with equal admonition to be more proactive and inclusive. </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C8689"/>
              </a:solidFill>
              <a:effectLst/>
              <a:uLnTx/>
              <a:uFillTx/>
              <a:latin typeface="Franklin Gothic Book"/>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White women most frequently identified the need for synod and churchwide leaders to advocate for and require equity, with advice to do more to stop discrimination and dismantle patriarchy the second most common theme.</a:t>
            </a:r>
          </a:p>
        </p:txBody>
      </p:sp>
      <p:graphicFrame>
        <p:nvGraphicFramePr>
          <p:cNvPr id="9" name="Content Placeholder 12">
            <a:extLst>
              <a:ext uri="{FF2B5EF4-FFF2-40B4-BE49-F238E27FC236}">
                <a16:creationId xmlns:a16="http://schemas.microsoft.com/office/drawing/2014/main" id="{39F09B50-9646-4F8F-AE2F-8ACDBACAEB06}"/>
              </a:ext>
            </a:extLst>
          </p:cNvPr>
          <p:cNvGraphicFramePr>
            <a:graphicFrameLocks noGrp="1"/>
          </p:cNvGraphicFramePr>
          <p:nvPr>
            <p:ph sz="quarter" idx="16"/>
            <p:extLst>
              <p:ext uri="{D42A27DB-BD31-4B8C-83A1-F6EECF244321}">
                <p14:modId xmlns:p14="http://schemas.microsoft.com/office/powerpoint/2010/main" val="1202649564"/>
              </p:ext>
            </p:extLst>
          </p:nvPr>
        </p:nvGraphicFramePr>
        <p:xfrm>
          <a:off x="4800600" y="1580893"/>
          <a:ext cx="3657600" cy="25997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989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looking at a computer&#10;&#10;Description automatically generated">
            <a:extLst>
              <a:ext uri="{FF2B5EF4-FFF2-40B4-BE49-F238E27FC236}">
                <a16:creationId xmlns:a16="http://schemas.microsoft.com/office/drawing/2014/main" id="{C4AA6230-A1E6-45A2-8983-B5F31C799EEA}"/>
              </a:ext>
            </a:extLst>
          </p:cNvPr>
          <p:cNvPicPr>
            <a:picLocks noChangeAspect="1"/>
          </p:cNvPicPr>
          <p:nvPr/>
        </p:nvPicPr>
        <p:blipFill>
          <a:blip r:embed="rId2"/>
          <a:stretch>
            <a:fillRect/>
          </a:stretch>
        </p:blipFill>
        <p:spPr>
          <a:xfrm>
            <a:off x="0" y="-19664"/>
            <a:ext cx="9206967" cy="5893254"/>
          </a:xfrm>
          <a:prstGeom prst="rect">
            <a:avLst/>
          </a:prstGeom>
        </p:spPr>
      </p:pic>
      <p:sp>
        <p:nvSpPr>
          <p:cNvPr id="3" name="Text Placeholder 2">
            <a:extLst>
              <a:ext uri="{FF2B5EF4-FFF2-40B4-BE49-F238E27FC236}">
                <a16:creationId xmlns:a16="http://schemas.microsoft.com/office/drawing/2014/main" id="{ECB86F8F-3D34-484B-8221-E36FED7115D1}"/>
              </a:ext>
            </a:extLst>
          </p:cNvPr>
          <p:cNvSpPr>
            <a:spLocks noGrp="1"/>
          </p:cNvSpPr>
          <p:nvPr>
            <p:ph type="body" sz="quarter" idx="11"/>
          </p:nvPr>
        </p:nvSpPr>
        <p:spPr>
          <a:xfrm>
            <a:off x="7" y="3718641"/>
            <a:ext cx="9206959" cy="1810512"/>
          </a:xfrm>
        </p:spPr>
        <p:txBody>
          <a:bodyPr/>
          <a:lstStyle/>
          <a:p>
            <a:r>
              <a:rPr lang="en-US" sz="4400" dirty="0"/>
              <a:t>Recommendations</a:t>
            </a:r>
          </a:p>
        </p:txBody>
      </p:sp>
      <p:sp>
        <p:nvSpPr>
          <p:cNvPr id="2" name="Text Placeholder 1">
            <a:extLst>
              <a:ext uri="{FF2B5EF4-FFF2-40B4-BE49-F238E27FC236}">
                <a16:creationId xmlns:a16="http://schemas.microsoft.com/office/drawing/2014/main" id="{31103F0D-9C88-443E-A686-C7A65DB36F9C}"/>
              </a:ext>
            </a:extLst>
          </p:cNvPr>
          <p:cNvSpPr>
            <a:spLocks noGrp="1"/>
          </p:cNvSpPr>
          <p:nvPr>
            <p:ph type="body" sz="quarter" idx="10"/>
          </p:nvPr>
        </p:nvSpPr>
        <p:spPr>
          <a:xfrm>
            <a:off x="6167762" y="3429000"/>
            <a:ext cx="2560320" cy="2438400"/>
          </a:xfrm>
        </p:spPr>
        <p:txBody>
          <a:bodyPr/>
          <a:lstStyle/>
          <a:p>
            <a:r>
              <a:rPr lang="en-US" dirty="0"/>
              <a:t>Overview of the section</a:t>
            </a:r>
          </a:p>
          <a:p>
            <a:r>
              <a:rPr lang="en-US" sz="1500" dirty="0">
                <a:latin typeface="Franklin Gothic Book" panose="020B0503020102020204" pitchFamily="34" charset="0"/>
              </a:rPr>
              <a:t>Recommendations for Future Study and Action, Based on the Key Findings</a:t>
            </a:r>
            <a:endParaRPr lang="en-US" dirty="0"/>
          </a:p>
        </p:txBody>
      </p:sp>
    </p:spTree>
    <p:extLst>
      <p:ext uri="{BB962C8B-B14F-4D97-AF65-F5344CB8AC3E}">
        <p14:creationId xmlns:p14="http://schemas.microsoft.com/office/powerpoint/2010/main" val="255756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3962400" y="838199"/>
            <a:ext cx="4495800" cy="1718187"/>
          </a:xfrm>
          <a:solidFill>
            <a:schemeClr val="accent4">
              <a:lumMod val="20000"/>
              <a:lumOff val="80000"/>
            </a:schemeClr>
          </a:solidFill>
        </p:spPr>
        <p:txBody>
          <a:bodyPr/>
          <a:lstStyle/>
          <a:p>
            <a:pPr marL="168275" lvl="2">
              <a:lnSpc>
                <a:spcPct val="100000"/>
              </a:lnSpc>
              <a:spcBef>
                <a:spcPts val="0"/>
              </a:spcBef>
              <a:buNone/>
            </a:pPr>
            <a:endParaRPr lang="en-US" sz="600" dirty="0">
              <a:solidFill>
                <a:schemeClr val="tx2">
                  <a:lumMod val="50000"/>
                </a:schemeClr>
              </a:solidFill>
            </a:endParaRPr>
          </a:p>
          <a:p>
            <a:pPr marL="288925" lvl="2" indent="-120650">
              <a:lnSpc>
                <a:spcPct val="100000"/>
              </a:lnSpc>
              <a:spcBef>
                <a:spcPts val="0"/>
              </a:spcBef>
              <a:buFont typeface="Wingdings" panose="05000000000000000000" pitchFamily="2" charset="2"/>
              <a:buChar char="§"/>
            </a:pPr>
            <a:r>
              <a:rPr lang="en-US" sz="1200" dirty="0">
                <a:solidFill>
                  <a:schemeClr val="tx2">
                    <a:lumMod val="50000"/>
                  </a:schemeClr>
                </a:solidFill>
              </a:rPr>
              <a:t>Educational debt for rostered ministers continues to rise.</a:t>
            </a:r>
          </a:p>
          <a:p>
            <a:pPr marL="288925" lvl="2" indent="-120650">
              <a:lnSpc>
                <a:spcPct val="100000"/>
              </a:lnSpc>
              <a:spcBef>
                <a:spcPts val="0"/>
              </a:spcBef>
              <a:buFont typeface="Wingdings" panose="05000000000000000000" pitchFamily="2" charset="2"/>
              <a:buChar char="§"/>
            </a:pPr>
            <a:r>
              <a:rPr lang="en-US" sz="1200" dirty="0">
                <a:solidFill>
                  <a:schemeClr val="tx2">
                    <a:lumMod val="50000"/>
                  </a:schemeClr>
                </a:solidFill>
              </a:rPr>
              <a:t>Women still have significantly more educational debt than do men.</a:t>
            </a:r>
          </a:p>
          <a:p>
            <a:pPr marL="288925" lvl="2" indent="-120650">
              <a:lnSpc>
                <a:spcPct val="100000"/>
              </a:lnSpc>
              <a:spcBef>
                <a:spcPts val="0"/>
              </a:spcBef>
              <a:buFont typeface="Wingdings" panose="05000000000000000000" pitchFamily="2" charset="2"/>
              <a:buChar char="§"/>
            </a:pPr>
            <a:r>
              <a:rPr lang="en-US" sz="1200" dirty="0">
                <a:solidFill>
                  <a:schemeClr val="tx2">
                    <a:lumMod val="50000"/>
                  </a:schemeClr>
                </a:solidFill>
              </a:rPr>
              <a:t>For 2020 survey participants, we found no significant differences for educational debt comparing ministers of color and white ministers.</a:t>
            </a:r>
          </a:p>
          <a:p>
            <a:pPr marL="171450" lvl="2" indent="-171450">
              <a:lnSpc>
                <a:spcPct val="100000"/>
              </a:lnSpc>
              <a:spcBef>
                <a:spcPts val="0"/>
              </a:spcBef>
              <a:buFont typeface="Wingdings" panose="05000000000000000000" pitchFamily="2" charset="2"/>
              <a:buChar char="§"/>
            </a:pPr>
            <a:endParaRPr lang="en-US" b="1" i="1" dirty="0">
              <a:solidFill>
                <a:srgbClr val="FF0000"/>
              </a:solidFill>
            </a:endParaRPr>
          </a:p>
          <a:p>
            <a:pPr lvl="2">
              <a:buNone/>
            </a:pPr>
            <a:endParaRPr lang="en-US" dirty="0"/>
          </a:p>
          <a:p>
            <a:pPr lvl="2"/>
            <a:endParaRPr lang="en-US" dirty="0"/>
          </a:p>
        </p:txBody>
      </p:sp>
      <p:sp>
        <p:nvSpPr>
          <p:cNvPr id="7" name="Rectangle 6">
            <a:extLst>
              <a:ext uri="{FF2B5EF4-FFF2-40B4-BE49-F238E27FC236}">
                <a16:creationId xmlns:a16="http://schemas.microsoft.com/office/drawing/2014/main" id="{A67ACB1B-3EEB-4AEE-8FD4-392C627F0AA0}"/>
              </a:ext>
            </a:extLst>
          </p:cNvPr>
          <p:cNvSpPr/>
          <p:nvPr/>
        </p:nvSpPr>
        <p:spPr>
          <a:xfrm>
            <a:off x="685799" y="1582220"/>
            <a:ext cx="2628901" cy="3980380"/>
          </a:xfrm>
          <a:prstGeom prst="rect">
            <a:avLst/>
          </a:prstGeom>
          <a:solidFill>
            <a:schemeClr val="accent4">
              <a:lumMod val="20000"/>
              <a:lumOff val="80000"/>
              <a:alpha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marL="0" lvl="3"/>
            <a:r>
              <a:rPr lang="en-US" sz="1400" b="1" dirty="0">
                <a:solidFill>
                  <a:schemeClr val="tx2">
                    <a:lumMod val="50000"/>
                  </a:schemeClr>
                </a:solidFill>
                <a:latin typeface="Franklin Gothic Book" panose="020B0503020102020204" pitchFamily="34" charset="0"/>
              </a:rPr>
              <a:t>The ELCA and its affiliated seminaries should continue to increase scholarships for seminary students and provide financial wellness education to help them reduce their debt, with a focus on women. </a:t>
            </a:r>
          </a:p>
          <a:p>
            <a:pPr marL="0" lvl="3"/>
            <a:endParaRPr lang="en-US" sz="1400" b="1" dirty="0">
              <a:solidFill>
                <a:schemeClr val="tx2">
                  <a:lumMod val="50000"/>
                </a:schemeClr>
              </a:solidFill>
              <a:latin typeface="Franklin Gothic Book" panose="020B0503020102020204" pitchFamily="34" charset="0"/>
            </a:endParaRPr>
          </a:p>
          <a:p>
            <a:pPr marL="0" lvl="3"/>
            <a:r>
              <a:rPr lang="en-US" sz="1400" b="1" dirty="0">
                <a:solidFill>
                  <a:schemeClr val="tx2">
                    <a:lumMod val="50000"/>
                  </a:schemeClr>
                </a:solidFill>
                <a:latin typeface="Franklin Gothic Book" panose="020B0503020102020204" pitchFamily="34" charset="0"/>
              </a:rPr>
              <a:t>Additionally, debt reduction strategies should be studied and implemented in all expressions of the ELCA to address the financial needs of existing rostered ministers.</a:t>
            </a:r>
          </a:p>
        </p:txBody>
      </p:sp>
      <p:pic>
        <p:nvPicPr>
          <p:cNvPr id="4" name="Picture 3">
            <a:extLst>
              <a:ext uri="{FF2B5EF4-FFF2-40B4-BE49-F238E27FC236}">
                <a16:creationId xmlns:a16="http://schemas.microsoft.com/office/drawing/2014/main" id="{9D886FEA-72DE-4AA2-9EE7-248B19F71E8E}"/>
              </a:ext>
            </a:extLst>
          </p:cNvPr>
          <p:cNvPicPr>
            <a:picLocks noChangeAspect="1"/>
          </p:cNvPicPr>
          <p:nvPr/>
        </p:nvPicPr>
        <p:blipFill rotWithShape="1">
          <a:blip r:embed="rId2"/>
          <a:srcRect l="3772" r="5912"/>
          <a:stretch/>
        </p:blipFill>
        <p:spPr>
          <a:xfrm>
            <a:off x="3962399" y="2556387"/>
            <a:ext cx="4495801" cy="3006213"/>
          </a:xfrm>
          <a:prstGeom prst="rect">
            <a:avLst/>
          </a:prstGeom>
        </p:spPr>
      </p:pic>
      <p:sp>
        <p:nvSpPr>
          <p:cNvPr id="9" name="Text Placeholder 16">
            <a:extLst>
              <a:ext uri="{FF2B5EF4-FFF2-40B4-BE49-F238E27FC236}">
                <a16:creationId xmlns:a16="http://schemas.microsoft.com/office/drawing/2014/main" id="{743667B8-ADFA-4BFE-904E-5F21E8A3DB84}"/>
              </a:ext>
            </a:extLst>
          </p:cNvPr>
          <p:cNvSpPr>
            <a:spLocks noGrp="1"/>
          </p:cNvSpPr>
          <p:nvPr>
            <p:ph type="body" idx="28"/>
          </p:nvPr>
        </p:nvSpPr>
        <p:spPr>
          <a:xfrm>
            <a:off x="685800" y="397171"/>
            <a:ext cx="1900084" cy="451948"/>
          </a:xfrm>
        </p:spPr>
        <p:txBody>
          <a:bodyPr/>
          <a:lstStyle/>
          <a:p>
            <a:r>
              <a:rPr lang="en-US" dirty="0"/>
              <a:t>Recommendations</a:t>
            </a:r>
          </a:p>
        </p:txBody>
      </p:sp>
      <p:sp>
        <p:nvSpPr>
          <p:cNvPr id="10" name="Title 1">
            <a:extLst>
              <a:ext uri="{FF2B5EF4-FFF2-40B4-BE49-F238E27FC236}">
                <a16:creationId xmlns:a16="http://schemas.microsoft.com/office/drawing/2014/main" id="{AED34898-B6ED-49CF-9FA3-7215D028AF77}"/>
              </a:ext>
            </a:extLst>
          </p:cNvPr>
          <p:cNvSpPr txBox="1">
            <a:spLocks/>
          </p:cNvSpPr>
          <p:nvPr/>
        </p:nvSpPr>
        <p:spPr>
          <a:xfrm>
            <a:off x="685799" y="829455"/>
            <a:ext cx="7509893" cy="612648"/>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r>
              <a:rPr lang="en-US" sz="2800" b="1" dirty="0">
                <a:solidFill>
                  <a:schemeClr val="tx2">
                    <a:lumMod val="50000"/>
                  </a:schemeClr>
                </a:solidFill>
              </a:rPr>
              <a:t>Recommendation 1:</a:t>
            </a:r>
          </a:p>
        </p:txBody>
      </p:sp>
    </p:spTree>
    <p:extLst>
      <p:ext uri="{BB962C8B-B14F-4D97-AF65-F5344CB8AC3E}">
        <p14:creationId xmlns:p14="http://schemas.microsoft.com/office/powerpoint/2010/main" val="427636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3966665" y="849119"/>
            <a:ext cx="4491536" cy="2297204"/>
          </a:xfrm>
          <a:solidFill>
            <a:schemeClr val="accent2">
              <a:lumMod val="20000"/>
              <a:lumOff val="80000"/>
              <a:alpha val="81000"/>
            </a:schemeClr>
          </a:solidFill>
        </p:spPr>
        <p:txBody>
          <a:bodyPr/>
          <a:lstStyle/>
          <a:p>
            <a:pPr lvl="2">
              <a:lnSpc>
                <a:spcPct val="50000"/>
              </a:lnSpc>
              <a:spcBef>
                <a:spcPts val="0"/>
              </a:spcBef>
              <a:spcAft>
                <a:spcPts val="0"/>
              </a:spcAft>
            </a:pPr>
            <a:endParaRPr lang="en-US" sz="1200" dirty="0">
              <a:solidFill>
                <a:schemeClr val="tx2">
                  <a:lumMod val="50000"/>
                </a:schemeClr>
              </a:solidFill>
            </a:endParaRPr>
          </a:p>
          <a:p>
            <a:pPr marL="284163" lvl="2" indent="-114300">
              <a:lnSpc>
                <a:spcPct val="100000"/>
              </a:lnSpc>
              <a:spcAft>
                <a:spcPts val="0"/>
              </a:spcAft>
              <a:buFont typeface="Wingdings" panose="05000000000000000000" pitchFamily="2" charset="2"/>
              <a:buChar char="§"/>
            </a:pPr>
            <a:r>
              <a:rPr lang="en-US" sz="1200" dirty="0">
                <a:solidFill>
                  <a:schemeClr val="tx2">
                    <a:lumMod val="50000"/>
                  </a:schemeClr>
                </a:solidFill>
              </a:rPr>
              <a:t>Women who are rostered ministers are under-represented in the roles of college, university or seminary professors, and as solo and senior pastors.</a:t>
            </a:r>
          </a:p>
          <a:p>
            <a:pPr marL="284163" lvl="2" indent="-115888">
              <a:lnSpc>
                <a:spcPct val="100000"/>
              </a:lnSpc>
              <a:spcBef>
                <a:spcPts val="0"/>
              </a:spcBef>
              <a:buFont typeface="Wingdings" panose="05000000000000000000" pitchFamily="2" charset="2"/>
              <a:buChar char="§"/>
            </a:pPr>
            <a:r>
              <a:rPr lang="en-US" sz="1200" dirty="0">
                <a:solidFill>
                  <a:schemeClr val="tx2">
                    <a:lumMod val="50000"/>
                  </a:schemeClr>
                </a:solidFill>
              </a:rPr>
              <a:t>While women serving as pastors are nearly as likely as men to serve in large congregations, they are most likely to do so as associate or assistant pastors. </a:t>
            </a:r>
          </a:p>
          <a:p>
            <a:pPr marL="284163" lvl="2" indent="-115888">
              <a:lnSpc>
                <a:spcPct val="100000"/>
              </a:lnSpc>
              <a:spcBef>
                <a:spcPts val="0"/>
              </a:spcBef>
              <a:buFont typeface="Wingdings" panose="05000000000000000000" pitchFamily="2" charset="2"/>
              <a:buChar char="§"/>
            </a:pPr>
            <a:r>
              <a:rPr lang="en-US" sz="1200" dirty="0">
                <a:solidFill>
                  <a:schemeClr val="tx2">
                    <a:lumMod val="50000"/>
                  </a:schemeClr>
                </a:solidFill>
              </a:rPr>
              <a:t>Women who serve as pastors are more likely than men to be serving in smaller congregations.  </a:t>
            </a:r>
          </a:p>
        </p:txBody>
      </p:sp>
      <p:sp>
        <p:nvSpPr>
          <p:cNvPr id="2" name="Title 1"/>
          <p:cNvSpPr>
            <a:spLocks noGrp="1"/>
          </p:cNvSpPr>
          <p:nvPr>
            <p:ph type="title"/>
          </p:nvPr>
        </p:nvSpPr>
        <p:spPr>
          <a:xfrm>
            <a:off x="685799" y="829455"/>
            <a:ext cx="7509893" cy="612648"/>
          </a:xfrm>
        </p:spPr>
        <p:txBody>
          <a:bodyPr/>
          <a:lstStyle/>
          <a:p>
            <a:r>
              <a:rPr lang="en-US" sz="2800" b="1" dirty="0">
                <a:solidFill>
                  <a:schemeClr val="tx2">
                    <a:lumMod val="50000"/>
                  </a:schemeClr>
                </a:solidFill>
              </a:rPr>
              <a:t>Recommendation 2:</a:t>
            </a:r>
          </a:p>
        </p:txBody>
      </p:sp>
      <p:sp>
        <p:nvSpPr>
          <p:cNvPr id="7" name="Rectangle 6">
            <a:extLst>
              <a:ext uri="{FF2B5EF4-FFF2-40B4-BE49-F238E27FC236}">
                <a16:creationId xmlns:a16="http://schemas.microsoft.com/office/drawing/2014/main" id="{A67ACB1B-3EEB-4AEE-8FD4-392C627F0AA0}"/>
              </a:ext>
            </a:extLst>
          </p:cNvPr>
          <p:cNvSpPr/>
          <p:nvPr/>
        </p:nvSpPr>
        <p:spPr>
          <a:xfrm>
            <a:off x="685799" y="1562100"/>
            <a:ext cx="2608007" cy="2451559"/>
          </a:xfrm>
          <a:prstGeom prst="rect">
            <a:avLst/>
          </a:prstGeom>
          <a:solidFill>
            <a:schemeClr val="accent4">
              <a:lumMod val="20000"/>
              <a:lumOff val="80000"/>
              <a:alpha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marL="0" lvl="3">
              <a:buNone/>
            </a:pPr>
            <a:r>
              <a:rPr lang="en-US" sz="1400" b="1" dirty="0">
                <a:solidFill>
                  <a:schemeClr val="tx2">
                    <a:lumMod val="50000"/>
                  </a:schemeClr>
                </a:solidFill>
              </a:rPr>
              <a:t>Synods should seek to align with the ELCA’s plan for strategic, authentic diversity, developing and implementing strategies that include education and plans with congregations and their leaders.</a:t>
            </a:r>
          </a:p>
        </p:txBody>
      </p:sp>
      <p:pic>
        <p:nvPicPr>
          <p:cNvPr id="9" name="Picture 8" descr="A group of people standing in a room&#10;&#10;Description automatically generated">
            <a:extLst>
              <a:ext uri="{FF2B5EF4-FFF2-40B4-BE49-F238E27FC236}">
                <a16:creationId xmlns:a16="http://schemas.microsoft.com/office/drawing/2014/main" id="{F0731B96-E40F-4E2E-BDA1-B532FA9B0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6663" y="2998836"/>
            <a:ext cx="4491537" cy="2994357"/>
          </a:xfrm>
          <a:prstGeom prst="rect">
            <a:avLst/>
          </a:prstGeom>
        </p:spPr>
      </p:pic>
      <p:sp>
        <p:nvSpPr>
          <p:cNvPr id="11" name="Text Placeholder 16">
            <a:extLst>
              <a:ext uri="{FF2B5EF4-FFF2-40B4-BE49-F238E27FC236}">
                <a16:creationId xmlns:a16="http://schemas.microsoft.com/office/drawing/2014/main" id="{DB839942-3674-4B54-B6EC-F4B448B43360}"/>
              </a:ext>
            </a:extLst>
          </p:cNvPr>
          <p:cNvSpPr>
            <a:spLocks noGrp="1"/>
          </p:cNvSpPr>
          <p:nvPr>
            <p:ph type="body" idx="28"/>
          </p:nvPr>
        </p:nvSpPr>
        <p:spPr>
          <a:xfrm>
            <a:off x="685800" y="397171"/>
            <a:ext cx="1655064" cy="451948"/>
          </a:xfrm>
        </p:spPr>
        <p:txBody>
          <a:bodyPr/>
          <a:lstStyle/>
          <a:p>
            <a:r>
              <a:rPr lang="en-US" dirty="0"/>
              <a:t>Recommendations</a:t>
            </a:r>
          </a:p>
        </p:txBody>
      </p:sp>
    </p:spTree>
    <p:extLst>
      <p:ext uri="{BB962C8B-B14F-4D97-AF65-F5344CB8AC3E}">
        <p14:creationId xmlns:p14="http://schemas.microsoft.com/office/powerpoint/2010/main" val="130199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3962400" y="838200"/>
            <a:ext cx="4495800" cy="2396613"/>
          </a:xfrm>
          <a:solidFill>
            <a:schemeClr val="accent4">
              <a:lumMod val="20000"/>
              <a:lumOff val="80000"/>
              <a:alpha val="86000"/>
            </a:schemeClr>
          </a:solidFill>
        </p:spPr>
        <p:txBody>
          <a:bodyPr/>
          <a:lstStyle/>
          <a:p>
            <a:pPr marL="168275" lvl="2">
              <a:lnSpc>
                <a:spcPct val="100000"/>
              </a:lnSpc>
              <a:spcBef>
                <a:spcPts val="0"/>
              </a:spcBef>
              <a:buNone/>
            </a:pPr>
            <a:endParaRPr lang="en-US" sz="600" dirty="0">
              <a:solidFill>
                <a:schemeClr val="tx2">
                  <a:lumMod val="50000"/>
                </a:schemeClr>
              </a:solidFill>
            </a:endParaRPr>
          </a:p>
          <a:p>
            <a:pPr marL="288925" lvl="2" indent="-120650">
              <a:lnSpc>
                <a:spcPct val="100000"/>
              </a:lnSpc>
              <a:spcBef>
                <a:spcPts val="0"/>
              </a:spcBef>
              <a:buFont typeface="Wingdings" panose="05000000000000000000" pitchFamily="2" charset="2"/>
              <a:buChar char="§"/>
            </a:pPr>
            <a:r>
              <a:rPr lang="en-US" sz="1200" dirty="0">
                <a:solidFill>
                  <a:schemeClr val="tx2">
                    <a:lumMod val="50000"/>
                  </a:schemeClr>
                </a:solidFill>
              </a:rPr>
              <a:t>In the role of pastor, men generally continue to out-earn women, by an average of 9%. This has not improved in the past five years.</a:t>
            </a:r>
          </a:p>
          <a:p>
            <a:pPr marL="288925" lvl="2" indent="-120650">
              <a:lnSpc>
                <a:spcPct val="100000"/>
              </a:lnSpc>
              <a:spcBef>
                <a:spcPts val="0"/>
              </a:spcBef>
              <a:buFont typeface="Wingdings" panose="05000000000000000000" pitchFamily="2" charset="2"/>
              <a:buChar char="§"/>
            </a:pPr>
            <a:r>
              <a:rPr lang="en-US" sz="1200" dirty="0">
                <a:solidFill>
                  <a:schemeClr val="tx2">
                    <a:lumMod val="50000"/>
                  </a:schemeClr>
                </a:solidFill>
              </a:rPr>
              <a:t>White men are more likely than any other group to be compensated above synod guidelines.</a:t>
            </a:r>
          </a:p>
          <a:p>
            <a:pPr marL="288925" lvl="2" indent="-120650">
              <a:lnSpc>
                <a:spcPct val="100000"/>
              </a:lnSpc>
              <a:spcBef>
                <a:spcPts val="0"/>
              </a:spcBef>
              <a:buFont typeface="Wingdings" panose="05000000000000000000" pitchFamily="2" charset="2"/>
              <a:buChar char="§"/>
            </a:pPr>
            <a:r>
              <a:rPr lang="en-US" sz="1200" dirty="0">
                <a:solidFill>
                  <a:schemeClr val="tx2">
                    <a:lumMod val="50000"/>
                  </a:schemeClr>
                </a:solidFill>
              </a:rPr>
              <a:t>White women are most likely of the four groups to be paid at synod guidelines, followed closely by women of color.</a:t>
            </a:r>
          </a:p>
          <a:p>
            <a:pPr marL="288925" lvl="2" indent="-120650">
              <a:lnSpc>
                <a:spcPct val="100000"/>
              </a:lnSpc>
              <a:spcBef>
                <a:spcPts val="0"/>
              </a:spcBef>
              <a:buFont typeface="Wingdings" panose="05000000000000000000" pitchFamily="2" charset="2"/>
              <a:buChar char="§"/>
            </a:pPr>
            <a:r>
              <a:rPr lang="en-US" sz="1200" dirty="0">
                <a:solidFill>
                  <a:schemeClr val="tx2">
                    <a:lumMod val="50000"/>
                  </a:schemeClr>
                </a:solidFill>
              </a:rPr>
              <a:t>Men of color are the group most likely to be compensated below synod guidelines.</a:t>
            </a:r>
          </a:p>
          <a:p>
            <a:pPr marL="288925" lvl="2" indent="-120650">
              <a:lnSpc>
                <a:spcPct val="100000"/>
              </a:lnSpc>
              <a:spcBef>
                <a:spcPts val="0"/>
              </a:spcBef>
              <a:buFont typeface="Wingdings" panose="05000000000000000000" pitchFamily="2" charset="2"/>
              <a:buChar char="§"/>
            </a:pPr>
            <a:r>
              <a:rPr lang="en-US" sz="1200" dirty="0">
                <a:solidFill>
                  <a:schemeClr val="tx2">
                    <a:lumMod val="50000"/>
                  </a:schemeClr>
                </a:solidFill>
              </a:rPr>
              <a:t>The compensation gap begins at first call and widens over time.</a:t>
            </a:r>
          </a:p>
          <a:p>
            <a:pPr lvl="2">
              <a:spcBef>
                <a:spcPts val="0"/>
              </a:spcBef>
            </a:pPr>
            <a:endParaRPr lang="en-US" dirty="0">
              <a:solidFill>
                <a:schemeClr val="tx2">
                  <a:lumMod val="50000"/>
                </a:schemeClr>
              </a:solidFill>
            </a:endParaRPr>
          </a:p>
          <a:p>
            <a:pPr lvl="2"/>
            <a:endParaRPr lang="en-US" dirty="0"/>
          </a:p>
        </p:txBody>
      </p:sp>
      <p:sp>
        <p:nvSpPr>
          <p:cNvPr id="7" name="Rectangle 6">
            <a:extLst>
              <a:ext uri="{FF2B5EF4-FFF2-40B4-BE49-F238E27FC236}">
                <a16:creationId xmlns:a16="http://schemas.microsoft.com/office/drawing/2014/main" id="{A67ACB1B-3EEB-4AEE-8FD4-392C627F0AA0}"/>
              </a:ext>
            </a:extLst>
          </p:cNvPr>
          <p:cNvSpPr/>
          <p:nvPr/>
        </p:nvSpPr>
        <p:spPr>
          <a:xfrm>
            <a:off x="685801" y="1562100"/>
            <a:ext cx="2628900" cy="1805738"/>
          </a:xfrm>
          <a:prstGeom prst="rect">
            <a:avLst/>
          </a:prstGeom>
          <a:solidFill>
            <a:schemeClr val="accent4">
              <a:lumMod val="20000"/>
              <a:lumOff val="80000"/>
              <a:alpha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marL="0" lvl="3">
              <a:spcBef>
                <a:spcPts val="600"/>
              </a:spcBef>
              <a:buNone/>
            </a:pPr>
            <a:r>
              <a:rPr lang="en-US" sz="1400" b="1" dirty="0">
                <a:solidFill>
                  <a:schemeClr val="tx2">
                    <a:lumMod val="50000"/>
                  </a:schemeClr>
                </a:solidFill>
              </a:rPr>
              <a:t>Synods should continue to advocate for women and people of color to be compensated at or above synod guidelines. </a:t>
            </a:r>
          </a:p>
          <a:p>
            <a:pPr marL="0" lvl="3">
              <a:lnSpc>
                <a:spcPct val="50000"/>
              </a:lnSpc>
              <a:buNone/>
            </a:pPr>
            <a:endParaRPr lang="en-US" sz="1400" dirty="0">
              <a:solidFill>
                <a:schemeClr val="accent1"/>
              </a:solidFill>
              <a:latin typeface="Franklin Gothic Demi Cond" panose="020B0706030402020204" pitchFamily="34" charset="0"/>
            </a:endParaRPr>
          </a:p>
        </p:txBody>
      </p:sp>
      <p:pic>
        <p:nvPicPr>
          <p:cNvPr id="12" name="Picture 11" descr="A group of people sitting in front of a crowd&#10;&#10;Description automatically generated">
            <a:extLst>
              <a:ext uri="{FF2B5EF4-FFF2-40B4-BE49-F238E27FC236}">
                <a16:creationId xmlns:a16="http://schemas.microsoft.com/office/drawing/2014/main" id="{E838101D-76BF-41F8-9F85-00D81DEAB5A4}"/>
              </a:ext>
            </a:extLst>
          </p:cNvPr>
          <p:cNvPicPr>
            <a:picLocks noChangeAspect="1"/>
          </p:cNvPicPr>
          <p:nvPr/>
        </p:nvPicPr>
        <p:blipFill rotWithShape="1">
          <a:blip r:embed="rId2"/>
          <a:srcRect r="8690" b="4034"/>
          <a:stretch/>
        </p:blipFill>
        <p:spPr>
          <a:xfrm>
            <a:off x="3967655" y="3234813"/>
            <a:ext cx="4490545" cy="3146323"/>
          </a:xfrm>
          <a:prstGeom prst="rect">
            <a:avLst/>
          </a:prstGeom>
        </p:spPr>
      </p:pic>
      <p:sp>
        <p:nvSpPr>
          <p:cNvPr id="11" name="Title 1">
            <a:extLst>
              <a:ext uri="{FF2B5EF4-FFF2-40B4-BE49-F238E27FC236}">
                <a16:creationId xmlns:a16="http://schemas.microsoft.com/office/drawing/2014/main" id="{917E5958-B3BD-47C4-84C4-B5DB8CD6450D}"/>
              </a:ext>
            </a:extLst>
          </p:cNvPr>
          <p:cNvSpPr>
            <a:spLocks noGrp="1"/>
          </p:cNvSpPr>
          <p:nvPr>
            <p:ph type="title"/>
          </p:nvPr>
        </p:nvSpPr>
        <p:spPr>
          <a:xfrm>
            <a:off x="685801" y="821330"/>
            <a:ext cx="7509892" cy="612648"/>
          </a:xfrm>
        </p:spPr>
        <p:txBody>
          <a:bodyPr/>
          <a:lstStyle/>
          <a:p>
            <a:r>
              <a:rPr lang="en-US" sz="2800" b="1" dirty="0">
                <a:solidFill>
                  <a:schemeClr val="tx2">
                    <a:lumMod val="50000"/>
                  </a:schemeClr>
                </a:solidFill>
              </a:rPr>
              <a:t>Recommendation 3:</a:t>
            </a:r>
          </a:p>
        </p:txBody>
      </p:sp>
      <p:sp>
        <p:nvSpPr>
          <p:cNvPr id="13" name="Text Placeholder 16">
            <a:extLst>
              <a:ext uri="{FF2B5EF4-FFF2-40B4-BE49-F238E27FC236}">
                <a16:creationId xmlns:a16="http://schemas.microsoft.com/office/drawing/2014/main" id="{5530DFAA-68D6-47BF-B617-3569F112D311}"/>
              </a:ext>
            </a:extLst>
          </p:cNvPr>
          <p:cNvSpPr>
            <a:spLocks noGrp="1"/>
          </p:cNvSpPr>
          <p:nvPr>
            <p:ph type="body" idx="28"/>
          </p:nvPr>
        </p:nvSpPr>
        <p:spPr>
          <a:xfrm>
            <a:off x="685801" y="397171"/>
            <a:ext cx="1655064" cy="451948"/>
          </a:xfrm>
        </p:spPr>
        <p:txBody>
          <a:bodyPr/>
          <a:lstStyle/>
          <a:p>
            <a:r>
              <a:rPr lang="en-US"/>
              <a:t>Recommendations</a:t>
            </a:r>
          </a:p>
        </p:txBody>
      </p:sp>
    </p:spTree>
    <p:extLst>
      <p:ext uri="{BB962C8B-B14F-4D97-AF65-F5344CB8AC3E}">
        <p14:creationId xmlns:p14="http://schemas.microsoft.com/office/powerpoint/2010/main" val="263418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3962400" y="838201"/>
            <a:ext cx="4495800" cy="2858728"/>
          </a:xfrm>
          <a:solidFill>
            <a:schemeClr val="accent2">
              <a:lumMod val="20000"/>
              <a:lumOff val="80000"/>
              <a:alpha val="86000"/>
            </a:schemeClr>
          </a:solidFill>
        </p:spPr>
        <p:txBody>
          <a:bodyPr vert="horz" lIns="0" tIns="0" rIns="91440" bIns="0" rtlCol="0" anchor="t">
            <a:noAutofit/>
          </a:bodyPr>
          <a:lstStyle/>
          <a:p>
            <a:pPr marL="288925" lvl="2" indent="-120650">
              <a:lnSpc>
                <a:spcPct val="100000"/>
              </a:lnSpc>
              <a:spcAft>
                <a:spcPts val="0"/>
              </a:spcAft>
            </a:pPr>
            <a:endParaRPr lang="en-US" sz="1200" dirty="0">
              <a:solidFill>
                <a:schemeClr val="tx2">
                  <a:lumMod val="50000"/>
                </a:schemeClr>
              </a:solidFill>
            </a:endParaRPr>
          </a:p>
          <a:p>
            <a:pPr marL="288925" lvl="2" indent="-120650">
              <a:lnSpc>
                <a:spcPct val="100000"/>
              </a:lnSpc>
              <a:spcBef>
                <a:spcPts val="0"/>
              </a:spcBef>
              <a:spcAft>
                <a:spcPts val="0"/>
              </a:spcAft>
              <a:buFont typeface="Wingdings" panose="05000000000000000000" pitchFamily="2" charset="2"/>
              <a:buChar char="§"/>
            </a:pPr>
            <a:r>
              <a:rPr lang="en-US" sz="1200" dirty="0">
                <a:solidFill>
                  <a:schemeClr val="tx2">
                    <a:lumMod val="50000"/>
                  </a:schemeClr>
                </a:solidFill>
              </a:rPr>
              <a:t>Women and men of color in the role of rostered minister continue to experience discrimination and sexual harassment. Either reporting of offenses or the number of offenses has increased over time. These are serious problems that must be addressed:</a:t>
            </a:r>
          </a:p>
          <a:p>
            <a:pPr marL="457200" lvl="2" indent="-168275">
              <a:lnSpc>
                <a:spcPct val="100000"/>
              </a:lnSpc>
              <a:spcBef>
                <a:spcPts val="0"/>
              </a:spcBef>
              <a:spcAft>
                <a:spcPts val="0"/>
              </a:spcAft>
              <a:buFont typeface="Wingdings" panose="05000000000000000000" pitchFamily="2" charset="2"/>
              <a:buChar char="Ø"/>
              <a:defRPr/>
            </a:pPr>
            <a:r>
              <a:rPr lang="en-US" sz="1200" i="1" dirty="0">
                <a:solidFill>
                  <a:schemeClr val="tx2">
                    <a:lumMod val="50000"/>
                  </a:schemeClr>
                </a:solidFill>
              </a:rPr>
              <a:t>Sexual harassment.</a:t>
            </a:r>
          </a:p>
          <a:p>
            <a:pPr marL="457200" lvl="2" indent="-168275">
              <a:lnSpc>
                <a:spcPct val="100000"/>
              </a:lnSpc>
              <a:spcBef>
                <a:spcPts val="0"/>
              </a:spcBef>
              <a:spcAft>
                <a:spcPts val="0"/>
              </a:spcAft>
              <a:buFont typeface="Wingdings" panose="05000000000000000000" pitchFamily="2" charset="2"/>
              <a:buChar char="Ø"/>
              <a:defRPr/>
            </a:pPr>
            <a:r>
              <a:rPr lang="en-US" sz="1200" i="1" dirty="0">
                <a:solidFill>
                  <a:schemeClr val="tx2">
                    <a:lumMod val="50000"/>
                  </a:schemeClr>
                </a:solidFill>
              </a:rPr>
              <a:t>Feeling as though they represent their gender in what they say or do.</a:t>
            </a:r>
          </a:p>
          <a:p>
            <a:pPr marL="457200" lvl="2" indent="-168275">
              <a:lnSpc>
                <a:spcPct val="100000"/>
              </a:lnSpc>
              <a:spcBef>
                <a:spcPts val="0"/>
              </a:spcBef>
              <a:spcAft>
                <a:spcPts val="0"/>
              </a:spcAft>
              <a:buFont typeface="Wingdings" panose="05000000000000000000" pitchFamily="2" charset="2"/>
              <a:buChar char="Ø"/>
              <a:defRPr/>
            </a:pPr>
            <a:r>
              <a:rPr lang="en-US" sz="1200" i="1" dirty="0">
                <a:solidFill>
                  <a:schemeClr val="tx2">
                    <a:lumMod val="50000"/>
                  </a:schemeClr>
                </a:solidFill>
              </a:rPr>
              <a:t>Gender-based discrimination.</a:t>
            </a:r>
          </a:p>
          <a:p>
            <a:pPr marL="457200" lvl="2" indent="-168275">
              <a:lnSpc>
                <a:spcPct val="100000"/>
              </a:lnSpc>
              <a:spcBef>
                <a:spcPts val="0"/>
              </a:spcBef>
              <a:spcAft>
                <a:spcPts val="0"/>
              </a:spcAft>
              <a:buFont typeface="Wingdings" panose="05000000000000000000" pitchFamily="2" charset="2"/>
              <a:buChar char="Ø"/>
              <a:defRPr/>
            </a:pPr>
            <a:r>
              <a:rPr lang="en-US" sz="1200" i="1" dirty="0">
                <a:solidFill>
                  <a:schemeClr val="tx2">
                    <a:lumMod val="50000"/>
                  </a:schemeClr>
                </a:solidFill>
              </a:rPr>
              <a:t>Racial discrimination.</a:t>
            </a:r>
          </a:p>
          <a:p>
            <a:pPr marL="288925" lvl="2" indent="-120650">
              <a:lnSpc>
                <a:spcPct val="50000"/>
              </a:lnSpc>
              <a:spcBef>
                <a:spcPts val="0"/>
              </a:spcBef>
              <a:spcAft>
                <a:spcPts val="0"/>
              </a:spcAft>
              <a:buFont typeface="Wingdings" panose="05000000000000000000" pitchFamily="2" charset="2"/>
              <a:buChar char="§"/>
              <a:defRPr/>
            </a:pPr>
            <a:endParaRPr lang="en-US" sz="1200" i="1" dirty="0">
              <a:solidFill>
                <a:schemeClr val="tx2">
                  <a:lumMod val="50000"/>
                </a:schemeClr>
              </a:solidFill>
            </a:endParaRPr>
          </a:p>
          <a:p>
            <a:pPr marL="288925" lvl="2" indent="-120650">
              <a:lnSpc>
                <a:spcPct val="100000"/>
              </a:lnSpc>
              <a:spcBef>
                <a:spcPts val="0"/>
              </a:spcBef>
              <a:buFont typeface="Wingdings" panose="05000000000000000000" pitchFamily="2" charset="2"/>
              <a:buChar char="§"/>
            </a:pPr>
            <a:r>
              <a:rPr lang="en-US" sz="1200" dirty="0">
                <a:solidFill>
                  <a:schemeClr val="tx2">
                    <a:lumMod val="50000"/>
                  </a:schemeClr>
                </a:solidFill>
              </a:rPr>
              <a:t>Of significant concern are the reports of discrimination, bias and harassment experienced in seminary, on internship, from bishops and from ELCA ministerial colleagues.</a:t>
            </a:r>
          </a:p>
          <a:p>
            <a:pPr marL="171450" lvl="2" indent="-171450">
              <a:lnSpc>
                <a:spcPct val="100000"/>
              </a:lnSpc>
              <a:spcBef>
                <a:spcPts val="0"/>
              </a:spcBef>
              <a:buFont typeface="Wingdings" panose="05000000000000000000" pitchFamily="2" charset="2"/>
              <a:buChar char="§"/>
            </a:pPr>
            <a:endParaRPr lang="en-US" sz="1200" dirty="0"/>
          </a:p>
          <a:p>
            <a:pPr lvl="2"/>
            <a:endParaRPr lang="en-US" dirty="0"/>
          </a:p>
        </p:txBody>
      </p:sp>
      <p:pic>
        <p:nvPicPr>
          <p:cNvPr id="6" name="Picture 5" descr="A group of people looking at a computer&#10;&#10;Description automatically generated">
            <a:extLst>
              <a:ext uri="{FF2B5EF4-FFF2-40B4-BE49-F238E27FC236}">
                <a16:creationId xmlns:a16="http://schemas.microsoft.com/office/drawing/2014/main" id="{34EC500D-6707-44E9-95CC-7564E3F565B3}"/>
              </a:ext>
            </a:extLst>
          </p:cNvPr>
          <p:cNvPicPr>
            <a:picLocks noChangeAspect="1"/>
          </p:cNvPicPr>
          <p:nvPr/>
        </p:nvPicPr>
        <p:blipFill rotWithShape="1">
          <a:blip r:embed="rId2"/>
          <a:srcRect t="7513" r="4580" b="9223"/>
          <a:stretch/>
        </p:blipFill>
        <p:spPr>
          <a:xfrm>
            <a:off x="3962400" y="3680592"/>
            <a:ext cx="4495800" cy="2615381"/>
          </a:xfrm>
          <a:prstGeom prst="rect">
            <a:avLst/>
          </a:prstGeom>
        </p:spPr>
      </p:pic>
      <p:sp>
        <p:nvSpPr>
          <p:cNvPr id="9" name="Rectangle 8">
            <a:extLst>
              <a:ext uri="{FF2B5EF4-FFF2-40B4-BE49-F238E27FC236}">
                <a16:creationId xmlns:a16="http://schemas.microsoft.com/office/drawing/2014/main" id="{5150A3AF-4634-4D41-B313-C7BA14966AF2}"/>
              </a:ext>
            </a:extLst>
          </p:cNvPr>
          <p:cNvSpPr/>
          <p:nvPr/>
        </p:nvSpPr>
        <p:spPr>
          <a:xfrm>
            <a:off x="685801" y="1562100"/>
            <a:ext cx="2628900" cy="3141048"/>
          </a:xfrm>
          <a:prstGeom prst="rect">
            <a:avLst/>
          </a:prstGeom>
          <a:solidFill>
            <a:schemeClr val="accent4">
              <a:lumMod val="20000"/>
              <a:lumOff val="80000"/>
              <a:alpha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r>
              <a:rPr lang="en-US" sz="1400" b="1" dirty="0">
                <a:solidFill>
                  <a:schemeClr val="tx2">
                    <a:lumMod val="50000"/>
                  </a:schemeClr>
                </a:solidFill>
                <a:latin typeface="Franklin Gothic Book" panose="020B0503020102020204" pitchFamily="34" charset="0"/>
              </a:rPr>
              <a:t>The ELCA churchwide organization, ELCA-affiliated seminaries, and synods should regularly conduct sexual harassment training for all three expressions of the church (congregations, synods and churchwide) and have policies in place that provide accountability measures and safe avenues for reporting offenses.</a:t>
            </a:r>
          </a:p>
        </p:txBody>
      </p:sp>
      <p:sp>
        <p:nvSpPr>
          <p:cNvPr id="12" name="Title 1">
            <a:extLst>
              <a:ext uri="{FF2B5EF4-FFF2-40B4-BE49-F238E27FC236}">
                <a16:creationId xmlns:a16="http://schemas.microsoft.com/office/drawing/2014/main" id="{C61D4CCA-CEBD-4C7B-A1DF-79E59CD3CC2C}"/>
              </a:ext>
            </a:extLst>
          </p:cNvPr>
          <p:cNvSpPr>
            <a:spLocks noGrp="1"/>
          </p:cNvSpPr>
          <p:nvPr>
            <p:ph type="title"/>
          </p:nvPr>
        </p:nvSpPr>
        <p:spPr>
          <a:xfrm>
            <a:off x="685800" y="821930"/>
            <a:ext cx="7772400" cy="612648"/>
          </a:xfrm>
        </p:spPr>
        <p:txBody>
          <a:bodyPr rIns="91440"/>
          <a:lstStyle/>
          <a:p>
            <a:r>
              <a:rPr lang="en-US" sz="2800" b="1" dirty="0">
                <a:solidFill>
                  <a:schemeClr val="tx2">
                    <a:lumMod val="50000"/>
                  </a:schemeClr>
                </a:solidFill>
              </a:rPr>
              <a:t>Recommendation 4:</a:t>
            </a:r>
          </a:p>
        </p:txBody>
      </p:sp>
      <p:sp>
        <p:nvSpPr>
          <p:cNvPr id="13" name="Text Placeholder 16">
            <a:extLst>
              <a:ext uri="{FF2B5EF4-FFF2-40B4-BE49-F238E27FC236}">
                <a16:creationId xmlns:a16="http://schemas.microsoft.com/office/drawing/2014/main" id="{747A86BE-57A7-4D10-ADF0-F6B71B7C49E8}"/>
              </a:ext>
            </a:extLst>
          </p:cNvPr>
          <p:cNvSpPr>
            <a:spLocks noGrp="1"/>
          </p:cNvSpPr>
          <p:nvPr>
            <p:ph type="body" idx="28"/>
          </p:nvPr>
        </p:nvSpPr>
        <p:spPr>
          <a:xfrm>
            <a:off x="685800" y="397171"/>
            <a:ext cx="1655064" cy="451948"/>
          </a:xfrm>
        </p:spPr>
        <p:txBody>
          <a:bodyPr/>
          <a:lstStyle/>
          <a:p>
            <a:r>
              <a:rPr lang="en-US"/>
              <a:t>Recommendations</a:t>
            </a:r>
          </a:p>
        </p:txBody>
      </p:sp>
    </p:spTree>
    <p:extLst>
      <p:ext uri="{BB962C8B-B14F-4D97-AF65-F5344CB8AC3E}">
        <p14:creationId xmlns:p14="http://schemas.microsoft.com/office/powerpoint/2010/main" val="57940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ollage of people&#10;&#10;Description automatically generated with low confidence">
            <a:extLst>
              <a:ext uri="{FF2B5EF4-FFF2-40B4-BE49-F238E27FC236}">
                <a16:creationId xmlns:a16="http://schemas.microsoft.com/office/drawing/2014/main" id="{053AB249-526E-44BD-8F08-BE15A47DD323}"/>
              </a:ext>
            </a:extLst>
          </p:cNvPr>
          <p:cNvPicPr>
            <a:picLocks noChangeAspect="1"/>
          </p:cNvPicPr>
          <p:nvPr/>
        </p:nvPicPr>
        <p:blipFill rotWithShape="1">
          <a:blip r:embed="rId2">
            <a:extLst>
              <a:ext uri="{28A0092B-C50C-407E-A947-70E740481C1C}">
                <a14:useLocalDpi xmlns:a14="http://schemas.microsoft.com/office/drawing/2010/main" val="0"/>
              </a:ext>
            </a:extLst>
          </a:blip>
          <a:srcRect b="14365"/>
          <a:stretch/>
        </p:blipFill>
        <p:spPr>
          <a:xfrm>
            <a:off x="-50414" y="-39330"/>
            <a:ext cx="9194414" cy="5905279"/>
          </a:xfrm>
          <a:prstGeom prst="rect">
            <a:avLst/>
          </a:prstGeom>
        </p:spPr>
      </p:pic>
      <p:sp>
        <p:nvSpPr>
          <p:cNvPr id="22" name="Title 21">
            <a:extLst>
              <a:ext uri="{FF2B5EF4-FFF2-40B4-BE49-F238E27FC236}">
                <a16:creationId xmlns:a16="http://schemas.microsoft.com/office/drawing/2014/main" id="{41CA8851-753D-457B-8FDE-558B9CF261AD}"/>
              </a:ext>
            </a:extLst>
          </p:cNvPr>
          <p:cNvSpPr>
            <a:spLocks noGrp="1"/>
          </p:cNvSpPr>
          <p:nvPr>
            <p:ph type="title"/>
          </p:nvPr>
        </p:nvSpPr>
        <p:spPr>
          <a:xfrm>
            <a:off x="-50414" y="3714219"/>
            <a:ext cx="9194414" cy="1810512"/>
          </a:xfrm>
          <a:solidFill>
            <a:srgbClr val="CEC9B5">
              <a:alpha val="80000"/>
            </a:srgbClr>
          </a:solidFill>
        </p:spPr>
        <p:txBody>
          <a:bodyPr rIns="3383280"/>
          <a:lstStyle/>
          <a:p>
            <a:pPr algn="r"/>
            <a:r>
              <a:rPr lang="en-US" sz="4800" dirty="0"/>
              <a:t>Appendices</a:t>
            </a:r>
          </a:p>
        </p:txBody>
      </p:sp>
      <p:sp>
        <p:nvSpPr>
          <p:cNvPr id="24" name="Rectangle 23">
            <a:extLst>
              <a:ext uri="{FF2B5EF4-FFF2-40B4-BE49-F238E27FC236}">
                <a16:creationId xmlns:a16="http://schemas.microsoft.com/office/drawing/2014/main" id="{870299DA-CF48-4F32-890C-FA54EEA72E02}"/>
              </a:ext>
            </a:extLst>
          </p:cNvPr>
          <p:cNvSpPr/>
          <p:nvPr/>
        </p:nvSpPr>
        <p:spPr>
          <a:xfrm>
            <a:off x="-50414" y="5905278"/>
            <a:ext cx="3902171" cy="952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latin typeface="Franklin Gothic Demi Cond" panose="020B0706030402020204" pitchFamily="34" charset="0"/>
            </a:endParaRPr>
          </a:p>
        </p:txBody>
      </p:sp>
      <p:pic>
        <p:nvPicPr>
          <p:cNvPr id="25" name="Picture 24" descr="A picture containing drawing&#10;&#10;Description automatically generated">
            <a:extLst>
              <a:ext uri="{FF2B5EF4-FFF2-40B4-BE49-F238E27FC236}">
                <a16:creationId xmlns:a16="http://schemas.microsoft.com/office/drawing/2014/main" id="{6EF97268-9F3C-4A26-8095-656564C055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491" y="6147837"/>
            <a:ext cx="3195782" cy="416913"/>
          </a:xfrm>
          <a:prstGeom prst="rect">
            <a:avLst/>
          </a:prstGeom>
        </p:spPr>
      </p:pic>
      <p:sp>
        <p:nvSpPr>
          <p:cNvPr id="7" name="Text Placeholder 1">
            <a:extLst>
              <a:ext uri="{FF2B5EF4-FFF2-40B4-BE49-F238E27FC236}">
                <a16:creationId xmlns:a16="http://schemas.microsoft.com/office/drawing/2014/main" id="{9D114CDD-C5FE-4411-9CEC-E61E846F7692}"/>
              </a:ext>
            </a:extLst>
          </p:cNvPr>
          <p:cNvSpPr>
            <a:spLocks noGrp="1"/>
          </p:cNvSpPr>
          <p:nvPr>
            <p:ph type="body" sz="quarter" idx="10"/>
          </p:nvPr>
        </p:nvSpPr>
        <p:spPr>
          <a:xfrm>
            <a:off x="6164580" y="3143781"/>
            <a:ext cx="2560320" cy="2761496"/>
          </a:xfrm>
        </p:spPr>
        <p:txBody>
          <a:bodyPr/>
          <a:lstStyle/>
          <a:p>
            <a:r>
              <a:rPr lang="en-US" sz="1700" dirty="0">
                <a:latin typeface="Franklin Gothic Demi Cond"/>
              </a:rPr>
              <a:t>Overview of the section</a:t>
            </a:r>
          </a:p>
          <a:p>
            <a:pPr marL="342900" indent="-342900">
              <a:buFont typeface="Wingdings" panose="05000000000000000000" pitchFamily="2" charset="2"/>
              <a:buChar char="§"/>
            </a:pPr>
            <a:r>
              <a:rPr lang="en-US" sz="1600" dirty="0">
                <a:latin typeface="Franklin Gothic Demi Cond"/>
              </a:rPr>
              <a:t>Appendix A</a:t>
            </a:r>
          </a:p>
          <a:p>
            <a:pPr marL="342900" lvl="1" indent="-342900">
              <a:buFont typeface="Wingdings" panose="05000000000000000000" pitchFamily="2" charset="2"/>
              <a:buChar char="§"/>
            </a:pPr>
            <a:r>
              <a:rPr lang="en-US" sz="1500" dirty="0"/>
              <a:t>Methods</a:t>
            </a:r>
          </a:p>
          <a:p>
            <a:pPr marL="342900" lvl="1" indent="-342900">
              <a:buFont typeface="Wingdings" panose="05000000000000000000" pitchFamily="2" charset="2"/>
              <a:buChar char="§"/>
            </a:pPr>
            <a:r>
              <a:rPr lang="en-US" sz="1500" dirty="0"/>
              <a:t>Sample Design</a:t>
            </a:r>
          </a:p>
          <a:p>
            <a:pPr marL="342900" lvl="1" indent="-342900">
              <a:buFont typeface="Wingdings" panose="05000000000000000000" pitchFamily="2" charset="2"/>
              <a:buChar char="§"/>
            </a:pPr>
            <a:r>
              <a:rPr lang="en-US" sz="1500" dirty="0"/>
              <a:t>Analysis</a:t>
            </a:r>
          </a:p>
          <a:p>
            <a:pPr marL="342900" indent="-342900">
              <a:buFont typeface="Wingdings" panose="05000000000000000000" pitchFamily="2" charset="2"/>
              <a:buChar char="§"/>
            </a:pPr>
            <a:r>
              <a:rPr lang="en-US" sz="1600" dirty="0">
                <a:latin typeface="Franklin Gothic Demi Cond"/>
              </a:rPr>
              <a:t>Appendix B</a:t>
            </a:r>
          </a:p>
          <a:p>
            <a:pPr marL="342900" lvl="1" indent="-342900">
              <a:buFont typeface="Wingdings" panose="05000000000000000000" pitchFamily="2" charset="2"/>
              <a:buChar char="§"/>
            </a:pPr>
            <a:r>
              <a:rPr lang="en-US" sz="1500" dirty="0"/>
              <a:t>Questions Asked and Response Percentages</a:t>
            </a:r>
            <a:endParaRPr lang="en-US" sz="1500" dirty="0">
              <a:solidFill>
                <a:schemeClr val="tx2"/>
              </a:solidFill>
              <a:latin typeface="Franklin Gothic Book" panose="020B0503020102020204" pitchFamily="34" charset="0"/>
            </a:endParaRPr>
          </a:p>
        </p:txBody>
      </p:sp>
    </p:spTree>
    <p:extLst>
      <p:ext uri="{BB962C8B-B14F-4D97-AF65-F5344CB8AC3E}">
        <p14:creationId xmlns:p14="http://schemas.microsoft.com/office/powerpoint/2010/main" val="337197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the Study</a:t>
            </a:r>
          </a:p>
        </p:txBody>
      </p:sp>
      <p:sp>
        <p:nvSpPr>
          <p:cNvPr id="8" name="Content Placeholder 7"/>
          <p:cNvSpPr>
            <a:spLocks noGrp="1"/>
          </p:cNvSpPr>
          <p:nvPr>
            <p:ph sz="quarter" idx="15"/>
          </p:nvPr>
        </p:nvSpPr>
        <p:spPr>
          <a:xfrm>
            <a:off x="685800" y="2057398"/>
            <a:ext cx="3657600" cy="2743202"/>
          </a:xfrm>
        </p:spPr>
        <p:txBody>
          <a:bodyPr vert="horz" lIns="0" tIns="0" rIns="0" bIns="0" rtlCol="0" anchor="t">
            <a:noAutofit/>
          </a:bodyPr>
          <a:lstStyle/>
          <a:p>
            <a:pPr>
              <a:lnSpc>
                <a:spcPct val="100000"/>
              </a:lnSpc>
              <a:spcAft>
                <a:spcPts val="0"/>
              </a:spcAft>
            </a:pPr>
            <a:r>
              <a:rPr lang="en-US" sz="1200" dirty="0">
                <a:solidFill>
                  <a:schemeClr val="tx2"/>
                </a:solidFill>
              </a:rPr>
              <a:t>The year 2020 was the 50th anniversary of two Lutheran church bodies in North America deciding to ordain women in ministry. In 1970 the American Lutheran Church (ALC) and the Lutheran Church in America (LCA) reformed the church with those historic votes. They later joined the Association of Evangelical Lutheran Churches to become the ELCA in 1988. As with previous anniversaries, ELCA Research, Data and Analysis conducted an extensive survey to explore the differences and similarities in ministerial experiences based on gender and race.  </a:t>
            </a:r>
          </a:p>
          <a:p>
            <a:pPr>
              <a:lnSpc>
                <a:spcPct val="100000"/>
              </a:lnSpc>
              <a:spcAft>
                <a:spcPts val="0"/>
              </a:spcAft>
            </a:pPr>
            <a:r>
              <a:rPr lang="en-US" sz="1200" dirty="0">
                <a:solidFill>
                  <a:schemeClr val="tx2"/>
                </a:solidFill>
              </a:rPr>
              <a:t>We (ELCA Research, Data and Analysis) patterned this survey on those </a:t>
            </a:r>
            <a:r>
              <a:rPr lang="en-US" sz="1200" dirty="0">
                <a:solidFill>
                  <a:schemeClr val="accent5"/>
                </a:solidFill>
              </a:rPr>
              <a:t>conducted </a:t>
            </a:r>
            <a:r>
              <a:rPr lang="en-US" sz="1200" dirty="0">
                <a:solidFill>
                  <a:schemeClr val="tx2"/>
                </a:solidFill>
              </a:rPr>
              <a:t>in 1995, 2005 and 2015, which were fielded in support of the 25th, 35th</a:t>
            </a:r>
            <a:r>
              <a:rPr lang="en-US" sz="1200" baseline="30000" dirty="0">
                <a:solidFill>
                  <a:schemeClr val="tx2"/>
                </a:solidFill>
              </a:rPr>
              <a:t> </a:t>
            </a:r>
            <a:r>
              <a:rPr lang="en-US" sz="1200" dirty="0">
                <a:solidFill>
                  <a:schemeClr val="tx2"/>
                </a:solidFill>
              </a:rPr>
              <a:t>and 45th anniversaries. Using data from these previous surveys </a:t>
            </a:r>
            <a:r>
              <a:rPr lang="en-US" sz="1200" dirty="0">
                <a:solidFill>
                  <a:schemeClr val="accent5"/>
                </a:solidFill>
              </a:rPr>
              <a:t>for comparison</a:t>
            </a:r>
            <a:r>
              <a:rPr lang="en-US" sz="1200" dirty="0">
                <a:solidFill>
                  <a:schemeClr val="tx2"/>
                </a:solidFill>
              </a:rPr>
              <a:t>, we examined trends in ministerial experiences.</a:t>
            </a:r>
          </a:p>
        </p:txBody>
      </p:sp>
      <p:sp>
        <p:nvSpPr>
          <p:cNvPr id="16" name="Content Placeholder 15"/>
          <p:cNvSpPr>
            <a:spLocks noGrp="1"/>
          </p:cNvSpPr>
          <p:nvPr>
            <p:ph sz="quarter" idx="16"/>
          </p:nvPr>
        </p:nvSpPr>
        <p:spPr>
          <a:xfrm>
            <a:off x="4800600" y="2057398"/>
            <a:ext cx="3657600" cy="2743202"/>
          </a:xfrm>
        </p:spPr>
        <p:txBody>
          <a:bodyPr vert="horz" lIns="0" tIns="0" rIns="0" bIns="0" rtlCol="0" anchor="t">
            <a:noAutofit/>
          </a:bodyPr>
          <a:lstStyle/>
          <a:p>
            <a:pPr>
              <a:lnSpc>
                <a:spcPct val="100000"/>
              </a:lnSpc>
              <a:spcAft>
                <a:spcPts val="0"/>
              </a:spcAft>
            </a:pPr>
            <a:r>
              <a:rPr lang="en-US" sz="1400" dirty="0">
                <a:solidFill>
                  <a:schemeClr val="accent1"/>
                </a:solidFill>
              </a:rPr>
              <a:t>We conducted this study to:</a:t>
            </a:r>
          </a:p>
          <a:p>
            <a:pPr marL="285750" indent="-285750">
              <a:lnSpc>
                <a:spcPct val="100000"/>
              </a:lnSpc>
              <a:spcAft>
                <a:spcPts val="0"/>
              </a:spcAft>
              <a:buFont typeface="Wingdings" panose="05000000000000000000" pitchFamily="2" charset="2"/>
              <a:buChar char="§"/>
            </a:pPr>
            <a:r>
              <a:rPr lang="en-US" sz="1400" dirty="0">
                <a:solidFill>
                  <a:schemeClr val="accent1"/>
                </a:solidFill>
              </a:rPr>
              <a:t>Explore differences and similarities in the ministerial experiences of women and men.</a:t>
            </a:r>
          </a:p>
          <a:p>
            <a:pPr marL="285750" indent="-285750">
              <a:lnSpc>
                <a:spcPct val="100000"/>
              </a:lnSpc>
              <a:spcAft>
                <a:spcPts val="0"/>
              </a:spcAft>
              <a:buFont typeface="Wingdings" panose="05000000000000000000" pitchFamily="2" charset="2"/>
              <a:buChar char="§"/>
            </a:pPr>
            <a:r>
              <a:rPr lang="en-US" sz="1400" dirty="0">
                <a:solidFill>
                  <a:schemeClr val="accent1"/>
                </a:solidFill>
              </a:rPr>
              <a:t>Learn how race, ethnicity and gender interact to affect ministerial experiences.</a:t>
            </a:r>
          </a:p>
          <a:p>
            <a:pPr marL="285750" indent="-285750">
              <a:lnSpc>
                <a:spcPct val="100000"/>
              </a:lnSpc>
              <a:spcAft>
                <a:spcPts val="0"/>
              </a:spcAft>
              <a:buFont typeface="Wingdings" panose="05000000000000000000" pitchFamily="2" charset="2"/>
              <a:buChar char="§"/>
            </a:pPr>
            <a:r>
              <a:rPr lang="en-US" sz="1400" dirty="0">
                <a:solidFill>
                  <a:schemeClr val="accent1"/>
                </a:solidFill>
              </a:rPr>
              <a:t>Track any trends over time.</a:t>
            </a:r>
          </a:p>
          <a:p>
            <a:pPr marL="285750" indent="-285750">
              <a:lnSpc>
                <a:spcPct val="100000"/>
              </a:lnSpc>
              <a:spcAft>
                <a:spcPts val="0"/>
              </a:spcAft>
              <a:buFont typeface="Wingdings" panose="05000000000000000000" pitchFamily="2" charset="2"/>
              <a:buChar char="§"/>
            </a:pPr>
            <a:r>
              <a:rPr lang="en-US" sz="1400" dirty="0">
                <a:solidFill>
                  <a:schemeClr val="accent1"/>
                </a:solidFill>
              </a:rPr>
              <a:t>Provide data to help the ELCA in all its expressions make informed decisions to positively affect the ministerial experiences of people of all genders.</a:t>
            </a:r>
          </a:p>
        </p:txBody>
      </p:sp>
      <p:sp>
        <p:nvSpPr>
          <p:cNvPr id="17" name="Text Placeholder 16"/>
          <p:cNvSpPr>
            <a:spLocks noGrp="1"/>
          </p:cNvSpPr>
          <p:nvPr>
            <p:ph type="body" idx="28"/>
          </p:nvPr>
        </p:nvSpPr>
        <p:spPr/>
        <p:txBody>
          <a:bodyPr/>
          <a:lstStyle/>
          <a:p>
            <a:r>
              <a:rPr lang="en-US" dirty="0"/>
              <a:t>Introduction</a:t>
            </a:r>
          </a:p>
        </p:txBody>
      </p:sp>
    </p:spTree>
    <p:extLst>
      <p:ext uri="{BB962C8B-B14F-4D97-AF65-F5344CB8AC3E}">
        <p14:creationId xmlns:p14="http://schemas.microsoft.com/office/powerpoint/2010/main" val="159117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1062"/>
            <a:ext cx="7981950" cy="914402"/>
          </a:xfrm>
        </p:spPr>
        <p:txBody>
          <a:bodyPr/>
          <a:lstStyle/>
          <a:p>
            <a:r>
              <a:rPr lang="en-US" sz="2800" dirty="0"/>
              <a:t>Methods: How the Study Was Conducted</a:t>
            </a:r>
          </a:p>
        </p:txBody>
      </p:sp>
      <p:sp>
        <p:nvSpPr>
          <p:cNvPr id="17" name="Text Placeholder 16"/>
          <p:cNvSpPr>
            <a:spLocks noGrp="1"/>
          </p:cNvSpPr>
          <p:nvPr>
            <p:ph type="body" idx="28"/>
          </p:nvPr>
        </p:nvSpPr>
        <p:spPr/>
        <p:txBody>
          <a:bodyPr/>
          <a:lstStyle/>
          <a:p>
            <a:r>
              <a:rPr lang="en-US" dirty="0"/>
              <a:t>Appendix A</a:t>
            </a:r>
          </a:p>
        </p:txBody>
      </p:sp>
      <p:sp>
        <p:nvSpPr>
          <p:cNvPr id="7" name="Content Placeholder 7">
            <a:extLst>
              <a:ext uri="{FF2B5EF4-FFF2-40B4-BE49-F238E27FC236}">
                <a16:creationId xmlns:a16="http://schemas.microsoft.com/office/drawing/2014/main" id="{C210D8E8-B8C3-44F5-AB76-6988B618641F}"/>
              </a:ext>
            </a:extLst>
          </p:cNvPr>
          <p:cNvSpPr txBox="1">
            <a:spLocks/>
          </p:cNvSpPr>
          <p:nvPr/>
        </p:nvSpPr>
        <p:spPr>
          <a:xfrm>
            <a:off x="685798" y="2130841"/>
            <a:ext cx="3867914" cy="2910304"/>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lvl="2">
              <a:spcBef>
                <a:spcPts val="0"/>
              </a:spcBef>
              <a:spcAft>
                <a:spcPts val="0"/>
              </a:spcAft>
              <a:buNone/>
            </a:pPr>
            <a:r>
              <a:rPr lang="en-US" sz="1200" b="1" dirty="0">
                <a:solidFill>
                  <a:schemeClr val="accent1"/>
                </a:solidFill>
              </a:rPr>
              <a:t>Overview</a:t>
            </a:r>
          </a:p>
          <a:p>
            <a:pPr lvl="2">
              <a:lnSpc>
                <a:spcPct val="100000"/>
              </a:lnSpc>
              <a:spcBef>
                <a:spcPts val="0"/>
              </a:spcBef>
              <a:spcAft>
                <a:spcPts val="0"/>
              </a:spcAft>
              <a:buNone/>
            </a:pPr>
            <a:endParaRPr lang="en-US" sz="1200" dirty="0">
              <a:solidFill>
                <a:schemeClr val="accent1"/>
              </a:solidFill>
            </a:endParaRPr>
          </a:p>
          <a:p>
            <a:pPr lvl="2">
              <a:lnSpc>
                <a:spcPct val="100000"/>
              </a:lnSpc>
              <a:spcBef>
                <a:spcPts val="0"/>
              </a:spcBef>
              <a:spcAft>
                <a:spcPts val="0"/>
              </a:spcAft>
              <a:buNone/>
            </a:pPr>
            <a:r>
              <a:rPr lang="en-US" sz="1200" dirty="0">
                <a:solidFill>
                  <a:schemeClr val="accent1"/>
                </a:solidFill>
              </a:rPr>
              <a:t>This survey was patterned after surveys in 1995, 2005 and 2015, which were fielded in support of the 25th, 35th and 45th anniversaries of the ordination of women.</a:t>
            </a:r>
          </a:p>
          <a:p>
            <a:pPr lvl="2">
              <a:lnSpc>
                <a:spcPct val="100000"/>
              </a:lnSpc>
              <a:spcBef>
                <a:spcPts val="0"/>
              </a:spcBef>
              <a:spcAft>
                <a:spcPts val="0"/>
              </a:spcAft>
            </a:pPr>
            <a:endParaRPr lang="en-US" sz="1200" dirty="0">
              <a:solidFill>
                <a:schemeClr val="accent1"/>
              </a:solidFill>
            </a:endParaRPr>
          </a:p>
          <a:p>
            <a:pPr lvl="2">
              <a:lnSpc>
                <a:spcPct val="100000"/>
              </a:lnSpc>
              <a:spcBef>
                <a:spcPts val="0"/>
              </a:spcBef>
              <a:spcAft>
                <a:spcPts val="0"/>
              </a:spcAft>
            </a:pPr>
            <a:r>
              <a:rPr lang="en-US" sz="1200" dirty="0">
                <a:solidFill>
                  <a:schemeClr val="accent1"/>
                </a:solidFill>
              </a:rPr>
              <a:t>This is a quantitative study supported with qualitative responses. The survey included mostly closed-ended questions that were assigned numeric response values for statistical analysis, but also included a few open-ended questions to which participants provided answers in their own words.  </a:t>
            </a:r>
          </a:p>
          <a:p>
            <a:pPr lvl="2">
              <a:lnSpc>
                <a:spcPct val="100000"/>
              </a:lnSpc>
              <a:spcBef>
                <a:spcPts val="0"/>
              </a:spcBef>
              <a:spcAft>
                <a:spcPts val="0"/>
              </a:spcAft>
            </a:pPr>
            <a:endParaRPr lang="en-US" sz="1200" dirty="0">
              <a:solidFill>
                <a:schemeClr val="accent1"/>
              </a:solidFill>
            </a:endParaRPr>
          </a:p>
          <a:p>
            <a:pPr lvl="2">
              <a:lnSpc>
                <a:spcPct val="100000"/>
              </a:lnSpc>
              <a:spcBef>
                <a:spcPts val="0"/>
              </a:spcBef>
              <a:spcAft>
                <a:spcPts val="0"/>
              </a:spcAft>
            </a:pPr>
            <a:r>
              <a:rPr lang="en-US" sz="1200" dirty="0">
                <a:solidFill>
                  <a:schemeClr val="accent1"/>
                </a:solidFill>
              </a:rPr>
              <a:t>See Appendix B for exact question wording and detailed survey responses.</a:t>
            </a:r>
          </a:p>
          <a:p>
            <a:pPr lvl="2">
              <a:spcBef>
                <a:spcPts val="0"/>
              </a:spcBef>
              <a:spcAft>
                <a:spcPts val="0"/>
              </a:spcAft>
            </a:pPr>
            <a:endParaRPr lang="en-US" sz="1200" dirty="0"/>
          </a:p>
          <a:p>
            <a:pPr lvl="2">
              <a:spcBef>
                <a:spcPts val="0"/>
              </a:spcBef>
              <a:spcAft>
                <a:spcPts val="0"/>
              </a:spcAft>
            </a:pPr>
            <a:endParaRPr lang="en-US" sz="1200" dirty="0"/>
          </a:p>
        </p:txBody>
      </p:sp>
      <p:sp>
        <p:nvSpPr>
          <p:cNvPr id="12" name="Content Placeholder 15">
            <a:extLst>
              <a:ext uri="{FF2B5EF4-FFF2-40B4-BE49-F238E27FC236}">
                <a16:creationId xmlns:a16="http://schemas.microsoft.com/office/drawing/2014/main" id="{B89A767B-BACE-4709-B5EC-19D354B33CEA}"/>
              </a:ext>
            </a:extLst>
          </p:cNvPr>
          <p:cNvSpPr txBox="1">
            <a:spLocks/>
          </p:cNvSpPr>
          <p:nvPr/>
        </p:nvSpPr>
        <p:spPr>
          <a:xfrm>
            <a:off x="5038344" y="2130841"/>
            <a:ext cx="3419856" cy="3019148"/>
          </a:xfrm>
          <a:prstGeom prst="rect">
            <a:avLst/>
          </a:prstGeom>
        </p:spPr>
        <p:txBody>
          <a:bodyPr lIns="0" tIns="0" rIns="0" bIns="0" anchor="t"/>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nSpc>
                <a:spcPct val="100000"/>
              </a:lnSpc>
              <a:spcAft>
                <a:spcPts val="600"/>
              </a:spcAft>
            </a:pPr>
            <a:r>
              <a:rPr lang="en-US" dirty="0">
                <a:solidFill>
                  <a:schemeClr val="accent1"/>
                </a:solidFill>
              </a:rPr>
              <a:t>The year 2020 was the 50th anniversary of Lutheran church bodies in the United States deciding to ordain women in ministry. </a:t>
            </a:r>
          </a:p>
          <a:p>
            <a:pPr>
              <a:lnSpc>
                <a:spcPct val="100000"/>
              </a:lnSpc>
              <a:spcAft>
                <a:spcPts val="600"/>
              </a:spcAft>
            </a:pPr>
            <a:r>
              <a:rPr lang="en-US" dirty="0">
                <a:solidFill>
                  <a:schemeClr val="accent1"/>
                </a:solidFill>
              </a:rPr>
              <a:t>An extensive survey was conducted to explore the differences and similarities in the ministerial experiences between rostered women and men. </a:t>
            </a:r>
          </a:p>
        </p:txBody>
      </p:sp>
    </p:spTree>
    <p:extLst>
      <p:ext uri="{BB962C8B-B14F-4D97-AF65-F5344CB8AC3E}">
        <p14:creationId xmlns:p14="http://schemas.microsoft.com/office/powerpoint/2010/main" val="125798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2719"/>
            <a:ext cx="8032750" cy="914402"/>
          </a:xfrm>
        </p:spPr>
        <p:txBody>
          <a:bodyPr/>
          <a:lstStyle/>
          <a:p>
            <a:r>
              <a:rPr lang="en-US" sz="2800" dirty="0"/>
              <a:t>Methods: How the Study Was Conducted</a:t>
            </a:r>
          </a:p>
        </p:txBody>
      </p:sp>
      <p:sp>
        <p:nvSpPr>
          <p:cNvPr id="17" name="Text Placeholder 16"/>
          <p:cNvSpPr>
            <a:spLocks noGrp="1"/>
          </p:cNvSpPr>
          <p:nvPr>
            <p:ph type="body" idx="28"/>
          </p:nvPr>
        </p:nvSpPr>
        <p:spPr/>
        <p:txBody>
          <a:bodyPr/>
          <a:lstStyle/>
          <a:p>
            <a:r>
              <a:rPr lang="en-US"/>
              <a:t>Appendix A</a:t>
            </a:r>
          </a:p>
        </p:txBody>
      </p:sp>
      <p:sp>
        <p:nvSpPr>
          <p:cNvPr id="4" name="Rectangle 3">
            <a:extLst>
              <a:ext uri="{FF2B5EF4-FFF2-40B4-BE49-F238E27FC236}">
                <a16:creationId xmlns:a16="http://schemas.microsoft.com/office/drawing/2014/main" id="{ED1819AC-4123-4468-847F-5AE60FADF715}"/>
              </a:ext>
            </a:extLst>
          </p:cNvPr>
          <p:cNvSpPr/>
          <p:nvPr/>
        </p:nvSpPr>
        <p:spPr>
          <a:xfrm>
            <a:off x="685798" y="2142608"/>
            <a:ext cx="3886202" cy="3416320"/>
          </a:xfrm>
          <a:prstGeom prst="rect">
            <a:avLst/>
          </a:prstGeom>
        </p:spPr>
        <p:txBody>
          <a:bodyPr wrap="square" lIns="0" tIns="0" rIns="0" bIns="0" anchor="t">
            <a:spAutoFit/>
          </a:bodyPr>
          <a:lstStyle/>
          <a:p>
            <a:r>
              <a:rPr lang="en-US" sz="1200" b="1" dirty="0">
                <a:solidFill>
                  <a:schemeClr val="accent1"/>
                </a:solidFill>
              </a:rPr>
              <a:t>Study Design and Implementation</a:t>
            </a:r>
          </a:p>
          <a:p>
            <a:endParaRPr lang="en-US" sz="1200" dirty="0">
              <a:solidFill>
                <a:schemeClr val="accent1"/>
              </a:solidFill>
            </a:endParaRPr>
          </a:p>
          <a:p>
            <a:r>
              <a:rPr lang="en-US" sz="1200" dirty="0">
                <a:solidFill>
                  <a:schemeClr val="accent1"/>
                </a:solidFill>
              </a:rPr>
              <a:t>John Hessian and Deborah Coe, Ph.D., in collaboration with other members of the project team, designed the study and questionnaire. Data were collected by John Hessian. Quantitative and qualitative data analyses were completed by Rebecca Sims, Ph.D., as was the first draft of the final report, which was edited by Deborah Coe and Kendra </a:t>
            </a:r>
            <a:r>
              <a:rPr lang="en-US" sz="1200" dirty="0" err="1">
                <a:solidFill>
                  <a:schemeClr val="accent1"/>
                </a:solidFill>
              </a:rPr>
              <a:t>Rosencrans</a:t>
            </a:r>
            <a:r>
              <a:rPr lang="en-US" sz="1200" dirty="0">
                <a:solidFill>
                  <a:schemeClr val="accent1"/>
                </a:solidFill>
              </a:rPr>
              <a:t>, Ph.D. Photos were added by Karen Dersnah of the Mission Advancement unit.</a:t>
            </a:r>
          </a:p>
          <a:p>
            <a:endParaRPr lang="en-US" sz="1200" dirty="0">
              <a:solidFill>
                <a:schemeClr val="accent1"/>
              </a:solidFill>
            </a:endParaRPr>
          </a:p>
          <a:p>
            <a:r>
              <a:rPr lang="en-US" sz="1200" dirty="0">
                <a:solidFill>
                  <a:schemeClr val="accent1"/>
                </a:solidFill>
              </a:rPr>
              <a:t>The 50th Anniversary of the Ordination of Women Questionnaire was emailed to a sample of ELCA Word and Sacrament ministers on Nov. 8, 2019. A reminder was sent on Dec. 19, 2019, and the survey was closed on Jan. 8, 2020. Although data collection started in 2019, we use the year 2020 throughout the report for ease of reporting and consistency.</a:t>
            </a:r>
          </a:p>
        </p:txBody>
      </p:sp>
      <p:sp>
        <p:nvSpPr>
          <p:cNvPr id="8" name="Content Placeholder 15">
            <a:extLst>
              <a:ext uri="{FF2B5EF4-FFF2-40B4-BE49-F238E27FC236}">
                <a16:creationId xmlns:a16="http://schemas.microsoft.com/office/drawing/2014/main" id="{57CB526A-A3FC-4E99-8174-B7165B34B3FE}"/>
              </a:ext>
            </a:extLst>
          </p:cNvPr>
          <p:cNvSpPr txBox="1">
            <a:spLocks/>
          </p:cNvSpPr>
          <p:nvPr/>
        </p:nvSpPr>
        <p:spPr>
          <a:xfrm>
            <a:off x="5105135" y="2142609"/>
            <a:ext cx="3353065" cy="3533864"/>
          </a:xfrm>
          <a:prstGeom prst="rect">
            <a:avLst/>
          </a:prstGeom>
        </p:spPr>
        <p:txBody>
          <a:bodyPr lIns="0" tIns="0" rIns="0" bIns="0"/>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nSpc>
                <a:spcPct val="100000"/>
              </a:lnSpc>
              <a:spcAft>
                <a:spcPts val="600"/>
              </a:spcAft>
            </a:pPr>
            <a:r>
              <a:rPr lang="en-US" dirty="0">
                <a:solidFill>
                  <a:schemeClr val="accent1"/>
                </a:solidFill>
              </a:rPr>
              <a:t>The project team consisted of the following ELCA churchwide staff:</a:t>
            </a:r>
          </a:p>
          <a:p>
            <a:pPr>
              <a:lnSpc>
                <a:spcPct val="100000"/>
              </a:lnSpc>
              <a:spcAft>
                <a:spcPts val="600"/>
              </a:spcAft>
            </a:pPr>
            <a:r>
              <a:rPr lang="en-US" dirty="0">
                <a:solidFill>
                  <a:schemeClr val="accent1"/>
                </a:solidFill>
              </a:rPr>
              <a:t>John Hessian, Rebecca Sims, Ph.D., and Deborah Coe, Ph.D., Research, Analysis and Data</a:t>
            </a:r>
          </a:p>
          <a:p>
            <a:pPr>
              <a:lnSpc>
                <a:spcPct val="100000"/>
              </a:lnSpc>
              <a:spcAft>
                <a:spcPts val="600"/>
              </a:spcAft>
            </a:pPr>
            <a:r>
              <a:rPr lang="en-US" dirty="0">
                <a:solidFill>
                  <a:schemeClr val="accent1"/>
                </a:solidFill>
              </a:rPr>
              <a:t>Mary Streufert, Ph.D., and Heather Dean, Office of the Presiding Bishop</a:t>
            </a:r>
          </a:p>
          <a:p>
            <a:pPr>
              <a:lnSpc>
                <a:spcPct val="100000"/>
              </a:lnSpc>
              <a:spcAft>
                <a:spcPts val="600"/>
              </a:spcAft>
            </a:pPr>
            <a:r>
              <a:rPr lang="en-US" dirty="0">
                <a:solidFill>
                  <a:schemeClr val="accent1"/>
                </a:solidFill>
              </a:rPr>
              <a:t>The Rev. </a:t>
            </a:r>
            <a:r>
              <a:rPr lang="en-US" dirty="0" err="1">
                <a:solidFill>
                  <a:schemeClr val="accent1"/>
                </a:solidFill>
              </a:rPr>
              <a:t>Cherlyne</a:t>
            </a:r>
            <a:r>
              <a:rPr lang="en-US" dirty="0">
                <a:solidFill>
                  <a:schemeClr val="accent1"/>
                </a:solidFill>
              </a:rPr>
              <a:t> Beck, Christian Community and Leadership</a:t>
            </a:r>
          </a:p>
          <a:p>
            <a:pPr>
              <a:lnSpc>
                <a:spcPct val="100000"/>
              </a:lnSpc>
              <a:spcAft>
                <a:spcPts val="600"/>
              </a:spcAft>
            </a:pPr>
            <a:r>
              <a:rPr lang="en-US" dirty="0">
                <a:solidFill>
                  <a:schemeClr val="accent1"/>
                </a:solidFill>
              </a:rPr>
              <a:t>The Rev. Brenda Smith, Domestic Mission</a:t>
            </a:r>
          </a:p>
        </p:txBody>
      </p:sp>
    </p:spTree>
    <p:extLst>
      <p:ext uri="{BB962C8B-B14F-4D97-AF65-F5344CB8AC3E}">
        <p14:creationId xmlns:p14="http://schemas.microsoft.com/office/powerpoint/2010/main" val="358259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834978"/>
            <a:ext cx="6517433" cy="565212"/>
          </a:xfrm>
        </p:spPr>
        <p:txBody>
          <a:bodyPr/>
          <a:lstStyle/>
          <a:p>
            <a:r>
              <a:rPr lang="en-US" sz="2800" dirty="0"/>
              <a:t>Methods: How the Study Was Conducted</a:t>
            </a:r>
          </a:p>
        </p:txBody>
      </p:sp>
      <p:sp>
        <p:nvSpPr>
          <p:cNvPr id="17" name="Text Placeholder 16"/>
          <p:cNvSpPr>
            <a:spLocks noGrp="1"/>
          </p:cNvSpPr>
          <p:nvPr>
            <p:ph type="body" idx="28"/>
          </p:nvPr>
        </p:nvSpPr>
        <p:spPr>
          <a:xfrm>
            <a:off x="685800" y="381000"/>
            <a:ext cx="7772400" cy="451948"/>
          </a:xfrm>
        </p:spPr>
        <p:txBody>
          <a:bodyPr/>
          <a:lstStyle/>
          <a:p>
            <a:r>
              <a:rPr lang="en-US"/>
              <a:t>Appendix A</a:t>
            </a:r>
          </a:p>
        </p:txBody>
      </p:sp>
      <p:sp>
        <p:nvSpPr>
          <p:cNvPr id="7" name="Content Placeholder 7">
            <a:extLst>
              <a:ext uri="{FF2B5EF4-FFF2-40B4-BE49-F238E27FC236}">
                <a16:creationId xmlns:a16="http://schemas.microsoft.com/office/drawing/2014/main" id="{C210D8E8-B8C3-44F5-AB76-6988B618641F}"/>
              </a:ext>
            </a:extLst>
          </p:cNvPr>
          <p:cNvSpPr txBox="1">
            <a:spLocks/>
          </p:cNvSpPr>
          <p:nvPr/>
        </p:nvSpPr>
        <p:spPr>
          <a:xfrm>
            <a:off x="685800" y="1562100"/>
            <a:ext cx="5311878" cy="1569831"/>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nSpc>
                <a:spcPct val="100000"/>
              </a:lnSpc>
              <a:spcAft>
                <a:spcPts val="600"/>
              </a:spcAft>
            </a:pPr>
            <a:r>
              <a:rPr lang="en-US" sz="1200" b="1" dirty="0">
                <a:solidFill>
                  <a:schemeClr val="accent1"/>
                </a:solidFill>
              </a:rPr>
              <a:t>Sample Definition</a:t>
            </a:r>
          </a:p>
          <a:p>
            <a:pPr>
              <a:lnSpc>
                <a:spcPct val="100000"/>
              </a:lnSpc>
              <a:spcBef>
                <a:spcPts val="0"/>
              </a:spcBef>
              <a:spcAft>
                <a:spcPts val="600"/>
              </a:spcAft>
            </a:pPr>
            <a:r>
              <a:rPr lang="en-US" sz="1200" dirty="0">
                <a:solidFill>
                  <a:schemeClr val="accent1"/>
                </a:solidFill>
              </a:rPr>
              <a:t>A sample of 2,500 ministers were randomly selected from the total of 7,890 current ELCA Word and Sacrament rostered ministers. To ensure large enough samples from each group for accurate analyses, we over-sampled younger ministers (under 40 years old) and invited 100% of ministers from racialized communities. These changes increased the number of rostered ministers in the sample to 2,707. Table 1, below, shows the sample sizes for each group.</a:t>
            </a:r>
          </a:p>
        </p:txBody>
      </p:sp>
      <p:graphicFrame>
        <p:nvGraphicFramePr>
          <p:cNvPr id="3" name="Table 2">
            <a:extLst>
              <a:ext uri="{FF2B5EF4-FFF2-40B4-BE49-F238E27FC236}">
                <a16:creationId xmlns:a16="http://schemas.microsoft.com/office/drawing/2014/main" id="{424D0412-7E56-43D4-9DB8-C6FDFE3701E7}"/>
              </a:ext>
            </a:extLst>
          </p:cNvPr>
          <p:cNvGraphicFramePr>
            <a:graphicFrameLocks noGrp="1"/>
          </p:cNvGraphicFramePr>
          <p:nvPr>
            <p:extLst>
              <p:ext uri="{D42A27DB-BD31-4B8C-83A1-F6EECF244321}">
                <p14:modId xmlns:p14="http://schemas.microsoft.com/office/powerpoint/2010/main" val="3314136279"/>
              </p:ext>
            </p:extLst>
          </p:nvPr>
        </p:nvGraphicFramePr>
        <p:xfrm>
          <a:off x="685798" y="3327129"/>
          <a:ext cx="5488859" cy="2506852"/>
        </p:xfrm>
        <a:graphic>
          <a:graphicData uri="http://schemas.openxmlformats.org/drawingml/2006/table">
            <a:tbl>
              <a:tblPr firstRow="1" firstCol="1" bandRow="1">
                <a:tableStyleId>{5C22544A-7EE6-4342-B048-85BDC9FD1C3A}</a:tableStyleId>
              </a:tblPr>
              <a:tblGrid>
                <a:gridCol w="1391622">
                  <a:extLst>
                    <a:ext uri="{9D8B030D-6E8A-4147-A177-3AD203B41FA5}">
                      <a16:colId xmlns:a16="http://schemas.microsoft.com/office/drawing/2014/main" val="1314684067"/>
                    </a:ext>
                  </a:extLst>
                </a:gridCol>
                <a:gridCol w="537715">
                  <a:extLst>
                    <a:ext uri="{9D8B030D-6E8A-4147-A177-3AD203B41FA5}">
                      <a16:colId xmlns:a16="http://schemas.microsoft.com/office/drawing/2014/main" val="3409593546"/>
                    </a:ext>
                  </a:extLst>
                </a:gridCol>
                <a:gridCol w="734624">
                  <a:extLst>
                    <a:ext uri="{9D8B030D-6E8A-4147-A177-3AD203B41FA5}">
                      <a16:colId xmlns:a16="http://schemas.microsoft.com/office/drawing/2014/main" val="2467820889"/>
                    </a:ext>
                  </a:extLst>
                </a:gridCol>
                <a:gridCol w="654468">
                  <a:extLst>
                    <a:ext uri="{9D8B030D-6E8A-4147-A177-3AD203B41FA5}">
                      <a16:colId xmlns:a16="http://schemas.microsoft.com/office/drawing/2014/main" val="155215648"/>
                    </a:ext>
                  </a:extLst>
                </a:gridCol>
                <a:gridCol w="672654">
                  <a:extLst>
                    <a:ext uri="{9D8B030D-6E8A-4147-A177-3AD203B41FA5}">
                      <a16:colId xmlns:a16="http://schemas.microsoft.com/office/drawing/2014/main" val="4150752466"/>
                    </a:ext>
                  </a:extLst>
                </a:gridCol>
                <a:gridCol w="896872">
                  <a:extLst>
                    <a:ext uri="{9D8B030D-6E8A-4147-A177-3AD203B41FA5}">
                      <a16:colId xmlns:a16="http://schemas.microsoft.com/office/drawing/2014/main" val="4071427401"/>
                    </a:ext>
                  </a:extLst>
                </a:gridCol>
                <a:gridCol w="600904">
                  <a:extLst>
                    <a:ext uri="{9D8B030D-6E8A-4147-A177-3AD203B41FA5}">
                      <a16:colId xmlns:a16="http://schemas.microsoft.com/office/drawing/2014/main" val="4287170494"/>
                    </a:ext>
                  </a:extLst>
                </a:gridCol>
              </a:tblGrid>
              <a:tr h="661067">
                <a:tc>
                  <a:txBody>
                    <a:bodyPr/>
                    <a:lstStyle/>
                    <a:p>
                      <a:pPr marL="0" marR="0">
                        <a:lnSpc>
                          <a:spcPct val="107000"/>
                        </a:lnSpc>
                        <a:spcBef>
                          <a:spcPts val="0"/>
                        </a:spcBef>
                        <a:spcAft>
                          <a:spcPts val="0"/>
                        </a:spcAft>
                      </a:pPr>
                      <a:r>
                        <a:rPr lang="en-US" sz="1000">
                          <a:effectLst/>
                        </a:rPr>
                        <a:t> </a:t>
                      </a:r>
                    </a:p>
                  </a:txBody>
                  <a:tcPr marL="68580" marR="68580" marT="0" marB="0"/>
                </a:tc>
                <a:tc>
                  <a:txBody>
                    <a:bodyPr/>
                    <a:lstStyle/>
                    <a:p>
                      <a:pPr marL="0" marR="0" algn="ctr">
                        <a:lnSpc>
                          <a:spcPct val="107000"/>
                        </a:lnSpc>
                        <a:spcBef>
                          <a:spcPts val="0"/>
                        </a:spcBef>
                        <a:spcAft>
                          <a:spcPts val="0"/>
                        </a:spcAft>
                      </a:pPr>
                      <a:r>
                        <a:rPr lang="en-US" sz="1000">
                          <a:effectLst/>
                        </a:rPr>
                        <a:t>Total on Roster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 of Total on Roster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Random Sample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 of Random Sample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Over/under-sample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 of Final Sample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5766753"/>
                  </a:ext>
                </a:extLst>
              </a:tr>
              <a:tr h="243021">
                <a:tc>
                  <a:txBody>
                    <a:bodyPr/>
                    <a:lstStyle/>
                    <a:p>
                      <a:pPr marL="0" marR="0">
                        <a:lnSpc>
                          <a:spcPct val="107000"/>
                        </a:lnSpc>
                        <a:spcBef>
                          <a:spcPts val="0"/>
                        </a:spcBef>
                        <a:spcAft>
                          <a:spcPts val="0"/>
                        </a:spcAft>
                      </a:pPr>
                      <a:r>
                        <a:rPr lang="en-US" sz="1000">
                          <a:effectLst/>
                        </a:rPr>
                        <a:t>White women 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2,434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771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825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6100156"/>
                  </a:ext>
                </a:extLst>
              </a:tr>
              <a:tr h="243021">
                <a:tc>
                  <a:txBody>
                    <a:bodyPr/>
                    <a:lstStyle/>
                    <a:p>
                      <a:pPr marL="0" marR="0">
                        <a:lnSpc>
                          <a:spcPct val="107000"/>
                        </a:lnSpc>
                        <a:spcBef>
                          <a:spcPts val="0"/>
                        </a:spcBef>
                        <a:spcAft>
                          <a:spcPts val="0"/>
                        </a:spcAft>
                      </a:pPr>
                      <a:r>
                        <a:rPr lang="en-US" sz="1000">
                          <a:effectLst/>
                        </a:rPr>
                        <a:t>White men 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3,729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1,182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850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6945878"/>
                  </a:ext>
                </a:extLst>
              </a:tr>
              <a:tr h="237811">
                <a:tc>
                  <a:txBody>
                    <a:bodyPr/>
                    <a:lstStyle/>
                    <a:p>
                      <a:pPr marL="0" marR="0">
                        <a:lnSpc>
                          <a:spcPct val="107000"/>
                        </a:lnSpc>
                        <a:spcBef>
                          <a:spcPts val="0"/>
                        </a:spcBef>
                        <a:spcAft>
                          <a:spcPts val="0"/>
                        </a:spcAft>
                      </a:pPr>
                      <a:r>
                        <a:rPr lang="en-US" sz="1000">
                          <a:effectLst/>
                        </a:rPr>
                        <a:t>White women under 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556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176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250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969952"/>
                  </a:ext>
                </a:extLst>
              </a:tr>
              <a:tr h="243021">
                <a:tc>
                  <a:txBody>
                    <a:bodyPr/>
                    <a:lstStyle/>
                    <a:p>
                      <a:pPr marL="0" marR="0">
                        <a:lnSpc>
                          <a:spcPct val="107000"/>
                        </a:lnSpc>
                        <a:spcBef>
                          <a:spcPts val="0"/>
                        </a:spcBef>
                        <a:spcAft>
                          <a:spcPts val="0"/>
                        </a:spcAft>
                      </a:pPr>
                      <a:r>
                        <a:rPr lang="en-US" sz="1000">
                          <a:effectLst/>
                        </a:rPr>
                        <a:t>White men under 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639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202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250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1227175"/>
                  </a:ext>
                </a:extLst>
              </a:tr>
              <a:tr h="243021">
                <a:tc>
                  <a:txBody>
                    <a:bodyPr/>
                    <a:lstStyle/>
                    <a:p>
                      <a:pPr marL="0" marR="0">
                        <a:lnSpc>
                          <a:spcPct val="107000"/>
                        </a:lnSpc>
                        <a:spcBef>
                          <a:spcPts val="0"/>
                        </a:spcBef>
                        <a:spcAft>
                          <a:spcPts val="0"/>
                        </a:spcAft>
                      </a:pPr>
                      <a:r>
                        <a:rPr lang="en-US" sz="1000">
                          <a:effectLst/>
                        </a:rPr>
                        <a:t>Women from racialized communities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181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181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2239368"/>
                  </a:ext>
                </a:extLst>
              </a:tr>
              <a:tr h="243021">
                <a:tc>
                  <a:txBody>
                    <a:bodyPr/>
                    <a:lstStyle/>
                    <a:p>
                      <a:pPr marL="0" marR="0">
                        <a:lnSpc>
                          <a:spcPct val="107000"/>
                        </a:lnSpc>
                        <a:spcBef>
                          <a:spcPts val="0"/>
                        </a:spcBef>
                        <a:spcAft>
                          <a:spcPts val="0"/>
                        </a:spcAft>
                      </a:pPr>
                      <a:r>
                        <a:rPr lang="en-US" sz="1000">
                          <a:effectLst/>
                        </a:rPr>
                        <a:t>Men from racialized communities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351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111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351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6787999"/>
                  </a:ext>
                </a:extLst>
              </a:tr>
              <a:tr h="243021">
                <a:tc>
                  <a:txBody>
                    <a:bodyPr/>
                    <a:lstStyle/>
                    <a:p>
                      <a:pPr marL="0" marR="0">
                        <a:lnSpc>
                          <a:spcPct val="107000"/>
                        </a:lnSpc>
                        <a:spcBef>
                          <a:spcPts val="0"/>
                        </a:spcBef>
                        <a:spcAft>
                          <a:spcPts val="0"/>
                        </a:spcAft>
                      </a:pPr>
                      <a:r>
                        <a:rPr lang="en-US" sz="10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7,890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2,500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2,707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2627915"/>
                  </a:ext>
                </a:extLst>
              </a:tr>
            </a:tbl>
          </a:graphicData>
        </a:graphic>
      </p:graphicFrame>
      <p:sp>
        <p:nvSpPr>
          <p:cNvPr id="4" name="TextBox 3">
            <a:extLst>
              <a:ext uri="{FF2B5EF4-FFF2-40B4-BE49-F238E27FC236}">
                <a16:creationId xmlns:a16="http://schemas.microsoft.com/office/drawing/2014/main" id="{F5768158-8AC1-410D-AB8A-8ECFAE0B5F98}"/>
              </a:ext>
            </a:extLst>
          </p:cNvPr>
          <p:cNvSpPr txBox="1"/>
          <p:nvPr/>
        </p:nvSpPr>
        <p:spPr>
          <a:xfrm>
            <a:off x="6381135" y="1562100"/>
            <a:ext cx="2077066" cy="4293483"/>
          </a:xfrm>
          <a:prstGeom prst="rect">
            <a:avLst/>
          </a:prstGeom>
          <a:noFill/>
        </p:spPr>
        <p:txBody>
          <a:bodyPr wrap="square" lIns="0" tIns="0" rIns="0" bIns="0" rtlCol="0">
            <a:spAutoFit/>
          </a:bodyPr>
          <a:lstStyle/>
          <a:p>
            <a:pPr>
              <a:spcAft>
                <a:spcPts val="600"/>
              </a:spcAft>
            </a:pPr>
            <a:r>
              <a:rPr lang="en-US" sz="1200" b="1" dirty="0">
                <a:solidFill>
                  <a:schemeClr val="accent1"/>
                </a:solidFill>
              </a:rPr>
              <a:t>Additional notes:</a:t>
            </a:r>
          </a:p>
          <a:p>
            <a:pPr>
              <a:spcAft>
                <a:spcPts val="600"/>
              </a:spcAft>
            </a:pPr>
            <a:r>
              <a:rPr lang="en-US" sz="1200" dirty="0">
                <a:solidFill>
                  <a:schemeClr val="accent1"/>
                </a:solidFill>
              </a:rPr>
              <a:t>There are a total of 3,171 women on the roster, which accounts for 40% of rostered ministers. In our sample, there were 1,256 women, representing 46% of the total. Therefore, women were slightly overrepresented in the sample. </a:t>
            </a:r>
          </a:p>
          <a:p>
            <a:pPr>
              <a:spcAft>
                <a:spcPts val="600"/>
              </a:spcAft>
            </a:pPr>
            <a:r>
              <a:rPr lang="en-US" sz="1200" dirty="0">
                <a:solidFill>
                  <a:schemeClr val="accent1"/>
                </a:solidFill>
              </a:rPr>
              <a:t>There are 2,990 white women on the roster (38%). In our sample, there were 1,075 white women (40%). White women were sampled at nearly the same rate as they are represented on the roster.</a:t>
            </a:r>
          </a:p>
          <a:p>
            <a:pPr>
              <a:spcAft>
                <a:spcPts val="600"/>
              </a:spcAft>
            </a:pPr>
            <a:r>
              <a:rPr lang="en-US" sz="1200" dirty="0">
                <a:solidFill>
                  <a:schemeClr val="accent1"/>
                </a:solidFill>
              </a:rPr>
              <a:t>There are 4,368 white men on the roster, accounting for 55% of the total. Our sample included 1,100 white men (41%). White men were under-represented in our sample.</a:t>
            </a:r>
          </a:p>
        </p:txBody>
      </p:sp>
      <p:sp>
        <p:nvSpPr>
          <p:cNvPr id="5" name="Rectangle 4">
            <a:extLst>
              <a:ext uri="{FF2B5EF4-FFF2-40B4-BE49-F238E27FC236}">
                <a16:creationId xmlns:a16="http://schemas.microsoft.com/office/drawing/2014/main" id="{3475DC21-C5AD-4EE1-B1F9-6EB8CF17938C}"/>
              </a:ext>
            </a:extLst>
          </p:cNvPr>
          <p:cNvSpPr/>
          <p:nvPr/>
        </p:nvSpPr>
        <p:spPr>
          <a:xfrm>
            <a:off x="685798" y="3050130"/>
            <a:ext cx="1705082" cy="184666"/>
          </a:xfrm>
          <a:prstGeom prst="rect">
            <a:avLst/>
          </a:prstGeom>
        </p:spPr>
        <p:txBody>
          <a:bodyPr wrap="none" lIns="0" tIns="0" rIns="0" bIns="0">
            <a:spAutoFit/>
          </a:bodyPr>
          <a:lstStyle/>
          <a:p>
            <a:r>
              <a:rPr lang="en-US" sz="1200" dirty="0">
                <a:solidFill>
                  <a:schemeClr val="accent1"/>
                </a:solidFill>
              </a:rPr>
              <a:t>Table 1: Samples by group</a:t>
            </a:r>
          </a:p>
        </p:txBody>
      </p:sp>
    </p:spTree>
    <p:extLst>
      <p:ext uri="{BB962C8B-B14F-4D97-AF65-F5344CB8AC3E}">
        <p14:creationId xmlns:p14="http://schemas.microsoft.com/office/powerpoint/2010/main" val="150923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840733"/>
            <a:ext cx="7772400" cy="389468"/>
          </a:xfrm>
        </p:spPr>
        <p:txBody>
          <a:bodyPr/>
          <a:lstStyle/>
          <a:p>
            <a:r>
              <a:rPr lang="en-US" sz="2800" dirty="0"/>
              <a:t>Methods: How the Study Was Conducted</a:t>
            </a:r>
          </a:p>
        </p:txBody>
      </p:sp>
      <p:sp>
        <p:nvSpPr>
          <p:cNvPr id="17" name="Text Placeholder 16"/>
          <p:cNvSpPr>
            <a:spLocks noGrp="1"/>
          </p:cNvSpPr>
          <p:nvPr>
            <p:ph type="body" idx="28"/>
          </p:nvPr>
        </p:nvSpPr>
        <p:spPr>
          <a:xfrm>
            <a:off x="685800" y="388661"/>
            <a:ext cx="7772400" cy="222651"/>
          </a:xfrm>
        </p:spPr>
        <p:txBody>
          <a:bodyPr/>
          <a:lstStyle/>
          <a:p>
            <a:r>
              <a:rPr lang="en-US" dirty="0"/>
              <a:t>Appendix A</a:t>
            </a:r>
          </a:p>
        </p:txBody>
      </p:sp>
      <p:sp>
        <p:nvSpPr>
          <p:cNvPr id="7" name="Content Placeholder 7">
            <a:extLst>
              <a:ext uri="{FF2B5EF4-FFF2-40B4-BE49-F238E27FC236}">
                <a16:creationId xmlns:a16="http://schemas.microsoft.com/office/drawing/2014/main" id="{C210D8E8-B8C3-44F5-AB76-6988B618641F}"/>
              </a:ext>
            </a:extLst>
          </p:cNvPr>
          <p:cNvSpPr txBox="1">
            <a:spLocks/>
          </p:cNvSpPr>
          <p:nvPr/>
        </p:nvSpPr>
        <p:spPr>
          <a:xfrm>
            <a:off x="685800" y="1366684"/>
            <a:ext cx="7772399" cy="1866841"/>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spcBef>
                <a:spcPts val="0"/>
              </a:spcBef>
              <a:spcAft>
                <a:spcPts val="0"/>
              </a:spcAft>
            </a:pPr>
            <a:r>
              <a:rPr lang="en-US" sz="1100" b="1" dirty="0">
                <a:solidFill>
                  <a:schemeClr val="accent1"/>
                </a:solidFill>
              </a:rPr>
              <a:t>Response Rates</a:t>
            </a:r>
          </a:p>
          <a:p>
            <a:pPr>
              <a:lnSpc>
                <a:spcPct val="50000"/>
              </a:lnSpc>
              <a:spcBef>
                <a:spcPts val="0"/>
              </a:spcBef>
              <a:spcAft>
                <a:spcPts val="0"/>
              </a:spcAft>
            </a:pPr>
            <a:endParaRPr lang="en-US" sz="1100" b="1" dirty="0">
              <a:solidFill>
                <a:schemeClr val="accent1"/>
              </a:solidFill>
            </a:endParaRPr>
          </a:p>
          <a:p>
            <a:pPr>
              <a:lnSpc>
                <a:spcPct val="100000"/>
              </a:lnSpc>
              <a:spcBef>
                <a:spcPts val="0"/>
              </a:spcBef>
              <a:spcAft>
                <a:spcPts val="0"/>
              </a:spcAft>
            </a:pPr>
            <a:r>
              <a:rPr lang="en-US" sz="1100" spc="-20" dirty="0">
                <a:solidFill>
                  <a:schemeClr val="accent1"/>
                </a:solidFill>
              </a:rPr>
              <a:t>Response rates ranged from a high of 46% among white women to a low of 14% among men from racialized communities. These response rates were significantly lower than the surveys fielded in 2015 and 2005, where response rates ranged from 40% to 70% (see Table 2). It is important to note that this survey was closed before the spread of the COVID-19 virus had become an issue in the United States, so the lower response rates cannot be attributed to the pandemic. </a:t>
            </a:r>
          </a:p>
          <a:p>
            <a:pPr>
              <a:lnSpc>
                <a:spcPct val="100000"/>
              </a:lnSpc>
              <a:spcBef>
                <a:spcPts val="0"/>
              </a:spcBef>
              <a:spcAft>
                <a:spcPts val="0"/>
              </a:spcAft>
            </a:pPr>
            <a:endParaRPr lang="en-US" sz="1100" dirty="0">
              <a:solidFill>
                <a:schemeClr val="accent1"/>
              </a:solidFill>
            </a:endParaRPr>
          </a:p>
          <a:p>
            <a:pPr>
              <a:lnSpc>
                <a:spcPct val="100000"/>
              </a:lnSpc>
              <a:spcBef>
                <a:spcPts val="0"/>
              </a:spcBef>
              <a:spcAft>
                <a:spcPts val="0"/>
              </a:spcAft>
            </a:pPr>
            <a:r>
              <a:rPr lang="en-US" sz="1100" dirty="0">
                <a:solidFill>
                  <a:schemeClr val="accent1"/>
                </a:solidFill>
              </a:rPr>
              <a:t>It should also be noted that this was not a true longitudinal study; different samples of ministers were selected for each study. Of all the invitations sent for the current study, 64% opened the email, while 38% clicked through and started the survey. Of those who completed the survey, 84% completed the entire survey and 16% partially completed it.</a:t>
            </a:r>
          </a:p>
        </p:txBody>
      </p:sp>
      <p:graphicFrame>
        <p:nvGraphicFramePr>
          <p:cNvPr id="5" name="Table 4">
            <a:extLst>
              <a:ext uri="{FF2B5EF4-FFF2-40B4-BE49-F238E27FC236}">
                <a16:creationId xmlns:a16="http://schemas.microsoft.com/office/drawing/2014/main" id="{AC4345B3-79CF-4B46-A13D-D460CE1B174A}"/>
              </a:ext>
            </a:extLst>
          </p:cNvPr>
          <p:cNvGraphicFramePr>
            <a:graphicFrameLocks noGrp="1"/>
          </p:cNvGraphicFramePr>
          <p:nvPr>
            <p:extLst>
              <p:ext uri="{D42A27DB-BD31-4B8C-83A1-F6EECF244321}">
                <p14:modId xmlns:p14="http://schemas.microsoft.com/office/powerpoint/2010/main" val="2180142801"/>
              </p:ext>
            </p:extLst>
          </p:nvPr>
        </p:nvGraphicFramePr>
        <p:xfrm>
          <a:off x="685799" y="3429000"/>
          <a:ext cx="6997700" cy="2634073"/>
        </p:xfrm>
        <a:graphic>
          <a:graphicData uri="http://schemas.openxmlformats.org/drawingml/2006/table">
            <a:tbl>
              <a:tblPr firstRow="1" firstCol="1" bandRow="1">
                <a:tableStyleId>{5C22544A-7EE6-4342-B048-85BDC9FD1C3A}</a:tableStyleId>
              </a:tblPr>
              <a:tblGrid>
                <a:gridCol w="995903">
                  <a:extLst>
                    <a:ext uri="{9D8B030D-6E8A-4147-A177-3AD203B41FA5}">
                      <a16:colId xmlns:a16="http://schemas.microsoft.com/office/drawing/2014/main" val="2171361346"/>
                    </a:ext>
                  </a:extLst>
                </a:gridCol>
                <a:gridCol w="532478">
                  <a:extLst>
                    <a:ext uri="{9D8B030D-6E8A-4147-A177-3AD203B41FA5}">
                      <a16:colId xmlns:a16="http://schemas.microsoft.com/office/drawing/2014/main" val="2905060350"/>
                    </a:ext>
                  </a:extLst>
                </a:gridCol>
                <a:gridCol w="757588">
                  <a:extLst>
                    <a:ext uri="{9D8B030D-6E8A-4147-A177-3AD203B41FA5}">
                      <a16:colId xmlns:a16="http://schemas.microsoft.com/office/drawing/2014/main" val="1950452610"/>
                    </a:ext>
                  </a:extLst>
                </a:gridCol>
                <a:gridCol w="813861">
                  <a:extLst>
                    <a:ext uri="{9D8B030D-6E8A-4147-A177-3AD203B41FA5}">
                      <a16:colId xmlns:a16="http://schemas.microsoft.com/office/drawing/2014/main" val="604612578"/>
                    </a:ext>
                  </a:extLst>
                </a:gridCol>
                <a:gridCol w="516201">
                  <a:extLst>
                    <a:ext uri="{9D8B030D-6E8A-4147-A177-3AD203B41FA5}">
                      <a16:colId xmlns:a16="http://schemas.microsoft.com/office/drawing/2014/main" val="1252106401"/>
                    </a:ext>
                  </a:extLst>
                </a:gridCol>
                <a:gridCol w="783709">
                  <a:extLst>
                    <a:ext uri="{9D8B030D-6E8A-4147-A177-3AD203B41FA5}">
                      <a16:colId xmlns:a16="http://schemas.microsoft.com/office/drawing/2014/main" val="1704608177"/>
                    </a:ext>
                  </a:extLst>
                </a:gridCol>
                <a:gridCol w="673910">
                  <a:extLst>
                    <a:ext uri="{9D8B030D-6E8A-4147-A177-3AD203B41FA5}">
                      <a16:colId xmlns:a16="http://schemas.microsoft.com/office/drawing/2014/main" val="3583963734"/>
                    </a:ext>
                  </a:extLst>
                </a:gridCol>
                <a:gridCol w="514350">
                  <a:extLst>
                    <a:ext uri="{9D8B030D-6E8A-4147-A177-3AD203B41FA5}">
                      <a16:colId xmlns:a16="http://schemas.microsoft.com/office/drawing/2014/main" val="1309094122"/>
                    </a:ext>
                  </a:extLst>
                </a:gridCol>
                <a:gridCol w="776543">
                  <a:extLst>
                    <a:ext uri="{9D8B030D-6E8A-4147-A177-3AD203B41FA5}">
                      <a16:colId xmlns:a16="http://schemas.microsoft.com/office/drawing/2014/main" val="754712475"/>
                    </a:ext>
                  </a:extLst>
                </a:gridCol>
                <a:gridCol w="633157">
                  <a:extLst>
                    <a:ext uri="{9D8B030D-6E8A-4147-A177-3AD203B41FA5}">
                      <a16:colId xmlns:a16="http://schemas.microsoft.com/office/drawing/2014/main" val="653738255"/>
                    </a:ext>
                  </a:extLst>
                </a:gridCol>
              </a:tblGrid>
              <a:tr h="204885">
                <a:tc>
                  <a:txBody>
                    <a:bodyPr/>
                    <a:lstStyle/>
                    <a:p>
                      <a:pPr marL="0" marR="0">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gridSpan="3">
                  <a:txBody>
                    <a:bodyPr/>
                    <a:lstStyle/>
                    <a:p>
                      <a:pPr marL="0" marR="0" algn="ctr">
                        <a:lnSpc>
                          <a:spcPct val="107000"/>
                        </a:lnSpc>
                        <a:spcBef>
                          <a:spcPts val="0"/>
                        </a:spcBef>
                        <a:spcAft>
                          <a:spcPts val="0"/>
                        </a:spcAft>
                      </a:pPr>
                      <a:r>
                        <a:rPr lang="en-US" sz="900">
                          <a:effectLst/>
                        </a:rPr>
                        <a:t>2005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900">
                          <a:effectLst/>
                        </a:rPr>
                        <a:t>2015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900">
                          <a:effectLst/>
                        </a:rPr>
                        <a:t>2020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97791479"/>
                  </a:ext>
                </a:extLst>
              </a:tr>
              <a:tr h="591752">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nSpc>
                          <a:spcPct val="107000"/>
                        </a:lnSpc>
                        <a:spcBef>
                          <a:spcPts val="0"/>
                        </a:spcBef>
                        <a:spcAft>
                          <a:spcPts val="0"/>
                        </a:spcAft>
                      </a:pPr>
                      <a:r>
                        <a:rPr lang="en-US" sz="900">
                          <a:effectLst/>
                        </a:rPr>
                        <a:t>Sample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nSpc>
                          <a:spcPct val="107000"/>
                        </a:lnSpc>
                        <a:spcBef>
                          <a:spcPts val="0"/>
                        </a:spcBef>
                        <a:spcAft>
                          <a:spcPts val="0"/>
                        </a:spcAft>
                      </a:pPr>
                      <a:r>
                        <a:rPr lang="en-US" sz="900">
                          <a:effectLst/>
                        </a:rPr>
                        <a:t>Responses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nSpc>
                          <a:spcPct val="107000"/>
                        </a:lnSpc>
                        <a:spcBef>
                          <a:spcPts val="0"/>
                        </a:spcBef>
                        <a:spcAft>
                          <a:spcPts val="0"/>
                        </a:spcAft>
                      </a:pPr>
                      <a:r>
                        <a:rPr lang="en-US" sz="900">
                          <a:effectLst/>
                        </a:rPr>
                        <a:t>Response rate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nSpc>
                          <a:spcPct val="107000"/>
                        </a:lnSpc>
                        <a:spcBef>
                          <a:spcPts val="0"/>
                        </a:spcBef>
                        <a:spcAft>
                          <a:spcPts val="0"/>
                        </a:spcAft>
                      </a:pPr>
                      <a:r>
                        <a:rPr lang="en-US" sz="900">
                          <a:effectLst/>
                        </a:rPr>
                        <a:t>Sample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nSpc>
                          <a:spcPct val="107000"/>
                        </a:lnSpc>
                        <a:spcBef>
                          <a:spcPts val="0"/>
                        </a:spcBef>
                        <a:spcAft>
                          <a:spcPts val="0"/>
                        </a:spcAft>
                      </a:pPr>
                      <a:r>
                        <a:rPr lang="en-US" sz="900">
                          <a:effectLst/>
                        </a:rPr>
                        <a:t>Responses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nSpc>
                          <a:spcPct val="107000"/>
                        </a:lnSpc>
                        <a:spcBef>
                          <a:spcPts val="0"/>
                        </a:spcBef>
                        <a:spcAft>
                          <a:spcPts val="0"/>
                        </a:spcAft>
                      </a:pPr>
                      <a:r>
                        <a:rPr lang="en-US" sz="900">
                          <a:effectLst/>
                        </a:rPr>
                        <a:t>Response rate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nSpc>
                          <a:spcPct val="107000"/>
                        </a:lnSpc>
                        <a:spcBef>
                          <a:spcPts val="0"/>
                        </a:spcBef>
                        <a:spcAft>
                          <a:spcPts val="0"/>
                        </a:spcAft>
                      </a:pPr>
                      <a:r>
                        <a:rPr lang="en-US" sz="900">
                          <a:effectLst/>
                        </a:rPr>
                        <a:t>Sample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nSpc>
                          <a:spcPct val="107000"/>
                        </a:lnSpc>
                        <a:spcBef>
                          <a:spcPts val="0"/>
                        </a:spcBef>
                        <a:spcAft>
                          <a:spcPts val="0"/>
                        </a:spcAft>
                      </a:pPr>
                      <a:r>
                        <a:rPr lang="en-US" sz="900">
                          <a:effectLst/>
                        </a:rPr>
                        <a:t>Responses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nSpc>
                          <a:spcPct val="107000"/>
                        </a:lnSpc>
                        <a:spcBef>
                          <a:spcPts val="0"/>
                        </a:spcBef>
                        <a:spcAft>
                          <a:spcPts val="0"/>
                        </a:spcAft>
                      </a:pPr>
                      <a:r>
                        <a:rPr lang="en-US" sz="900">
                          <a:effectLst/>
                        </a:rPr>
                        <a:t>Response rate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extLst>
                  <a:ext uri="{0D108BD9-81ED-4DB2-BD59-A6C34878D82A}">
                    <a16:rowId xmlns:a16="http://schemas.microsoft.com/office/drawing/2014/main" val="1232644170"/>
                  </a:ext>
                </a:extLst>
              </a:tr>
              <a:tr h="303598">
                <a:tc>
                  <a:txBody>
                    <a:bodyPr/>
                    <a:lstStyle/>
                    <a:p>
                      <a:pPr marL="0" marR="0">
                        <a:lnSpc>
                          <a:spcPct val="107000"/>
                        </a:lnSpc>
                        <a:spcBef>
                          <a:spcPts val="0"/>
                        </a:spcBef>
                        <a:spcAft>
                          <a:spcPts val="0"/>
                        </a:spcAft>
                      </a:pPr>
                      <a:r>
                        <a:rPr lang="en-US" sz="900">
                          <a:effectLst/>
                        </a:rPr>
                        <a:t>Women from racialized communities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132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55%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181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93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51%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181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57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extLst>
                  <a:ext uri="{0D108BD9-81ED-4DB2-BD59-A6C34878D82A}">
                    <a16:rowId xmlns:a16="http://schemas.microsoft.com/office/drawing/2014/main" val="2782828198"/>
                  </a:ext>
                </a:extLst>
              </a:tr>
              <a:tr h="292100">
                <a:tc>
                  <a:txBody>
                    <a:bodyPr/>
                    <a:lstStyle/>
                    <a:p>
                      <a:pPr marL="0" marR="0">
                        <a:lnSpc>
                          <a:spcPct val="107000"/>
                        </a:lnSpc>
                        <a:spcBef>
                          <a:spcPts val="0"/>
                        </a:spcBef>
                        <a:spcAft>
                          <a:spcPts val="0"/>
                        </a:spcAft>
                      </a:pPr>
                      <a:r>
                        <a:rPr lang="en-US" sz="900">
                          <a:effectLst/>
                        </a:rPr>
                        <a:t>Men from racialized communities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314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126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329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132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351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49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extLst>
                  <a:ext uri="{0D108BD9-81ED-4DB2-BD59-A6C34878D82A}">
                    <a16:rowId xmlns:a16="http://schemas.microsoft.com/office/drawing/2014/main" val="3061174940"/>
                  </a:ext>
                </a:extLst>
              </a:tr>
              <a:tr h="266700">
                <a:tc>
                  <a:txBody>
                    <a:bodyPr/>
                    <a:lstStyle/>
                    <a:p>
                      <a:pPr marL="0" marR="0">
                        <a:lnSpc>
                          <a:spcPct val="107000"/>
                        </a:lnSpc>
                        <a:spcBef>
                          <a:spcPts val="0"/>
                        </a:spcBef>
                        <a:spcAft>
                          <a:spcPts val="0"/>
                        </a:spcAft>
                      </a:pPr>
                      <a:r>
                        <a:rPr lang="en-US" sz="900">
                          <a:effectLst/>
                        </a:rPr>
                        <a:t>White women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1,334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932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70%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775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536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69%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1,075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499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extLst>
                  <a:ext uri="{0D108BD9-81ED-4DB2-BD59-A6C34878D82A}">
                    <a16:rowId xmlns:a16="http://schemas.microsoft.com/office/drawing/2014/main" val="460256271"/>
                  </a:ext>
                </a:extLst>
              </a:tr>
              <a:tr h="292100">
                <a:tc>
                  <a:txBody>
                    <a:bodyPr/>
                    <a:lstStyle/>
                    <a:p>
                      <a:pPr marL="0" marR="0">
                        <a:lnSpc>
                          <a:spcPct val="107000"/>
                        </a:lnSpc>
                        <a:spcBef>
                          <a:spcPts val="0"/>
                        </a:spcBef>
                        <a:spcAft>
                          <a:spcPts val="0"/>
                        </a:spcAft>
                      </a:pPr>
                      <a:r>
                        <a:rPr lang="en-US" sz="900">
                          <a:effectLst/>
                        </a:rPr>
                        <a:t>White men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852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494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58%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781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482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62%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1,100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340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extLst>
                  <a:ext uri="{0D108BD9-81ED-4DB2-BD59-A6C34878D82A}">
                    <a16:rowId xmlns:a16="http://schemas.microsoft.com/office/drawing/2014/main" val="1915016017"/>
                  </a:ext>
                </a:extLst>
              </a:tr>
              <a:tr h="209550">
                <a:tc>
                  <a:txBody>
                    <a:bodyPr/>
                    <a:lstStyle/>
                    <a:p>
                      <a:pPr marL="0" marR="0">
                        <a:lnSpc>
                          <a:spcPct val="107000"/>
                        </a:lnSpc>
                        <a:spcBef>
                          <a:spcPts val="0"/>
                        </a:spcBef>
                        <a:spcAft>
                          <a:spcPts val="0"/>
                        </a:spcAft>
                      </a:pPr>
                      <a:r>
                        <a:rPr lang="en-US" sz="900">
                          <a:effectLst/>
                        </a:rPr>
                        <a:t>Removed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extLst>
                  <a:ext uri="{0D108BD9-81ED-4DB2-BD59-A6C34878D82A}">
                    <a16:rowId xmlns:a16="http://schemas.microsoft.com/office/drawing/2014/main" val="3741924893"/>
                  </a:ext>
                </a:extLst>
              </a:tr>
              <a:tr h="203200">
                <a:tc>
                  <a:txBody>
                    <a:bodyPr/>
                    <a:lstStyle/>
                    <a:p>
                      <a:pPr marL="0" marR="0">
                        <a:lnSpc>
                          <a:spcPct val="107000"/>
                        </a:lnSpc>
                        <a:spcBef>
                          <a:spcPts val="0"/>
                        </a:spcBef>
                        <a:spcAft>
                          <a:spcPts val="0"/>
                        </a:spcAft>
                      </a:pPr>
                      <a:r>
                        <a:rPr lang="en-US" sz="900">
                          <a:effectLst/>
                        </a:rPr>
                        <a:t>Total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2,589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1,625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63%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2,066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1,243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60%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2,707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945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extLst>
                  <a:ext uri="{0D108BD9-81ED-4DB2-BD59-A6C34878D82A}">
                    <a16:rowId xmlns:a16="http://schemas.microsoft.com/office/drawing/2014/main" val="2238612578"/>
                  </a:ext>
                </a:extLst>
              </a:tr>
            </a:tbl>
          </a:graphicData>
        </a:graphic>
      </p:graphicFrame>
      <p:sp>
        <p:nvSpPr>
          <p:cNvPr id="6" name="TextBox 5">
            <a:extLst>
              <a:ext uri="{FF2B5EF4-FFF2-40B4-BE49-F238E27FC236}">
                <a16:creationId xmlns:a16="http://schemas.microsoft.com/office/drawing/2014/main" id="{27763723-228A-49AC-8870-F92E2299EC72}"/>
              </a:ext>
            </a:extLst>
          </p:cNvPr>
          <p:cNvSpPr txBox="1"/>
          <p:nvPr/>
        </p:nvSpPr>
        <p:spPr>
          <a:xfrm>
            <a:off x="685800" y="3105634"/>
            <a:ext cx="3347092" cy="201530"/>
          </a:xfrm>
          <a:prstGeom prst="rect">
            <a:avLst/>
          </a:prstGeom>
          <a:noFill/>
        </p:spPr>
        <p:txBody>
          <a:bodyPr wrap="square" lIns="0" tIns="0" rIns="0" bIns="0" rtlCol="0">
            <a:spAutoFit/>
          </a:bodyPr>
          <a:lstStyle/>
          <a:p>
            <a:pPr>
              <a:lnSpc>
                <a:spcPct val="120000"/>
              </a:lnSpc>
            </a:pPr>
            <a:r>
              <a:rPr lang="en-US" sz="1200" dirty="0">
                <a:solidFill>
                  <a:schemeClr val="accent1"/>
                </a:solidFill>
              </a:rPr>
              <a:t>Table 2: Response rates by year</a:t>
            </a:r>
          </a:p>
        </p:txBody>
      </p:sp>
    </p:spTree>
    <p:extLst>
      <p:ext uri="{BB962C8B-B14F-4D97-AF65-F5344CB8AC3E}">
        <p14:creationId xmlns:p14="http://schemas.microsoft.com/office/powerpoint/2010/main" val="242495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1062"/>
            <a:ext cx="8032750" cy="914402"/>
          </a:xfrm>
        </p:spPr>
        <p:txBody>
          <a:bodyPr/>
          <a:lstStyle/>
          <a:p>
            <a:r>
              <a:rPr lang="en-US" sz="2800" dirty="0"/>
              <a:t>Methods: How the Study Was Conducted</a:t>
            </a:r>
          </a:p>
        </p:txBody>
      </p:sp>
      <p:sp>
        <p:nvSpPr>
          <p:cNvPr id="17" name="Text Placeholder 16"/>
          <p:cNvSpPr>
            <a:spLocks noGrp="1"/>
          </p:cNvSpPr>
          <p:nvPr>
            <p:ph type="body" idx="28"/>
          </p:nvPr>
        </p:nvSpPr>
        <p:spPr/>
        <p:txBody>
          <a:bodyPr/>
          <a:lstStyle/>
          <a:p>
            <a:r>
              <a:rPr lang="en-US" dirty="0"/>
              <a:t>Appendix A</a:t>
            </a:r>
          </a:p>
        </p:txBody>
      </p:sp>
      <p:sp>
        <p:nvSpPr>
          <p:cNvPr id="4" name="Rectangle 3">
            <a:extLst>
              <a:ext uri="{FF2B5EF4-FFF2-40B4-BE49-F238E27FC236}">
                <a16:creationId xmlns:a16="http://schemas.microsoft.com/office/drawing/2014/main" id="{ED1819AC-4123-4468-847F-5AE60FADF715}"/>
              </a:ext>
            </a:extLst>
          </p:cNvPr>
          <p:cNvSpPr/>
          <p:nvPr/>
        </p:nvSpPr>
        <p:spPr>
          <a:xfrm>
            <a:off x="685798" y="2209800"/>
            <a:ext cx="7772402" cy="2523768"/>
          </a:xfrm>
          <a:prstGeom prst="rect">
            <a:avLst/>
          </a:prstGeom>
        </p:spPr>
        <p:txBody>
          <a:bodyPr wrap="square" lIns="0" tIns="0" rIns="0" bIns="0">
            <a:spAutoFit/>
          </a:bodyPr>
          <a:lstStyle/>
          <a:p>
            <a:pPr>
              <a:spcAft>
                <a:spcPts val="600"/>
              </a:spcAft>
            </a:pPr>
            <a:r>
              <a:rPr lang="en-US" sz="1600" b="1" dirty="0">
                <a:solidFill>
                  <a:schemeClr val="accent1"/>
                </a:solidFill>
              </a:rPr>
              <a:t>Data Analysis</a:t>
            </a:r>
          </a:p>
          <a:p>
            <a:pPr>
              <a:spcAft>
                <a:spcPts val="600"/>
              </a:spcAft>
            </a:pPr>
            <a:r>
              <a:rPr lang="en-US" sz="1600" dirty="0">
                <a:solidFill>
                  <a:schemeClr val="accent1"/>
                </a:solidFill>
              </a:rPr>
              <a:t>We analyzed survey results by gender, race and ethnicity, and year of graduation from seminary. These analyses help to identify patterns in responses.</a:t>
            </a:r>
          </a:p>
          <a:p>
            <a:pPr>
              <a:spcAft>
                <a:spcPts val="600"/>
              </a:spcAft>
            </a:pPr>
            <a:r>
              <a:rPr lang="en-US" sz="1600" dirty="0">
                <a:solidFill>
                  <a:schemeClr val="accent1"/>
                </a:solidFill>
              </a:rPr>
              <a:t>To statistically correct for the oversampling of women, people from racialized communities, and younger people, we conducted weighted analyses where appropriate.</a:t>
            </a:r>
          </a:p>
          <a:p>
            <a:pPr>
              <a:spcAft>
                <a:spcPts val="600"/>
              </a:spcAft>
            </a:pPr>
            <a:r>
              <a:rPr lang="en-US" sz="1600" dirty="0">
                <a:solidFill>
                  <a:schemeClr val="accent1"/>
                </a:solidFill>
              </a:rPr>
              <a:t>In this report, differences between groups were considered statistically significant when they exceeded the </a:t>
            </a:r>
            <a:r>
              <a:rPr lang="en-US" sz="1600" i="1" dirty="0">
                <a:solidFill>
                  <a:schemeClr val="accent1"/>
                </a:solidFill>
              </a:rPr>
              <a:t>p</a:t>
            </a:r>
            <a:r>
              <a:rPr lang="en-US" sz="1600" dirty="0">
                <a:solidFill>
                  <a:schemeClr val="accent1"/>
                </a:solidFill>
              </a:rPr>
              <a:t> &lt; .05 level. This means that there is a less than 5% chance that we incorrectly detected a difference between groups when they were, indeed, equivalent.</a:t>
            </a:r>
          </a:p>
          <a:p>
            <a:pPr>
              <a:spcAft>
                <a:spcPts val="600"/>
              </a:spcAft>
            </a:pPr>
            <a:r>
              <a:rPr lang="en-US" sz="1600" dirty="0">
                <a:solidFill>
                  <a:schemeClr val="accent1"/>
                </a:solidFill>
              </a:rPr>
              <a:t>We analyzed qualitative data using content analysis.</a:t>
            </a:r>
          </a:p>
        </p:txBody>
      </p:sp>
    </p:spTree>
    <p:extLst>
      <p:ext uri="{BB962C8B-B14F-4D97-AF65-F5344CB8AC3E}">
        <p14:creationId xmlns:p14="http://schemas.microsoft.com/office/powerpoint/2010/main" val="288106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Questions Asked and Response Percentages</a:t>
            </a:r>
          </a:p>
        </p:txBody>
      </p:sp>
      <p:sp>
        <p:nvSpPr>
          <p:cNvPr id="5" name="Content Placeholder 4">
            <a:extLst>
              <a:ext uri="{FF2B5EF4-FFF2-40B4-BE49-F238E27FC236}">
                <a16:creationId xmlns:a16="http://schemas.microsoft.com/office/drawing/2014/main" id="{BADE66FD-290D-4123-AA48-B06296D01A55}"/>
              </a:ext>
            </a:extLst>
          </p:cNvPr>
          <p:cNvSpPr>
            <a:spLocks noGrp="1"/>
          </p:cNvSpPr>
          <p:nvPr>
            <p:ph sz="quarter" idx="15"/>
          </p:nvPr>
        </p:nvSpPr>
        <p:spPr>
          <a:xfrm>
            <a:off x="685800" y="2057401"/>
            <a:ext cx="3657600" cy="4019107"/>
          </a:xfrm>
        </p:spPr>
        <p:txBody>
          <a:bodyPr/>
          <a:lstStyle/>
          <a:p>
            <a:pPr lvl="0">
              <a:lnSpc>
                <a:spcPct val="100000"/>
              </a:lnSpc>
              <a:spcBef>
                <a:spcPts val="0"/>
              </a:spcBef>
              <a:spcAft>
                <a:spcPts val="0"/>
              </a:spcAft>
              <a:buNone/>
            </a:pPr>
            <a:r>
              <a:rPr lang="en-US" sz="1200" b="1" dirty="0">
                <a:solidFill>
                  <a:srgbClr val="897C57"/>
                </a:solidFill>
              </a:rPr>
              <a:t>1. In what year did you enter candidacy? </a:t>
            </a:r>
            <a:r>
              <a:rPr lang="en-US" sz="1200" dirty="0">
                <a:solidFill>
                  <a:srgbClr val="897C57"/>
                </a:solidFill>
              </a:rPr>
              <a:t>(Various years were entered.)</a:t>
            </a:r>
          </a:p>
          <a:p>
            <a:pPr lvl="0">
              <a:lnSpc>
                <a:spcPct val="100000"/>
              </a:lnSpc>
              <a:spcBef>
                <a:spcPts val="0"/>
              </a:spcBef>
              <a:spcAft>
                <a:spcPts val="0"/>
              </a:spcAft>
              <a:buNone/>
            </a:pPr>
            <a:r>
              <a:rPr lang="en-US" sz="1200" dirty="0">
                <a:solidFill>
                  <a:srgbClr val="897C57"/>
                </a:solidFill>
              </a:rPr>
              <a:t> </a:t>
            </a:r>
          </a:p>
          <a:p>
            <a:pPr lvl="0">
              <a:lnSpc>
                <a:spcPct val="100000"/>
              </a:lnSpc>
              <a:spcBef>
                <a:spcPts val="0"/>
              </a:spcBef>
              <a:spcAft>
                <a:spcPts val="0"/>
              </a:spcAft>
              <a:buNone/>
            </a:pPr>
            <a:r>
              <a:rPr lang="en-US" sz="1200" b="1" dirty="0">
                <a:solidFill>
                  <a:srgbClr val="897C57"/>
                </a:solidFill>
              </a:rPr>
              <a:t>2. In what year did you graduate from seminary? </a:t>
            </a:r>
            <a:r>
              <a:rPr lang="en-US" sz="1200" dirty="0">
                <a:solidFill>
                  <a:srgbClr val="897C57"/>
                </a:solidFill>
              </a:rPr>
              <a:t>(Various years were entered.)</a:t>
            </a: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r>
              <a:rPr lang="en-US" sz="1200" b="1" dirty="0">
                <a:solidFill>
                  <a:srgbClr val="897C57"/>
                </a:solidFill>
              </a:rPr>
              <a:t>3. What is your current/most recent call?</a:t>
            </a:r>
          </a:p>
          <a:p>
            <a:pPr lvl="0">
              <a:lnSpc>
                <a:spcPct val="100000"/>
              </a:lnSpc>
              <a:spcBef>
                <a:spcPts val="0"/>
              </a:spcBef>
              <a:spcAft>
                <a:spcPts val="0"/>
              </a:spcAft>
              <a:buNone/>
            </a:pPr>
            <a:r>
              <a:rPr lang="en-US" sz="1200" dirty="0">
                <a:solidFill>
                  <a:srgbClr val="897C57"/>
                </a:solidFill>
              </a:rPr>
              <a:t>20.8  First call</a:t>
            </a:r>
          </a:p>
          <a:p>
            <a:pPr lvl="0">
              <a:lnSpc>
                <a:spcPct val="100000"/>
              </a:lnSpc>
              <a:spcBef>
                <a:spcPts val="0"/>
              </a:spcBef>
              <a:spcAft>
                <a:spcPts val="0"/>
              </a:spcAft>
              <a:buNone/>
            </a:pPr>
            <a:r>
              <a:rPr lang="en-US" sz="1200" dirty="0">
                <a:solidFill>
                  <a:srgbClr val="897C57"/>
                </a:solidFill>
              </a:rPr>
              <a:t>23.5  Second call</a:t>
            </a:r>
          </a:p>
          <a:p>
            <a:pPr lvl="0">
              <a:lnSpc>
                <a:spcPct val="100000"/>
              </a:lnSpc>
              <a:spcBef>
                <a:spcPts val="0"/>
              </a:spcBef>
              <a:spcAft>
                <a:spcPts val="0"/>
              </a:spcAft>
              <a:buNone/>
            </a:pPr>
            <a:r>
              <a:rPr lang="en-US" sz="1200" dirty="0">
                <a:solidFill>
                  <a:srgbClr val="897C57"/>
                </a:solidFill>
              </a:rPr>
              <a:t>21.3  Third call</a:t>
            </a:r>
          </a:p>
          <a:p>
            <a:pPr lvl="0">
              <a:lnSpc>
                <a:spcPct val="100000"/>
              </a:lnSpc>
              <a:spcBef>
                <a:spcPts val="0"/>
              </a:spcBef>
              <a:spcAft>
                <a:spcPts val="0"/>
              </a:spcAft>
              <a:buNone/>
            </a:pPr>
            <a:r>
              <a:rPr lang="en-US" sz="1200" dirty="0">
                <a:solidFill>
                  <a:srgbClr val="897C57"/>
                </a:solidFill>
              </a:rPr>
              <a:t>15.1  Fourth call</a:t>
            </a:r>
          </a:p>
          <a:p>
            <a:pPr lvl="0">
              <a:lnSpc>
                <a:spcPct val="100000"/>
              </a:lnSpc>
              <a:spcBef>
                <a:spcPts val="0"/>
              </a:spcBef>
              <a:spcAft>
                <a:spcPts val="0"/>
              </a:spcAft>
              <a:buNone/>
            </a:pPr>
            <a:r>
              <a:rPr lang="en-US" sz="1200" dirty="0">
                <a:solidFill>
                  <a:srgbClr val="897C57"/>
                </a:solidFill>
              </a:rPr>
              <a:t>19.3  Fifth or subsequent call</a:t>
            </a: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r>
              <a:rPr lang="en-US" sz="1200" b="1" dirty="0">
                <a:solidFill>
                  <a:srgbClr val="897C57"/>
                </a:solidFill>
              </a:rPr>
              <a:t>4. Please indicate the approximate number of months you waited for your first call (from the time of assignment until you received your first call).</a:t>
            </a:r>
          </a:p>
          <a:p>
            <a:pPr lvl="0">
              <a:lnSpc>
                <a:spcPct val="100000"/>
              </a:lnSpc>
              <a:spcBef>
                <a:spcPts val="0"/>
              </a:spcBef>
              <a:spcAft>
                <a:spcPts val="0"/>
              </a:spcAft>
              <a:buNone/>
            </a:pPr>
            <a:r>
              <a:rPr lang="en-US" sz="1200" dirty="0">
                <a:solidFill>
                  <a:srgbClr val="897C57"/>
                </a:solidFill>
              </a:rPr>
              <a:t>61.8  One to four months</a:t>
            </a:r>
          </a:p>
          <a:p>
            <a:pPr lvl="0">
              <a:lnSpc>
                <a:spcPct val="100000"/>
              </a:lnSpc>
              <a:spcBef>
                <a:spcPts val="0"/>
              </a:spcBef>
              <a:spcAft>
                <a:spcPts val="0"/>
              </a:spcAft>
              <a:buNone/>
            </a:pPr>
            <a:r>
              <a:rPr lang="en-US" sz="1200" dirty="0">
                <a:solidFill>
                  <a:srgbClr val="897C57"/>
                </a:solidFill>
              </a:rPr>
              <a:t>19.4  Five to eight months</a:t>
            </a:r>
          </a:p>
          <a:p>
            <a:pPr lvl="0">
              <a:lnSpc>
                <a:spcPct val="100000"/>
              </a:lnSpc>
              <a:spcBef>
                <a:spcPts val="0"/>
              </a:spcBef>
              <a:spcAft>
                <a:spcPts val="0"/>
              </a:spcAft>
              <a:buNone/>
            </a:pPr>
            <a:r>
              <a:rPr lang="en-US" sz="1200" dirty="0">
                <a:solidFill>
                  <a:srgbClr val="897C57"/>
                </a:solidFill>
              </a:rPr>
              <a:t>  8.4  Nine to 12 months</a:t>
            </a:r>
          </a:p>
          <a:p>
            <a:pPr lvl="0">
              <a:lnSpc>
                <a:spcPct val="100000"/>
              </a:lnSpc>
              <a:spcBef>
                <a:spcPts val="0"/>
              </a:spcBef>
              <a:spcAft>
                <a:spcPts val="0"/>
              </a:spcAft>
              <a:buNone/>
            </a:pPr>
            <a:r>
              <a:rPr lang="en-US" sz="1200" dirty="0">
                <a:solidFill>
                  <a:srgbClr val="897C57"/>
                </a:solidFill>
              </a:rPr>
              <a:t>  5.3  13 to 18 months</a:t>
            </a:r>
          </a:p>
          <a:p>
            <a:pPr lvl="0">
              <a:lnSpc>
                <a:spcPct val="100000"/>
              </a:lnSpc>
              <a:spcBef>
                <a:spcPts val="0"/>
              </a:spcBef>
              <a:spcAft>
                <a:spcPts val="0"/>
              </a:spcAft>
              <a:buNone/>
            </a:pPr>
            <a:r>
              <a:rPr lang="en-US" sz="1200" dirty="0">
                <a:solidFill>
                  <a:srgbClr val="897C57"/>
                </a:solidFill>
              </a:rPr>
              <a:t>  2.0  19 to 24 months</a:t>
            </a:r>
          </a:p>
          <a:p>
            <a:pPr lvl="0">
              <a:lnSpc>
                <a:spcPct val="100000"/>
              </a:lnSpc>
              <a:spcBef>
                <a:spcPts val="0"/>
              </a:spcBef>
              <a:spcAft>
                <a:spcPts val="0"/>
              </a:spcAft>
              <a:buNone/>
            </a:pPr>
            <a:r>
              <a:rPr lang="en-US" sz="1200" dirty="0">
                <a:solidFill>
                  <a:srgbClr val="897C57"/>
                </a:solidFill>
              </a:rPr>
              <a:t>  3.1  25 months or more</a:t>
            </a: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endParaRPr lang="en-US" dirty="0"/>
          </a:p>
        </p:txBody>
      </p:sp>
      <p:sp>
        <p:nvSpPr>
          <p:cNvPr id="6" name="Content Placeholder 5">
            <a:extLst>
              <a:ext uri="{FF2B5EF4-FFF2-40B4-BE49-F238E27FC236}">
                <a16:creationId xmlns:a16="http://schemas.microsoft.com/office/drawing/2014/main" id="{7F42C3F4-B023-48A2-A0BC-A398FB88F587}"/>
              </a:ext>
            </a:extLst>
          </p:cNvPr>
          <p:cNvSpPr>
            <a:spLocks noGrp="1"/>
          </p:cNvSpPr>
          <p:nvPr>
            <p:ph sz="quarter" idx="16"/>
          </p:nvPr>
        </p:nvSpPr>
        <p:spPr>
          <a:xfrm>
            <a:off x="4800600" y="2057401"/>
            <a:ext cx="3657600" cy="4534785"/>
          </a:xfrm>
        </p:spPr>
        <p:txBody>
          <a:bodyPr/>
          <a:lstStyle/>
          <a:p>
            <a:pPr lvl="0">
              <a:lnSpc>
                <a:spcPct val="100000"/>
              </a:lnSpc>
              <a:spcBef>
                <a:spcPts val="0"/>
              </a:spcBef>
              <a:spcAft>
                <a:spcPts val="0"/>
              </a:spcAft>
            </a:pPr>
            <a:r>
              <a:rPr lang="en-US" sz="1200" b="1" dirty="0">
                <a:solidFill>
                  <a:schemeClr val="tx2"/>
                </a:solidFill>
              </a:rPr>
              <a:t>5. Please indicate the approximate number of months you waited for your current/most recent call (from the time you began actively seeking a call).</a:t>
            </a:r>
          </a:p>
          <a:p>
            <a:pPr>
              <a:lnSpc>
                <a:spcPct val="100000"/>
              </a:lnSpc>
              <a:spcBef>
                <a:spcPts val="0"/>
              </a:spcBef>
              <a:spcAft>
                <a:spcPts val="0"/>
              </a:spcAft>
            </a:pPr>
            <a:r>
              <a:rPr lang="en-US" sz="1200" dirty="0">
                <a:solidFill>
                  <a:schemeClr val="tx2"/>
                </a:solidFill>
              </a:rPr>
              <a:t>47.6  One to four months</a:t>
            </a:r>
          </a:p>
          <a:p>
            <a:pPr>
              <a:lnSpc>
                <a:spcPct val="100000"/>
              </a:lnSpc>
              <a:spcBef>
                <a:spcPts val="0"/>
              </a:spcBef>
              <a:spcAft>
                <a:spcPts val="0"/>
              </a:spcAft>
            </a:pPr>
            <a:r>
              <a:rPr lang="en-US" sz="1200" dirty="0">
                <a:solidFill>
                  <a:schemeClr val="tx2"/>
                </a:solidFill>
              </a:rPr>
              <a:t>19.3  Five to eight months</a:t>
            </a:r>
          </a:p>
          <a:p>
            <a:pPr>
              <a:lnSpc>
                <a:spcPct val="100000"/>
              </a:lnSpc>
              <a:spcBef>
                <a:spcPts val="0"/>
              </a:spcBef>
              <a:spcAft>
                <a:spcPts val="0"/>
              </a:spcAft>
            </a:pPr>
            <a:r>
              <a:rPr lang="en-US" sz="1200" dirty="0">
                <a:solidFill>
                  <a:schemeClr val="tx2"/>
                </a:solidFill>
              </a:rPr>
              <a:t>11.1  Nine to 12 months</a:t>
            </a:r>
          </a:p>
          <a:p>
            <a:pPr>
              <a:lnSpc>
                <a:spcPct val="100000"/>
              </a:lnSpc>
              <a:spcBef>
                <a:spcPts val="0"/>
              </a:spcBef>
              <a:spcAft>
                <a:spcPts val="0"/>
              </a:spcAft>
            </a:pPr>
            <a:r>
              <a:rPr lang="en-US" sz="1200" dirty="0">
                <a:solidFill>
                  <a:schemeClr val="tx2"/>
                </a:solidFill>
              </a:rPr>
              <a:t>  5.0  13 to 18 months</a:t>
            </a:r>
          </a:p>
          <a:p>
            <a:pPr>
              <a:lnSpc>
                <a:spcPct val="100000"/>
              </a:lnSpc>
              <a:spcBef>
                <a:spcPts val="0"/>
              </a:spcBef>
              <a:spcAft>
                <a:spcPts val="0"/>
              </a:spcAft>
            </a:pPr>
            <a:r>
              <a:rPr lang="en-US" sz="1200" dirty="0">
                <a:solidFill>
                  <a:schemeClr val="tx2"/>
                </a:solidFill>
              </a:rPr>
              <a:t>  2.9  19 to 24 months</a:t>
            </a:r>
          </a:p>
          <a:p>
            <a:pPr>
              <a:lnSpc>
                <a:spcPct val="100000"/>
              </a:lnSpc>
              <a:spcBef>
                <a:spcPts val="0"/>
              </a:spcBef>
              <a:spcAft>
                <a:spcPts val="0"/>
              </a:spcAft>
            </a:pPr>
            <a:r>
              <a:rPr lang="en-US" sz="1200" dirty="0">
                <a:solidFill>
                  <a:schemeClr val="tx2"/>
                </a:solidFill>
              </a:rPr>
              <a:t>  4.0  25 months or more</a:t>
            </a:r>
          </a:p>
          <a:p>
            <a:pPr>
              <a:lnSpc>
                <a:spcPct val="100000"/>
              </a:lnSpc>
              <a:spcBef>
                <a:spcPts val="0"/>
              </a:spcBef>
              <a:spcAft>
                <a:spcPts val="0"/>
              </a:spcAft>
            </a:pPr>
            <a:r>
              <a:rPr lang="en-US" sz="1200" dirty="0">
                <a:solidFill>
                  <a:schemeClr val="tx2"/>
                </a:solidFill>
              </a:rPr>
              <a:t>10.2  This is my first call.</a:t>
            </a:r>
          </a:p>
          <a:p>
            <a:pPr>
              <a:lnSpc>
                <a:spcPct val="100000"/>
              </a:lnSpc>
              <a:spcBef>
                <a:spcPts val="0"/>
              </a:spcBef>
              <a:spcAft>
                <a:spcPts val="0"/>
              </a:spcAft>
            </a:pPr>
            <a:r>
              <a:rPr lang="en-US" sz="1200" dirty="0">
                <a:solidFill>
                  <a:schemeClr val="tx2"/>
                </a:solidFill>
              </a:rPr>
              <a:t> </a:t>
            </a:r>
          </a:p>
          <a:p>
            <a:pPr lvl="0">
              <a:lnSpc>
                <a:spcPct val="100000"/>
              </a:lnSpc>
              <a:spcBef>
                <a:spcPts val="0"/>
              </a:spcBef>
              <a:spcAft>
                <a:spcPts val="0"/>
              </a:spcAft>
            </a:pPr>
            <a:r>
              <a:rPr lang="en-US" sz="1200" b="1" dirty="0">
                <a:solidFill>
                  <a:schemeClr val="tx2"/>
                </a:solidFill>
              </a:rPr>
              <a:t>6. Please indicate which, if any, of the following reasons influenced your placement for your current/most recent call. (Please choose all that apply unless you had no restrictions.)</a:t>
            </a:r>
          </a:p>
          <a:p>
            <a:pPr>
              <a:lnSpc>
                <a:spcPct val="100000"/>
              </a:lnSpc>
              <a:spcBef>
                <a:spcPts val="0"/>
              </a:spcBef>
              <a:spcAft>
                <a:spcPts val="0"/>
              </a:spcAft>
            </a:pPr>
            <a:r>
              <a:rPr lang="en-US" sz="1200" dirty="0">
                <a:solidFill>
                  <a:schemeClr val="tx2"/>
                </a:solidFill>
              </a:rPr>
              <a:t>48.8  Geographic</a:t>
            </a:r>
          </a:p>
          <a:p>
            <a:pPr>
              <a:lnSpc>
                <a:spcPct val="100000"/>
              </a:lnSpc>
              <a:spcBef>
                <a:spcPts val="0"/>
              </a:spcBef>
              <a:spcAft>
                <a:spcPts val="0"/>
              </a:spcAft>
            </a:pPr>
            <a:r>
              <a:rPr lang="en-US" sz="1200" dirty="0">
                <a:solidFill>
                  <a:schemeClr val="tx2"/>
                </a:solidFill>
              </a:rPr>
              <a:t>38.7  Familial</a:t>
            </a:r>
          </a:p>
          <a:p>
            <a:pPr>
              <a:lnSpc>
                <a:spcPct val="100000"/>
              </a:lnSpc>
              <a:spcBef>
                <a:spcPts val="0"/>
              </a:spcBef>
              <a:spcAft>
                <a:spcPts val="0"/>
              </a:spcAft>
            </a:pPr>
            <a:r>
              <a:rPr lang="en-US" sz="1200" dirty="0">
                <a:solidFill>
                  <a:schemeClr val="tx2"/>
                </a:solidFill>
              </a:rPr>
              <a:t>30.4  Congregational (i.e., size, staffing)</a:t>
            </a:r>
          </a:p>
          <a:p>
            <a:pPr>
              <a:lnSpc>
                <a:spcPct val="100000"/>
              </a:lnSpc>
              <a:spcBef>
                <a:spcPts val="0"/>
              </a:spcBef>
              <a:spcAft>
                <a:spcPts val="0"/>
              </a:spcAft>
            </a:pPr>
            <a:r>
              <a:rPr lang="en-US" sz="1200" dirty="0">
                <a:solidFill>
                  <a:schemeClr val="tx2"/>
                </a:solidFill>
              </a:rPr>
              <a:t>20.0  No restrictions</a:t>
            </a:r>
          </a:p>
          <a:p>
            <a:pPr>
              <a:lnSpc>
                <a:spcPct val="100000"/>
              </a:lnSpc>
              <a:spcBef>
                <a:spcPts val="0"/>
              </a:spcBef>
              <a:spcAft>
                <a:spcPts val="0"/>
              </a:spcAft>
            </a:pPr>
            <a:endParaRPr lang="en-US" sz="1200" dirty="0">
              <a:solidFill>
                <a:schemeClr val="tx2"/>
              </a:solidFill>
            </a:endParaRPr>
          </a:p>
          <a:p>
            <a:pPr lvl="0">
              <a:lnSpc>
                <a:spcPct val="100000"/>
              </a:lnSpc>
              <a:spcBef>
                <a:spcPts val="0"/>
              </a:spcBef>
              <a:spcAft>
                <a:spcPts val="0"/>
              </a:spcAft>
            </a:pPr>
            <a:r>
              <a:rPr lang="en-US" sz="1200" b="1" dirty="0">
                <a:solidFill>
                  <a:schemeClr val="tx2"/>
                </a:solidFill>
              </a:rPr>
              <a:t>7. What is the status of your current/most recent call?</a:t>
            </a:r>
          </a:p>
          <a:p>
            <a:pPr>
              <a:lnSpc>
                <a:spcPct val="100000"/>
              </a:lnSpc>
              <a:spcBef>
                <a:spcPts val="0"/>
              </a:spcBef>
              <a:spcAft>
                <a:spcPts val="0"/>
              </a:spcAft>
            </a:pPr>
            <a:r>
              <a:rPr lang="en-US" sz="1200" dirty="0">
                <a:solidFill>
                  <a:schemeClr val="tx2"/>
                </a:solidFill>
              </a:rPr>
              <a:t>82.5   Full-time</a:t>
            </a:r>
          </a:p>
          <a:p>
            <a:pPr>
              <a:lnSpc>
                <a:spcPct val="100000"/>
              </a:lnSpc>
              <a:spcBef>
                <a:spcPts val="0"/>
              </a:spcBef>
              <a:spcAft>
                <a:spcPts val="0"/>
              </a:spcAft>
            </a:pPr>
            <a:r>
              <a:rPr lang="en-US" sz="1200" dirty="0">
                <a:solidFill>
                  <a:schemeClr val="tx2"/>
                </a:solidFill>
              </a:rPr>
              <a:t>16.6   Part-time</a:t>
            </a:r>
          </a:p>
          <a:p>
            <a:endParaRPr lang="en-US" dirty="0"/>
          </a:p>
        </p:txBody>
      </p:sp>
      <p:sp>
        <p:nvSpPr>
          <p:cNvPr id="7" name="Text Placeholder 6">
            <a:extLst>
              <a:ext uri="{FF2B5EF4-FFF2-40B4-BE49-F238E27FC236}">
                <a16:creationId xmlns:a16="http://schemas.microsoft.com/office/drawing/2014/main" id="{78604837-A034-4520-9E71-630E5C9A9218}"/>
              </a:ext>
            </a:extLst>
          </p:cNvPr>
          <p:cNvSpPr>
            <a:spLocks noGrp="1"/>
          </p:cNvSpPr>
          <p:nvPr>
            <p:ph type="body" idx="28"/>
          </p:nvPr>
        </p:nvSpPr>
        <p:spPr/>
        <p:txBody>
          <a:bodyPr/>
          <a:lstStyle/>
          <a:p>
            <a:r>
              <a:rPr lang="en-US" dirty="0"/>
              <a:t>Appendix B</a:t>
            </a:r>
          </a:p>
        </p:txBody>
      </p:sp>
      <p:sp>
        <p:nvSpPr>
          <p:cNvPr id="8" name="Content Placeholder 15">
            <a:extLst>
              <a:ext uri="{FF2B5EF4-FFF2-40B4-BE49-F238E27FC236}">
                <a16:creationId xmlns:a16="http://schemas.microsoft.com/office/drawing/2014/main" id="{57CB526A-A3FC-4E99-8174-B7165B34B3FE}"/>
              </a:ext>
            </a:extLst>
          </p:cNvPr>
          <p:cNvSpPr txBox="1">
            <a:spLocks/>
          </p:cNvSpPr>
          <p:nvPr/>
        </p:nvSpPr>
        <p:spPr>
          <a:xfrm>
            <a:off x="5041127" y="2057401"/>
            <a:ext cx="3417073" cy="2590595"/>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nSpc>
                <a:spcPct val="100000"/>
              </a:lnSpc>
              <a:spcAft>
                <a:spcPts val="600"/>
              </a:spcAft>
            </a:pPr>
            <a:endParaRPr lang="en-US">
              <a:solidFill>
                <a:schemeClr val="accent1"/>
              </a:solidFill>
            </a:endParaRPr>
          </a:p>
        </p:txBody>
      </p:sp>
      <p:sp>
        <p:nvSpPr>
          <p:cNvPr id="3" name="TextBox 2">
            <a:extLst>
              <a:ext uri="{FF2B5EF4-FFF2-40B4-BE49-F238E27FC236}">
                <a16:creationId xmlns:a16="http://schemas.microsoft.com/office/drawing/2014/main" id="{2287F851-F12C-4CB7-AC62-4F68568B559B}"/>
              </a:ext>
            </a:extLst>
          </p:cNvPr>
          <p:cNvSpPr txBox="1"/>
          <p:nvPr/>
        </p:nvSpPr>
        <p:spPr>
          <a:xfrm>
            <a:off x="685800" y="1604869"/>
            <a:ext cx="7134447" cy="215444"/>
          </a:xfrm>
          <a:prstGeom prst="rect">
            <a:avLst/>
          </a:prstGeom>
          <a:noFill/>
        </p:spPr>
        <p:txBody>
          <a:bodyPr wrap="square" lIns="0" tIns="0" rIns="0" bIns="0" rtlCol="0">
            <a:spAutoFit/>
          </a:bodyPr>
          <a:lstStyle/>
          <a:p>
            <a:r>
              <a:rPr lang="en-US" sz="1200" b="1" dirty="0">
                <a:solidFill>
                  <a:schemeClr val="tx2"/>
                </a:solidFill>
              </a:rPr>
              <a:t>Number of surveys completed = 943   </a:t>
            </a:r>
            <a:r>
              <a:rPr lang="en-US" sz="1400" i="1" dirty="0">
                <a:solidFill>
                  <a:schemeClr val="accent1"/>
                </a:solidFill>
              </a:rPr>
              <a:t>Note: All responses are shown as percentages.</a:t>
            </a:r>
          </a:p>
        </p:txBody>
      </p:sp>
    </p:spTree>
    <p:extLst>
      <p:ext uri="{BB962C8B-B14F-4D97-AF65-F5344CB8AC3E}">
        <p14:creationId xmlns:p14="http://schemas.microsoft.com/office/powerpoint/2010/main" val="261702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4008"/>
            <a:ext cx="7772400" cy="409354"/>
          </a:xfrm>
        </p:spPr>
        <p:txBody>
          <a:bodyPr/>
          <a:lstStyle/>
          <a:p>
            <a:r>
              <a:rPr lang="en-US" sz="2800" dirty="0"/>
              <a:t>Questions Asked and Response Percentages</a:t>
            </a:r>
          </a:p>
        </p:txBody>
      </p:sp>
      <p:sp>
        <p:nvSpPr>
          <p:cNvPr id="5" name="Content Placeholder 4">
            <a:extLst>
              <a:ext uri="{FF2B5EF4-FFF2-40B4-BE49-F238E27FC236}">
                <a16:creationId xmlns:a16="http://schemas.microsoft.com/office/drawing/2014/main" id="{BADE66FD-290D-4123-AA48-B06296D01A55}"/>
              </a:ext>
            </a:extLst>
          </p:cNvPr>
          <p:cNvSpPr>
            <a:spLocks noGrp="1"/>
          </p:cNvSpPr>
          <p:nvPr>
            <p:ph sz="quarter" idx="15"/>
          </p:nvPr>
        </p:nvSpPr>
        <p:spPr>
          <a:xfrm>
            <a:off x="685800" y="1295538"/>
            <a:ext cx="7772400" cy="3818723"/>
          </a:xfrm>
        </p:spPr>
        <p:txBody>
          <a:bodyPr/>
          <a:lstStyle/>
          <a:p>
            <a:pPr lvl="0">
              <a:lnSpc>
                <a:spcPct val="100000"/>
              </a:lnSpc>
              <a:spcBef>
                <a:spcPts val="0"/>
              </a:spcBef>
              <a:spcAft>
                <a:spcPts val="0"/>
              </a:spcAft>
              <a:buNone/>
            </a:pPr>
            <a:r>
              <a:rPr lang="en-US" sz="1200" b="1" dirty="0">
                <a:solidFill>
                  <a:srgbClr val="897C57"/>
                </a:solidFill>
              </a:rPr>
              <a:t>8. Why are you in a part-time call? (Choose all that apply.)</a:t>
            </a:r>
          </a:p>
          <a:p>
            <a:pPr lvl="0">
              <a:lnSpc>
                <a:spcPct val="100000"/>
              </a:lnSpc>
              <a:spcBef>
                <a:spcPts val="0"/>
              </a:spcBef>
              <a:spcAft>
                <a:spcPts val="0"/>
              </a:spcAft>
              <a:buNone/>
            </a:pPr>
            <a:r>
              <a:rPr lang="en-US" sz="1200" dirty="0">
                <a:solidFill>
                  <a:srgbClr val="897C57"/>
                </a:solidFill>
              </a:rPr>
              <a:t>  7.3  At my request for personal health reasons</a:t>
            </a:r>
          </a:p>
          <a:p>
            <a:pPr lvl="0">
              <a:lnSpc>
                <a:spcPct val="100000"/>
              </a:lnSpc>
              <a:spcBef>
                <a:spcPts val="0"/>
              </a:spcBef>
              <a:spcAft>
                <a:spcPts val="0"/>
              </a:spcAft>
              <a:buNone/>
            </a:pPr>
            <a:r>
              <a:rPr lang="en-US" sz="1200" dirty="0">
                <a:solidFill>
                  <a:srgbClr val="897C57"/>
                </a:solidFill>
              </a:rPr>
              <a:t>  5.3  At my request for family health reasons</a:t>
            </a:r>
          </a:p>
          <a:p>
            <a:pPr lvl="0">
              <a:lnSpc>
                <a:spcPct val="100000"/>
              </a:lnSpc>
              <a:spcBef>
                <a:spcPts val="0"/>
              </a:spcBef>
              <a:spcAft>
                <a:spcPts val="0"/>
              </a:spcAft>
              <a:buNone/>
            </a:pPr>
            <a:r>
              <a:rPr lang="en-US" sz="1200" dirty="0">
                <a:solidFill>
                  <a:srgbClr val="897C57"/>
                </a:solidFill>
              </a:rPr>
              <a:t>19.2  At my request to focus on raising my child/children</a:t>
            </a:r>
          </a:p>
          <a:p>
            <a:pPr lvl="0">
              <a:lnSpc>
                <a:spcPct val="100000"/>
              </a:lnSpc>
              <a:spcBef>
                <a:spcPts val="0"/>
              </a:spcBef>
              <a:spcAft>
                <a:spcPts val="0"/>
              </a:spcAft>
              <a:buNone/>
            </a:pPr>
            <a:r>
              <a:rPr lang="en-US" sz="1200" dirty="0">
                <a:solidFill>
                  <a:srgbClr val="897C57"/>
                </a:solidFill>
              </a:rPr>
              <a:t>  9.9  At my request to serve jointly with my spouse</a:t>
            </a:r>
          </a:p>
          <a:p>
            <a:pPr lvl="0">
              <a:lnSpc>
                <a:spcPct val="100000"/>
              </a:lnSpc>
              <a:spcBef>
                <a:spcPts val="0"/>
              </a:spcBef>
              <a:spcAft>
                <a:spcPts val="0"/>
              </a:spcAft>
              <a:buNone/>
            </a:pPr>
            <a:r>
              <a:rPr lang="en-US" sz="1200" dirty="0">
                <a:solidFill>
                  <a:srgbClr val="897C57"/>
                </a:solidFill>
              </a:rPr>
              <a:t>58.3  At congregation/agency request because of financial restraints</a:t>
            </a: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r>
              <a:rPr lang="en-US" sz="1200" b="1" dirty="0">
                <a:solidFill>
                  <a:srgbClr val="897C57"/>
                </a:solidFill>
              </a:rPr>
              <a:t>9. In order to assess exactly how you are doing financially, please let us know your annual defined compensation for 2019. </a:t>
            </a:r>
            <a:r>
              <a:rPr lang="en-US" sz="1200" dirty="0">
                <a:solidFill>
                  <a:srgbClr val="897C57"/>
                </a:solidFill>
              </a:rPr>
              <a:t>(Various dollar amounts were entered.)</a:t>
            </a: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r>
              <a:rPr lang="en-US" sz="1200" b="1" dirty="0">
                <a:solidFill>
                  <a:srgbClr val="897C57"/>
                </a:solidFill>
              </a:rPr>
              <a:t>10. For each of the following calls, please indicate whether, for the majority of time during that call period, your compensation was at, above or below your synod’s guidelines.</a:t>
            </a:r>
          </a:p>
          <a:p>
            <a:pPr lvl="0">
              <a:lnSpc>
                <a:spcPct val="100000"/>
              </a:lnSpc>
              <a:spcBef>
                <a:spcPts val="0"/>
              </a:spcBef>
              <a:spcAft>
                <a:spcPts val="0"/>
              </a:spcAft>
              <a:buNone/>
            </a:pPr>
            <a:r>
              <a:rPr lang="en-US" sz="1200" dirty="0">
                <a:solidFill>
                  <a:srgbClr val="897C57"/>
                </a:solidFill>
              </a:rPr>
              <a:t>		</a:t>
            </a:r>
            <a:r>
              <a:rPr lang="en-US" sz="1200" u="sng" dirty="0">
                <a:solidFill>
                  <a:srgbClr val="897C57"/>
                </a:solidFill>
              </a:rPr>
              <a:t>At</a:t>
            </a:r>
            <a:r>
              <a:rPr lang="en-US" sz="1200" dirty="0">
                <a:solidFill>
                  <a:srgbClr val="897C57"/>
                </a:solidFill>
              </a:rPr>
              <a:t>	</a:t>
            </a:r>
            <a:r>
              <a:rPr lang="en-US" sz="1200" u="sng" dirty="0">
                <a:solidFill>
                  <a:srgbClr val="897C57"/>
                </a:solidFill>
              </a:rPr>
              <a:t>Above</a:t>
            </a:r>
            <a:r>
              <a:rPr lang="en-US" sz="1200" dirty="0">
                <a:solidFill>
                  <a:srgbClr val="897C57"/>
                </a:solidFill>
              </a:rPr>
              <a:t>	</a:t>
            </a:r>
            <a:r>
              <a:rPr lang="en-US" sz="1200" u="sng" dirty="0">
                <a:solidFill>
                  <a:srgbClr val="897C57"/>
                </a:solidFill>
              </a:rPr>
              <a:t>Below</a:t>
            </a:r>
            <a:r>
              <a:rPr lang="en-US" sz="1200" dirty="0">
                <a:solidFill>
                  <a:srgbClr val="897C57"/>
                </a:solidFill>
              </a:rPr>
              <a:t>	</a:t>
            </a:r>
            <a:r>
              <a:rPr lang="en-US" sz="1200" u="sng" dirty="0">
                <a:solidFill>
                  <a:srgbClr val="897C57"/>
                </a:solidFill>
              </a:rPr>
              <a:t>Not sure</a:t>
            </a:r>
            <a:r>
              <a:rPr lang="en-US" sz="1200" dirty="0">
                <a:solidFill>
                  <a:srgbClr val="897C57"/>
                </a:solidFill>
              </a:rPr>
              <a:t>	</a:t>
            </a:r>
            <a:r>
              <a:rPr lang="en-US" sz="1200" u="sng" dirty="0">
                <a:solidFill>
                  <a:srgbClr val="897C57"/>
                </a:solidFill>
              </a:rPr>
              <a:t>Not applicable</a:t>
            </a:r>
          </a:p>
          <a:p>
            <a:pPr lvl="0">
              <a:lnSpc>
                <a:spcPct val="100000"/>
              </a:lnSpc>
              <a:spcBef>
                <a:spcPts val="0"/>
              </a:spcBef>
              <a:spcAft>
                <a:spcPts val="0"/>
              </a:spcAft>
              <a:buNone/>
            </a:pPr>
            <a:r>
              <a:rPr lang="en-US" sz="1200" dirty="0">
                <a:solidFill>
                  <a:srgbClr val="897C57"/>
                </a:solidFill>
              </a:rPr>
              <a:t>First call ...............................	53.2	  9.5	32.3	3.7	  1.3</a:t>
            </a:r>
          </a:p>
          <a:p>
            <a:pPr lvl="0">
              <a:lnSpc>
                <a:spcPct val="100000"/>
              </a:lnSpc>
              <a:spcBef>
                <a:spcPts val="0"/>
              </a:spcBef>
              <a:spcAft>
                <a:spcPts val="0"/>
              </a:spcAft>
              <a:buNone/>
            </a:pPr>
            <a:r>
              <a:rPr lang="en-US" sz="1200" dirty="0">
                <a:solidFill>
                  <a:srgbClr val="897C57"/>
                </a:solidFill>
              </a:rPr>
              <a:t>Second call ..........................	43.9	13.7	27.8	1.9	12.8</a:t>
            </a:r>
          </a:p>
          <a:p>
            <a:pPr lvl="0">
              <a:lnSpc>
                <a:spcPct val="100000"/>
              </a:lnSpc>
              <a:spcBef>
                <a:spcPts val="0"/>
              </a:spcBef>
              <a:spcAft>
                <a:spcPts val="0"/>
              </a:spcAft>
              <a:buNone/>
            </a:pPr>
            <a:r>
              <a:rPr lang="en-US" sz="1200" dirty="0">
                <a:solidFill>
                  <a:srgbClr val="897C57"/>
                </a:solidFill>
              </a:rPr>
              <a:t>Third call..............................	35.3	14.1	22.3	2.5	25.8</a:t>
            </a:r>
          </a:p>
          <a:p>
            <a:pPr lvl="0">
              <a:lnSpc>
                <a:spcPct val="100000"/>
              </a:lnSpc>
              <a:spcBef>
                <a:spcPts val="0"/>
              </a:spcBef>
              <a:spcAft>
                <a:spcPts val="0"/>
              </a:spcAft>
              <a:buNone/>
            </a:pPr>
            <a:r>
              <a:rPr lang="en-US" sz="1200" dirty="0">
                <a:solidFill>
                  <a:srgbClr val="897C57"/>
                </a:solidFill>
              </a:rPr>
              <a:t>Most recent call ..................  29.2	15.2	17.5	1.7	36.4</a:t>
            </a:r>
          </a:p>
          <a:p>
            <a:pPr lvl="0">
              <a:lnSpc>
                <a:spcPct val="100000"/>
              </a:lnSpc>
              <a:spcBef>
                <a:spcPts val="0"/>
              </a:spcBef>
              <a:spcAft>
                <a:spcPts val="0"/>
              </a:spcAft>
              <a:buNone/>
            </a:pPr>
            <a:r>
              <a:rPr lang="en-US" sz="1200" dirty="0">
                <a:solidFill>
                  <a:srgbClr val="897C57"/>
                </a:solidFill>
              </a:rPr>
              <a:t>(fourth or subsequent call)	</a:t>
            </a:r>
          </a:p>
          <a:p>
            <a:pPr lvl="0">
              <a:lnSpc>
                <a:spcPct val="100000"/>
              </a:lnSpc>
              <a:spcBef>
                <a:spcPts val="0"/>
              </a:spcBef>
              <a:spcAft>
                <a:spcPts val="0"/>
              </a:spcAft>
              <a:buNone/>
            </a:pPr>
            <a:endParaRPr lang="en-US" sz="1200" dirty="0">
              <a:solidFill>
                <a:srgbClr val="897C57"/>
              </a:solidFill>
            </a:endParaRPr>
          </a:p>
          <a:p>
            <a:pPr>
              <a:lnSpc>
                <a:spcPct val="100000"/>
              </a:lnSpc>
              <a:spcBef>
                <a:spcPts val="0"/>
              </a:spcBef>
              <a:spcAft>
                <a:spcPts val="0"/>
              </a:spcAft>
            </a:pPr>
            <a:r>
              <a:rPr lang="en-US" sz="1200" b="1" dirty="0">
                <a:solidFill>
                  <a:srgbClr val="897C57"/>
                </a:solidFill>
              </a:rPr>
              <a:t>11. </a:t>
            </a:r>
            <a:r>
              <a:rPr lang="en-US" sz="1200" b="1" dirty="0">
                <a:solidFill>
                  <a:schemeClr val="tx2"/>
                </a:solidFill>
              </a:rPr>
              <a:t>For each of the following calls, how frequently did you receive pay raises?</a:t>
            </a:r>
          </a:p>
          <a:p>
            <a:pPr lvl="0">
              <a:lnSpc>
                <a:spcPct val="100000"/>
              </a:lnSpc>
              <a:spcBef>
                <a:spcPts val="0"/>
              </a:spcBef>
              <a:spcAft>
                <a:spcPts val="0"/>
              </a:spcAft>
              <a:buNone/>
            </a:pPr>
            <a:endParaRPr lang="en-US" sz="1200" dirty="0">
              <a:solidFill>
                <a:srgbClr val="897C57"/>
              </a:solidFill>
            </a:endParaRPr>
          </a:p>
          <a:p>
            <a:pPr>
              <a:lnSpc>
                <a:spcPct val="100000"/>
              </a:lnSpc>
              <a:spcBef>
                <a:spcPts val="0"/>
              </a:spcBef>
              <a:spcAft>
                <a:spcPts val="0"/>
              </a:spcAft>
            </a:pPr>
            <a:endParaRPr lang="en-US" sz="1200" dirty="0"/>
          </a:p>
          <a:p>
            <a:endParaRPr lang="en-US" dirty="0"/>
          </a:p>
        </p:txBody>
      </p:sp>
      <p:sp>
        <p:nvSpPr>
          <p:cNvPr id="7" name="Text Placeholder 6">
            <a:extLst>
              <a:ext uri="{FF2B5EF4-FFF2-40B4-BE49-F238E27FC236}">
                <a16:creationId xmlns:a16="http://schemas.microsoft.com/office/drawing/2014/main" id="{78604837-A034-4520-9E71-630E5C9A9218}"/>
              </a:ext>
            </a:extLst>
          </p:cNvPr>
          <p:cNvSpPr>
            <a:spLocks noGrp="1"/>
          </p:cNvSpPr>
          <p:nvPr>
            <p:ph type="body" idx="28"/>
          </p:nvPr>
        </p:nvSpPr>
        <p:spPr>
          <a:xfrm>
            <a:off x="685800" y="390832"/>
            <a:ext cx="7772400" cy="233982"/>
          </a:xfrm>
        </p:spPr>
        <p:txBody>
          <a:bodyPr/>
          <a:lstStyle/>
          <a:p>
            <a:r>
              <a:rPr lang="en-US" dirty="0"/>
              <a:t>Appendix B</a:t>
            </a:r>
          </a:p>
        </p:txBody>
      </p:sp>
      <p:sp>
        <p:nvSpPr>
          <p:cNvPr id="8" name="Content Placeholder 15">
            <a:extLst>
              <a:ext uri="{FF2B5EF4-FFF2-40B4-BE49-F238E27FC236}">
                <a16:creationId xmlns:a16="http://schemas.microsoft.com/office/drawing/2014/main" id="{57CB526A-A3FC-4E99-8174-B7165B34B3FE}"/>
              </a:ext>
            </a:extLst>
          </p:cNvPr>
          <p:cNvSpPr txBox="1">
            <a:spLocks/>
          </p:cNvSpPr>
          <p:nvPr/>
        </p:nvSpPr>
        <p:spPr>
          <a:xfrm>
            <a:off x="5041127" y="2057401"/>
            <a:ext cx="3417073" cy="2590595"/>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nSpc>
                <a:spcPct val="100000"/>
              </a:lnSpc>
              <a:spcAft>
                <a:spcPts val="600"/>
              </a:spcAft>
            </a:pPr>
            <a:endParaRPr lang="en-US">
              <a:solidFill>
                <a:schemeClr val="accent1"/>
              </a:solidFill>
            </a:endParaRPr>
          </a:p>
        </p:txBody>
      </p:sp>
      <p:graphicFrame>
        <p:nvGraphicFramePr>
          <p:cNvPr id="16" name="Table 15">
            <a:extLst>
              <a:ext uri="{FF2B5EF4-FFF2-40B4-BE49-F238E27FC236}">
                <a16:creationId xmlns:a16="http://schemas.microsoft.com/office/drawing/2014/main" id="{E7EBFA24-1B80-497B-9394-344DD949BE37}"/>
              </a:ext>
            </a:extLst>
          </p:cNvPr>
          <p:cNvGraphicFramePr>
            <a:graphicFrameLocks noGrp="1"/>
          </p:cNvGraphicFramePr>
          <p:nvPr>
            <p:extLst>
              <p:ext uri="{D42A27DB-BD31-4B8C-83A1-F6EECF244321}">
                <p14:modId xmlns:p14="http://schemas.microsoft.com/office/powerpoint/2010/main" val="3612538697"/>
              </p:ext>
            </p:extLst>
          </p:nvPr>
        </p:nvGraphicFramePr>
        <p:xfrm>
          <a:off x="685800" y="5079862"/>
          <a:ext cx="6303645" cy="965200"/>
        </p:xfrm>
        <a:graphic>
          <a:graphicData uri="http://schemas.openxmlformats.org/drawingml/2006/table">
            <a:tbl>
              <a:tblPr firstRow="1" firstCol="1" lastRow="1" lastCol="1" bandRow="1" bandCol="1">
                <a:tableStyleId>{2D5ABB26-0587-4C30-8999-92F81FD0307C}</a:tableStyleId>
              </a:tblPr>
              <a:tblGrid>
                <a:gridCol w="1928495">
                  <a:extLst>
                    <a:ext uri="{9D8B030D-6E8A-4147-A177-3AD203B41FA5}">
                      <a16:colId xmlns:a16="http://schemas.microsoft.com/office/drawing/2014/main" val="2266399964"/>
                    </a:ext>
                  </a:extLst>
                </a:gridCol>
                <a:gridCol w="767715">
                  <a:extLst>
                    <a:ext uri="{9D8B030D-6E8A-4147-A177-3AD203B41FA5}">
                      <a16:colId xmlns:a16="http://schemas.microsoft.com/office/drawing/2014/main" val="2841419214"/>
                    </a:ext>
                  </a:extLst>
                </a:gridCol>
                <a:gridCol w="1118870">
                  <a:extLst>
                    <a:ext uri="{9D8B030D-6E8A-4147-A177-3AD203B41FA5}">
                      <a16:colId xmlns:a16="http://schemas.microsoft.com/office/drawing/2014/main" val="2576441022"/>
                    </a:ext>
                  </a:extLst>
                </a:gridCol>
                <a:gridCol w="751840">
                  <a:extLst>
                    <a:ext uri="{9D8B030D-6E8A-4147-A177-3AD203B41FA5}">
                      <a16:colId xmlns:a16="http://schemas.microsoft.com/office/drawing/2014/main" val="3465567831"/>
                    </a:ext>
                  </a:extLst>
                </a:gridCol>
                <a:gridCol w="927100">
                  <a:extLst>
                    <a:ext uri="{9D8B030D-6E8A-4147-A177-3AD203B41FA5}">
                      <a16:colId xmlns:a16="http://schemas.microsoft.com/office/drawing/2014/main" val="3732825841"/>
                    </a:ext>
                  </a:extLst>
                </a:gridCol>
                <a:gridCol w="809625">
                  <a:extLst>
                    <a:ext uri="{9D8B030D-6E8A-4147-A177-3AD203B41FA5}">
                      <a16:colId xmlns:a16="http://schemas.microsoft.com/office/drawing/2014/main" val="668884671"/>
                    </a:ext>
                  </a:extLst>
                </a:gridCol>
              </a:tblGrid>
              <a:tr h="317500">
                <a:tc>
                  <a:txBody>
                    <a:bodyPr/>
                    <a:lstStyle/>
                    <a:p>
                      <a:pPr marL="1146175" marR="0" algn="l">
                        <a:lnSpc>
                          <a:spcPts val="1120"/>
                        </a:lnSpc>
                        <a:spcBef>
                          <a:spcPts val="0"/>
                        </a:spcBef>
                        <a:spcAft>
                          <a:spcPts val="0"/>
                        </a:spcAft>
                      </a:pPr>
                      <a:r>
                        <a:rPr lang="en-US" sz="1100">
                          <a:solidFill>
                            <a:schemeClr val="tx2"/>
                          </a:solidFill>
                          <a:effectLst/>
                        </a:rPr>
                        <a:t>Annually</a:t>
                      </a:r>
                    </a:p>
                    <a:p>
                      <a:pPr marL="998220" marR="0" algn="l">
                        <a:spcBef>
                          <a:spcPts val="0"/>
                        </a:spcBef>
                        <a:spcAft>
                          <a:spcPts val="0"/>
                        </a:spcAft>
                      </a:pPr>
                      <a:r>
                        <a:rPr lang="en-US" sz="1100" u="sng">
                          <a:solidFill>
                            <a:schemeClr val="tx2"/>
                          </a:solidFill>
                          <a:effectLst/>
                        </a:rPr>
                        <a:t>or more often</a:t>
                      </a:r>
                      <a:endParaRPr lang="en-US"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07315" marR="98425" algn="ctr">
                        <a:lnSpc>
                          <a:spcPts val="1120"/>
                        </a:lnSpc>
                        <a:spcBef>
                          <a:spcPts val="0"/>
                        </a:spcBef>
                        <a:spcAft>
                          <a:spcPts val="0"/>
                        </a:spcAft>
                      </a:pPr>
                      <a:r>
                        <a:rPr lang="en-US" sz="1100">
                          <a:solidFill>
                            <a:schemeClr val="tx2"/>
                          </a:solidFill>
                          <a:effectLst/>
                        </a:rPr>
                        <a:t>Every 2-5</a:t>
                      </a:r>
                    </a:p>
                    <a:p>
                      <a:pPr marL="107315" marR="97790" algn="ctr">
                        <a:spcBef>
                          <a:spcPts val="0"/>
                        </a:spcBef>
                        <a:spcAft>
                          <a:spcPts val="0"/>
                        </a:spcAft>
                      </a:pPr>
                      <a:r>
                        <a:rPr lang="en-US" sz="1100" u="sng">
                          <a:solidFill>
                            <a:schemeClr val="tx2"/>
                          </a:solidFill>
                          <a:effectLst/>
                        </a:rPr>
                        <a:t>years</a:t>
                      </a:r>
                      <a:endParaRPr lang="en-US"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52400" marR="0" indent="-41275" algn="l">
                        <a:lnSpc>
                          <a:spcPts val="1120"/>
                        </a:lnSpc>
                        <a:spcBef>
                          <a:spcPts val="0"/>
                        </a:spcBef>
                        <a:spcAft>
                          <a:spcPts val="0"/>
                        </a:spcAft>
                      </a:pPr>
                      <a:r>
                        <a:rPr lang="en-US" sz="1100">
                          <a:solidFill>
                            <a:schemeClr val="tx2"/>
                          </a:solidFill>
                          <a:effectLst/>
                        </a:rPr>
                        <a:t>Less than once</a:t>
                      </a:r>
                    </a:p>
                    <a:p>
                      <a:pPr marL="152400" marR="0" algn="l">
                        <a:spcBef>
                          <a:spcPts val="0"/>
                        </a:spcBef>
                        <a:spcAft>
                          <a:spcPts val="0"/>
                        </a:spcAft>
                      </a:pPr>
                      <a:r>
                        <a:rPr lang="en-US" sz="1100" u="sng">
                          <a:solidFill>
                            <a:schemeClr val="tx2"/>
                          </a:solidFill>
                          <a:effectLst/>
                        </a:rPr>
                        <a:t>every 5 years</a:t>
                      </a:r>
                      <a:endParaRPr lang="en-US"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l">
                        <a:spcBef>
                          <a:spcPts val="20"/>
                        </a:spcBef>
                        <a:spcAft>
                          <a:spcPts val="0"/>
                        </a:spcAft>
                      </a:pPr>
                      <a:r>
                        <a:rPr lang="en-US" sz="900">
                          <a:solidFill>
                            <a:schemeClr val="tx2"/>
                          </a:solidFill>
                          <a:effectLst/>
                        </a:rPr>
                        <a:t> </a:t>
                      </a:r>
                      <a:endParaRPr lang="en-US" sz="1100">
                        <a:solidFill>
                          <a:schemeClr val="tx2"/>
                        </a:solidFill>
                        <a:effectLst/>
                      </a:endParaRPr>
                    </a:p>
                    <a:p>
                      <a:pPr marL="145415" marR="231775" algn="ctr">
                        <a:spcBef>
                          <a:spcPts val="0"/>
                        </a:spcBef>
                        <a:spcAft>
                          <a:spcPts val="0"/>
                        </a:spcAft>
                      </a:pPr>
                      <a:r>
                        <a:rPr lang="en-US" sz="1100" u="sng">
                          <a:solidFill>
                            <a:schemeClr val="tx2"/>
                          </a:solidFill>
                          <a:effectLst/>
                        </a:rPr>
                        <a:t>Never</a:t>
                      </a:r>
                      <a:endParaRPr lang="en-US"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l">
                        <a:spcBef>
                          <a:spcPts val="20"/>
                        </a:spcBef>
                        <a:spcAft>
                          <a:spcPts val="0"/>
                        </a:spcAft>
                      </a:pPr>
                      <a:r>
                        <a:rPr lang="en-US" sz="900">
                          <a:solidFill>
                            <a:schemeClr val="tx2"/>
                          </a:solidFill>
                          <a:effectLst/>
                        </a:rPr>
                        <a:t> </a:t>
                      </a:r>
                      <a:endParaRPr lang="en-US" sz="1100">
                        <a:solidFill>
                          <a:schemeClr val="tx2"/>
                        </a:solidFill>
                        <a:effectLst/>
                      </a:endParaRPr>
                    </a:p>
                    <a:p>
                      <a:pPr marL="231775" marR="170815" algn="ctr">
                        <a:spcBef>
                          <a:spcPts val="0"/>
                        </a:spcBef>
                        <a:spcAft>
                          <a:spcPts val="0"/>
                        </a:spcAft>
                      </a:pPr>
                      <a:r>
                        <a:rPr lang="en-US" sz="1100" u="sng">
                          <a:solidFill>
                            <a:schemeClr val="tx2"/>
                          </a:solidFill>
                          <a:effectLst/>
                        </a:rPr>
                        <a:t>Not sure</a:t>
                      </a:r>
                      <a:endParaRPr lang="en-US"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70815" marR="18415" algn="ctr">
                        <a:lnSpc>
                          <a:spcPts val="1120"/>
                        </a:lnSpc>
                        <a:spcBef>
                          <a:spcPts val="0"/>
                        </a:spcBef>
                        <a:spcAft>
                          <a:spcPts val="0"/>
                        </a:spcAft>
                      </a:pPr>
                      <a:r>
                        <a:rPr lang="en-US" sz="1100">
                          <a:solidFill>
                            <a:schemeClr val="tx2"/>
                          </a:solidFill>
                          <a:effectLst/>
                        </a:rPr>
                        <a:t>Not</a:t>
                      </a:r>
                    </a:p>
                    <a:p>
                      <a:pPr marL="170815" marR="18415" algn="ctr">
                        <a:spcBef>
                          <a:spcPts val="0"/>
                        </a:spcBef>
                        <a:spcAft>
                          <a:spcPts val="0"/>
                        </a:spcAft>
                      </a:pPr>
                      <a:r>
                        <a:rPr lang="en-US" sz="1100" u="sng">
                          <a:solidFill>
                            <a:schemeClr val="tx2"/>
                          </a:solidFill>
                          <a:effectLst/>
                        </a:rPr>
                        <a:t>applicable</a:t>
                      </a:r>
                      <a:endParaRPr lang="en-US"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10682949"/>
                  </a:ext>
                </a:extLst>
              </a:tr>
              <a:tr h="165100">
                <a:tc>
                  <a:txBody>
                    <a:bodyPr/>
                    <a:lstStyle/>
                    <a:p>
                      <a:pPr marL="31750" marR="0" algn="l">
                        <a:lnSpc>
                          <a:spcPts val="1240"/>
                        </a:lnSpc>
                        <a:spcBef>
                          <a:spcPts val="0"/>
                        </a:spcBef>
                        <a:spcAft>
                          <a:spcPts val="0"/>
                        </a:spcAft>
                        <a:tabLst>
                          <a:tab pos="1527175" algn="r"/>
                        </a:tabLst>
                      </a:pPr>
                      <a:r>
                        <a:rPr lang="en-US" sz="1100" kern="1200">
                          <a:solidFill>
                            <a:schemeClr val="tx2"/>
                          </a:solidFill>
                          <a:effectLst/>
                          <a:latin typeface="+mn-lt"/>
                          <a:ea typeface="+mn-ea"/>
                          <a:cs typeface="+mn-cs"/>
                        </a:rPr>
                        <a:t>In my first call	     57.5</a:t>
                      </a:r>
                    </a:p>
                  </a:txBody>
                  <a:tcPr marL="0" marR="0" marT="0" marB="0"/>
                </a:tc>
                <a:tc>
                  <a:txBody>
                    <a:bodyPr/>
                    <a:lstStyle/>
                    <a:p>
                      <a:pPr marL="0" marR="252730" algn="r">
                        <a:lnSpc>
                          <a:spcPts val="1240"/>
                        </a:lnSpc>
                        <a:spcBef>
                          <a:spcPts val="0"/>
                        </a:spcBef>
                        <a:spcAft>
                          <a:spcPts val="0"/>
                        </a:spcAft>
                      </a:pPr>
                      <a:r>
                        <a:rPr lang="en-US" sz="1100" kern="1200">
                          <a:solidFill>
                            <a:schemeClr val="tx2"/>
                          </a:solidFill>
                          <a:effectLst/>
                          <a:latin typeface="+mn-lt"/>
                          <a:ea typeface="+mn-ea"/>
                          <a:cs typeface="+mn-cs"/>
                        </a:rPr>
                        <a:t>18.7</a:t>
                      </a:r>
                    </a:p>
                  </a:txBody>
                  <a:tcPr marL="0" marR="0" marT="0" marB="0"/>
                </a:tc>
                <a:tc>
                  <a:txBody>
                    <a:bodyPr/>
                    <a:lstStyle/>
                    <a:p>
                      <a:pPr marL="434340" marR="480695" algn="ctr">
                        <a:lnSpc>
                          <a:spcPts val="1240"/>
                        </a:lnSpc>
                        <a:spcBef>
                          <a:spcPts val="0"/>
                        </a:spcBef>
                        <a:spcAft>
                          <a:spcPts val="0"/>
                        </a:spcAft>
                      </a:pPr>
                      <a:r>
                        <a:rPr lang="en-US" sz="1100" kern="1200">
                          <a:solidFill>
                            <a:schemeClr val="tx2"/>
                          </a:solidFill>
                          <a:effectLst/>
                          <a:latin typeface="+mn-lt"/>
                          <a:ea typeface="+mn-ea"/>
                          <a:cs typeface="+mn-cs"/>
                        </a:rPr>
                        <a:t>4.3</a:t>
                      </a:r>
                    </a:p>
                  </a:txBody>
                  <a:tcPr marL="0" marR="0" marT="0" marB="0"/>
                </a:tc>
                <a:tc>
                  <a:txBody>
                    <a:bodyPr/>
                    <a:lstStyle/>
                    <a:p>
                      <a:pPr marL="144780" marR="231775" algn="ctr">
                        <a:lnSpc>
                          <a:spcPts val="1240"/>
                        </a:lnSpc>
                        <a:spcBef>
                          <a:spcPts val="0"/>
                        </a:spcBef>
                        <a:spcAft>
                          <a:spcPts val="0"/>
                        </a:spcAft>
                      </a:pPr>
                      <a:r>
                        <a:rPr lang="en-US" sz="1100" kern="1200">
                          <a:solidFill>
                            <a:schemeClr val="tx2"/>
                          </a:solidFill>
                          <a:effectLst/>
                          <a:latin typeface="+mn-lt"/>
                          <a:ea typeface="+mn-ea"/>
                          <a:cs typeface="+mn-cs"/>
                        </a:rPr>
                        <a:t>12.8</a:t>
                      </a:r>
                    </a:p>
                  </a:txBody>
                  <a:tcPr marL="0" marR="0" marT="0" marB="0"/>
                </a:tc>
                <a:tc>
                  <a:txBody>
                    <a:bodyPr/>
                    <a:lstStyle/>
                    <a:p>
                      <a:pPr marL="231140" marR="170815" algn="ctr">
                        <a:lnSpc>
                          <a:spcPts val="1240"/>
                        </a:lnSpc>
                        <a:spcBef>
                          <a:spcPts val="0"/>
                        </a:spcBef>
                        <a:spcAft>
                          <a:spcPts val="0"/>
                        </a:spcAft>
                      </a:pPr>
                      <a:r>
                        <a:rPr lang="en-US" sz="1100" kern="1200" dirty="0">
                          <a:solidFill>
                            <a:schemeClr val="tx2"/>
                          </a:solidFill>
                          <a:effectLst/>
                          <a:latin typeface="+mn-lt"/>
                          <a:ea typeface="+mn-ea"/>
                          <a:cs typeface="+mn-cs"/>
                        </a:rPr>
                        <a:t>3.5</a:t>
                      </a:r>
                    </a:p>
                  </a:txBody>
                  <a:tcPr marL="0" marR="0" marT="0" marB="0"/>
                </a:tc>
                <a:tc>
                  <a:txBody>
                    <a:bodyPr/>
                    <a:lstStyle/>
                    <a:p>
                      <a:pPr marL="0" marR="238760" algn="r">
                        <a:lnSpc>
                          <a:spcPts val="1240"/>
                        </a:lnSpc>
                        <a:spcBef>
                          <a:spcPts val="0"/>
                        </a:spcBef>
                        <a:spcAft>
                          <a:spcPts val="0"/>
                        </a:spcAft>
                      </a:pPr>
                      <a:r>
                        <a:rPr lang="en-US" sz="1100" kern="1200">
                          <a:solidFill>
                            <a:schemeClr val="tx2"/>
                          </a:solidFill>
                          <a:effectLst/>
                          <a:latin typeface="+mn-lt"/>
                          <a:ea typeface="+mn-ea"/>
                          <a:cs typeface="+mn-cs"/>
                        </a:rPr>
                        <a:t>     3.2</a:t>
                      </a:r>
                    </a:p>
                  </a:txBody>
                  <a:tcPr marL="0" marR="0" marT="0" marB="0"/>
                </a:tc>
                <a:extLst>
                  <a:ext uri="{0D108BD9-81ED-4DB2-BD59-A6C34878D82A}">
                    <a16:rowId xmlns:a16="http://schemas.microsoft.com/office/drawing/2014/main" val="3745056754"/>
                  </a:ext>
                </a:extLst>
              </a:tr>
              <a:tr h="165100">
                <a:tc>
                  <a:txBody>
                    <a:bodyPr/>
                    <a:lstStyle/>
                    <a:p>
                      <a:pPr marL="31750" marR="0" algn="l">
                        <a:lnSpc>
                          <a:spcPts val="1240"/>
                        </a:lnSpc>
                        <a:spcBef>
                          <a:spcPts val="0"/>
                        </a:spcBef>
                        <a:spcAft>
                          <a:spcPts val="0"/>
                        </a:spcAft>
                        <a:tabLst>
                          <a:tab pos="1279525" algn="l"/>
                        </a:tabLst>
                      </a:pPr>
                      <a:r>
                        <a:rPr lang="en-US" sz="1100" kern="1200">
                          <a:solidFill>
                            <a:schemeClr val="tx2"/>
                          </a:solidFill>
                          <a:effectLst/>
                          <a:latin typeface="+mn-lt"/>
                          <a:ea typeface="+mn-ea"/>
                          <a:cs typeface="+mn-cs"/>
                        </a:rPr>
                        <a:t>In my second call	47.7</a:t>
                      </a:r>
                    </a:p>
                  </a:txBody>
                  <a:tcPr marL="0" marR="0" marT="0" marB="0"/>
                </a:tc>
                <a:tc>
                  <a:txBody>
                    <a:bodyPr/>
                    <a:lstStyle/>
                    <a:p>
                      <a:pPr marL="0" marR="252730" algn="r">
                        <a:lnSpc>
                          <a:spcPts val="1240"/>
                        </a:lnSpc>
                        <a:spcBef>
                          <a:spcPts val="0"/>
                        </a:spcBef>
                        <a:spcAft>
                          <a:spcPts val="0"/>
                        </a:spcAft>
                      </a:pPr>
                      <a:r>
                        <a:rPr lang="en-US" sz="1100" kern="1200">
                          <a:solidFill>
                            <a:schemeClr val="tx2"/>
                          </a:solidFill>
                          <a:effectLst/>
                          <a:latin typeface="+mn-lt"/>
                          <a:ea typeface="+mn-ea"/>
                          <a:cs typeface="+mn-cs"/>
                        </a:rPr>
                        <a:t>21.2</a:t>
                      </a:r>
                    </a:p>
                  </a:txBody>
                  <a:tcPr marL="0" marR="0" marT="0" marB="0"/>
                </a:tc>
                <a:tc>
                  <a:txBody>
                    <a:bodyPr/>
                    <a:lstStyle/>
                    <a:p>
                      <a:pPr marL="434975" marR="480695" algn="ctr">
                        <a:lnSpc>
                          <a:spcPts val="1240"/>
                        </a:lnSpc>
                        <a:spcBef>
                          <a:spcPts val="0"/>
                        </a:spcBef>
                        <a:spcAft>
                          <a:spcPts val="0"/>
                        </a:spcAft>
                      </a:pPr>
                      <a:r>
                        <a:rPr lang="en-US" sz="1100" kern="1200">
                          <a:solidFill>
                            <a:schemeClr val="tx2"/>
                          </a:solidFill>
                          <a:effectLst/>
                          <a:latin typeface="+mn-lt"/>
                          <a:ea typeface="+mn-ea"/>
                          <a:cs typeface="+mn-cs"/>
                        </a:rPr>
                        <a:t>3.5</a:t>
                      </a:r>
                    </a:p>
                  </a:txBody>
                  <a:tcPr marL="0" marR="0" marT="0" marB="0"/>
                </a:tc>
                <a:tc>
                  <a:txBody>
                    <a:bodyPr/>
                    <a:lstStyle/>
                    <a:p>
                      <a:pPr marL="145415" marR="231775" algn="ctr">
                        <a:lnSpc>
                          <a:spcPts val="1240"/>
                        </a:lnSpc>
                        <a:spcBef>
                          <a:spcPts val="0"/>
                        </a:spcBef>
                        <a:spcAft>
                          <a:spcPts val="0"/>
                        </a:spcAft>
                      </a:pPr>
                      <a:r>
                        <a:rPr lang="en-US" sz="1100" kern="1200">
                          <a:solidFill>
                            <a:schemeClr val="tx2"/>
                          </a:solidFill>
                          <a:effectLst/>
                          <a:latin typeface="+mn-lt"/>
                          <a:ea typeface="+mn-ea"/>
                          <a:cs typeface="+mn-cs"/>
                        </a:rPr>
                        <a:t>11.1</a:t>
                      </a:r>
                    </a:p>
                  </a:txBody>
                  <a:tcPr marL="0" marR="0" marT="0" marB="0"/>
                </a:tc>
                <a:tc>
                  <a:txBody>
                    <a:bodyPr/>
                    <a:lstStyle/>
                    <a:p>
                      <a:pPr marL="231775" marR="170815" algn="ctr">
                        <a:lnSpc>
                          <a:spcPts val="1240"/>
                        </a:lnSpc>
                        <a:spcBef>
                          <a:spcPts val="0"/>
                        </a:spcBef>
                        <a:spcAft>
                          <a:spcPts val="0"/>
                        </a:spcAft>
                      </a:pPr>
                      <a:r>
                        <a:rPr lang="en-US" sz="1100" kern="1200">
                          <a:solidFill>
                            <a:schemeClr val="tx2"/>
                          </a:solidFill>
                          <a:effectLst/>
                          <a:latin typeface="+mn-lt"/>
                          <a:ea typeface="+mn-ea"/>
                          <a:cs typeface="+mn-cs"/>
                        </a:rPr>
                        <a:t>1.5</a:t>
                      </a:r>
                    </a:p>
                  </a:txBody>
                  <a:tcPr marL="0" marR="0" marT="0" marB="0"/>
                </a:tc>
                <a:tc>
                  <a:txBody>
                    <a:bodyPr/>
                    <a:lstStyle/>
                    <a:p>
                      <a:pPr marL="0" marR="202565" algn="r">
                        <a:lnSpc>
                          <a:spcPts val="1240"/>
                        </a:lnSpc>
                        <a:spcBef>
                          <a:spcPts val="0"/>
                        </a:spcBef>
                        <a:spcAft>
                          <a:spcPts val="0"/>
                        </a:spcAft>
                      </a:pPr>
                      <a:r>
                        <a:rPr lang="en-US" sz="1100" kern="1200">
                          <a:solidFill>
                            <a:schemeClr val="tx2"/>
                          </a:solidFill>
                          <a:effectLst/>
                          <a:latin typeface="+mn-lt"/>
                          <a:ea typeface="+mn-ea"/>
                          <a:cs typeface="+mn-cs"/>
                        </a:rPr>
                        <a:t>15.0</a:t>
                      </a:r>
                    </a:p>
                  </a:txBody>
                  <a:tcPr marL="0" marR="0" marT="0" marB="0"/>
                </a:tc>
                <a:extLst>
                  <a:ext uri="{0D108BD9-81ED-4DB2-BD59-A6C34878D82A}">
                    <a16:rowId xmlns:a16="http://schemas.microsoft.com/office/drawing/2014/main" val="38027532"/>
                  </a:ext>
                </a:extLst>
              </a:tr>
              <a:tr h="165100">
                <a:tc>
                  <a:txBody>
                    <a:bodyPr/>
                    <a:lstStyle/>
                    <a:p>
                      <a:pPr marL="31750" marR="0" algn="l">
                        <a:lnSpc>
                          <a:spcPts val="1240"/>
                        </a:lnSpc>
                        <a:spcBef>
                          <a:spcPts val="0"/>
                        </a:spcBef>
                        <a:spcAft>
                          <a:spcPts val="0"/>
                        </a:spcAft>
                        <a:tabLst>
                          <a:tab pos="1527175" algn="r"/>
                        </a:tabLst>
                      </a:pPr>
                      <a:r>
                        <a:rPr lang="en-US" sz="1100" kern="1200">
                          <a:solidFill>
                            <a:schemeClr val="tx2"/>
                          </a:solidFill>
                          <a:effectLst/>
                          <a:latin typeface="+mn-lt"/>
                          <a:ea typeface="+mn-ea"/>
                          <a:cs typeface="+mn-cs"/>
                        </a:rPr>
                        <a:t>In my third call	     40.1</a:t>
                      </a:r>
                    </a:p>
                  </a:txBody>
                  <a:tcPr marL="0" marR="0" marT="0" marB="0"/>
                </a:tc>
                <a:tc>
                  <a:txBody>
                    <a:bodyPr/>
                    <a:lstStyle/>
                    <a:p>
                      <a:pPr marL="0" marR="253365" algn="r">
                        <a:lnSpc>
                          <a:spcPts val="1240"/>
                        </a:lnSpc>
                        <a:spcBef>
                          <a:spcPts val="0"/>
                        </a:spcBef>
                        <a:spcAft>
                          <a:spcPts val="0"/>
                        </a:spcAft>
                      </a:pPr>
                      <a:r>
                        <a:rPr lang="en-US" sz="1100" kern="1200">
                          <a:solidFill>
                            <a:schemeClr val="tx2"/>
                          </a:solidFill>
                          <a:effectLst/>
                          <a:latin typeface="+mn-lt"/>
                          <a:ea typeface="+mn-ea"/>
                          <a:cs typeface="+mn-cs"/>
                        </a:rPr>
                        <a:t>15.2</a:t>
                      </a:r>
                    </a:p>
                  </a:txBody>
                  <a:tcPr marL="0" marR="0" marT="0" marB="0"/>
                </a:tc>
                <a:tc>
                  <a:txBody>
                    <a:bodyPr/>
                    <a:lstStyle/>
                    <a:p>
                      <a:pPr marL="434975" marR="480695" algn="ctr">
                        <a:lnSpc>
                          <a:spcPts val="1240"/>
                        </a:lnSpc>
                        <a:spcBef>
                          <a:spcPts val="0"/>
                        </a:spcBef>
                        <a:spcAft>
                          <a:spcPts val="0"/>
                        </a:spcAft>
                      </a:pPr>
                      <a:r>
                        <a:rPr lang="en-US" sz="1100" kern="1200">
                          <a:solidFill>
                            <a:schemeClr val="tx2"/>
                          </a:solidFill>
                          <a:effectLst/>
                          <a:latin typeface="+mn-lt"/>
                          <a:ea typeface="+mn-ea"/>
                          <a:cs typeface="+mn-cs"/>
                        </a:rPr>
                        <a:t>5.2</a:t>
                      </a:r>
                    </a:p>
                  </a:txBody>
                  <a:tcPr marL="0" marR="0" marT="0" marB="0"/>
                </a:tc>
                <a:tc>
                  <a:txBody>
                    <a:bodyPr/>
                    <a:lstStyle/>
                    <a:p>
                      <a:pPr marL="144780" marR="231775" algn="ctr">
                        <a:lnSpc>
                          <a:spcPts val="1240"/>
                        </a:lnSpc>
                        <a:spcBef>
                          <a:spcPts val="0"/>
                        </a:spcBef>
                        <a:spcAft>
                          <a:spcPts val="0"/>
                        </a:spcAft>
                      </a:pPr>
                      <a:r>
                        <a:rPr lang="en-US" sz="1100" kern="1200">
                          <a:solidFill>
                            <a:schemeClr val="tx2"/>
                          </a:solidFill>
                          <a:effectLst/>
                          <a:latin typeface="+mn-lt"/>
                          <a:ea typeface="+mn-ea"/>
                          <a:cs typeface="+mn-cs"/>
                        </a:rPr>
                        <a:t>9.2</a:t>
                      </a:r>
                    </a:p>
                  </a:txBody>
                  <a:tcPr marL="0" marR="0" marT="0" marB="0"/>
                </a:tc>
                <a:tc>
                  <a:txBody>
                    <a:bodyPr/>
                    <a:lstStyle/>
                    <a:p>
                      <a:pPr marL="231775" marR="170180" algn="ctr">
                        <a:lnSpc>
                          <a:spcPts val="1240"/>
                        </a:lnSpc>
                        <a:spcBef>
                          <a:spcPts val="0"/>
                        </a:spcBef>
                        <a:spcAft>
                          <a:spcPts val="0"/>
                        </a:spcAft>
                      </a:pPr>
                      <a:r>
                        <a:rPr lang="en-US" sz="1100" kern="1200">
                          <a:solidFill>
                            <a:schemeClr val="tx2"/>
                          </a:solidFill>
                          <a:effectLst/>
                          <a:latin typeface="+mn-lt"/>
                          <a:ea typeface="+mn-ea"/>
                          <a:cs typeface="+mn-cs"/>
                        </a:rPr>
                        <a:t>1.2</a:t>
                      </a:r>
                    </a:p>
                  </a:txBody>
                  <a:tcPr marL="0" marR="0" marT="0" marB="0"/>
                </a:tc>
                <a:tc>
                  <a:txBody>
                    <a:bodyPr/>
                    <a:lstStyle/>
                    <a:p>
                      <a:pPr marL="0" marR="202565" algn="r">
                        <a:lnSpc>
                          <a:spcPts val="1240"/>
                        </a:lnSpc>
                        <a:spcBef>
                          <a:spcPts val="0"/>
                        </a:spcBef>
                        <a:spcAft>
                          <a:spcPts val="0"/>
                        </a:spcAft>
                      </a:pPr>
                      <a:r>
                        <a:rPr lang="en-US" sz="1100" kern="1200">
                          <a:solidFill>
                            <a:schemeClr val="tx2"/>
                          </a:solidFill>
                          <a:effectLst/>
                          <a:latin typeface="+mn-lt"/>
                          <a:ea typeface="+mn-ea"/>
                          <a:cs typeface="+mn-cs"/>
                        </a:rPr>
                        <a:t>29.1</a:t>
                      </a:r>
                    </a:p>
                  </a:txBody>
                  <a:tcPr marL="0" marR="0" marT="0" marB="0"/>
                </a:tc>
                <a:extLst>
                  <a:ext uri="{0D108BD9-81ED-4DB2-BD59-A6C34878D82A}">
                    <a16:rowId xmlns:a16="http://schemas.microsoft.com/office/drawing/2014/main" val="2712062142"/>
                  </a:ext>
                </a:extLst>
              </a:tr>
              <a:tr h="152400">
                <a:tc>
                  <a:txBody>
                    <a:bodyPr/>
                    <a:lstStyle/>
                    <a:p>
                      <a:pPr marL="31750" marR="0" algn="l">
                        <a:lnSpc>
                          <a:spcPts val="1120"/>
                        </a:lnSpc>
                        <a:spcBef>
                          <a:spcPts val="0"/>
                        </a:spcBef>
                        <a:spcAft>
                          <a:spcPts val="0"/>
                        </a:spcAft>
                        <a:tabLst>
                          <a:tab pos="1279525" algn="l"/>
                        </a:tabLst>
                      </a:pPr>
                      <a:r>
                        <a:rPr lang="en-US" sz="1100" kern="1200">
                          <a:solidFill>
                            <a:schemeClr val="tx2"/>
                          </a:solidFill>
                          <a:effectLst/>
                          <a:latin typeface="+mn-lt"/>
                          <a:ea typeface="+mn-ea"/>
                          <a:cs typeface="+mn-cs"/>
                        </a:rPr>
                        <a:t>In my most recent	35.6</a:t>
                      </a:r>
                    </a:p>
                  </a:txBody>
                  <a:tcPr marL="0" marR="0" marT="0" marB="0"/>
                </a:tc>
                <a:tc>
                  <a:txBody>
                    <a:bodyPr/>
                    <a:lstStyle/>
                    <a:p>
                      <a:pPr marL="0" marR="252730" algn="r">
                        <a:lnSpc>
                          <a:spcPts val="1120"/>
                        </a:lnSpc>
                        <a:spcBef>
                          <a:spcPts val="0"/>
                        </a:spcBef>
                        <a:spcAft>
                          <a:spcPts val="0"/>
                        </a:spcAft>
                      </a:pPr>
                      <a:r>
                        <a:rPr lang="en-US" sz="1100" kern="1200">
                          <a:solidFill>
                            <a:schemeClr val="tx2"/>
                          </a:solidFill>
                          <a:effectLst/>
                          <a:latin typeface="+mn-lt"/>
                          <a:ea typeface="+mn-ea"/>
                          <a:cs typeface="+mn-cs"/>
                        </a:rPr>
                        <a:t>13.5</a:t>
                      </a:r>
                    </a:p>
                  </a:txBody>
                  <a:tcPr marL="0" marR="0" marT="0" marB="0"/>
                </a:tc>
                <a:tc>
                  <a:txBody>
                    <a:bodyPr/>
                    <a:lstStyle/>
                    <a:p>
                      <a:pPr marL="434975" marR="480695" algn="ctr">
                        <a:lnSpc>
                          <a:spcPts val="1120"/>
                        </a:lnSpc>
                        <a:spcBef>
                          <a:spcPts val="0"/>
                        </a:spcBef>
                        <a:spcAft>
                          <a:spcPts val="0"/>
                        </a:spcAft>
                      </a:pPr>
                      <a:r>
                        <a:rPr lang="en-US" sz="1100" kern="1200">
                          <a:solidFill>
                            <a:schemeClr val="tx2"/>
                          </a:solidFill>
                          <a:effectLst/>
                          <a:latin typeface="+mn-lt"/>
                          <a:ea typeface="+mn-ea"/>
                          <a:cs typeface="+mn-cs"/>
                        </a:rPr>
                        <a:t>4.8</a:t>
                      </a:r>
                    </a:p>
                  </a:txBody>
                  <a:tcPr marL="0" marR="0" marT="0" marB="0"/>
                </a:tc>
                <a:tc>
                  <a:txBody>
                    <a:bodyPr/>
                    <a:lstStyle/>
                    <a:p>
                      <a:pPr marL="144780" marR="231775" algn="ctr">
                        <a:lnSpc>
                          <a:spcPts val="1120"/>
                        </a:lnSpc>
                        <a:spcBef>
                          <a:spcPts val="0"/>
                        </a:spcBef>
                        <a:spcAft>
                          <a:spcPts val="0"/>
                        </a:spcAft>
                      </a:pPr>
                      <a:r>
                        <a:rPr lang="en-US" sz="1100" kern="1200">
                          <a:solidFill>
                            <a:schemeClr val="tx2"/>
                          </a:solidFill>
                          <a:effectLst/>
                          <a:latin typeface="+mn-lt"/>
                          <a:ea typeface="+mn-ea"/>
                          <a:cs typeface="+mn-cs"/>
                        </a:rPr>
                        <a:t>6.4</a:t>
                      </a:r>
                    </a:p>
                  </a:txBody>
                  <a:tcPr marL="0" marR="0" marT="0" marB="0"/>
                </a:tc>
                <a:tc>
                  <a:txBody>
                    <a:bodyPr/>
                    <a:lstStyle/>
                    <a:p>
                      <a:pPr marL="231775" marR="170180" algn="ctr">
                        <a:lnSpc>
                          <a:spcPts val="1120"/>
                        </a:lnSpc>
                        <a:spcBef>
                          <a:spcPts val="0"/>
                        </a:spcBef>
                        <a:spcAft>
                          <a:spcPts val="0"/>
                        </a:spcAft>
                      </a:pPr>
                      <a:r>
                        <a:rPr lang="en-US" sz="1100" kern="1200">
                          <a:solidFill>
                            <a:schemeClr val="tx2"/>
                          </a:solidFill>
                          <a:effectLst/>
                          <a:latin typeface="+mn-lt"/>
                          <a:ea typeface="+mn-ea"/>
                          <a:cs typeface="+mn-cs"/>
                        </a:rPr>
                        <a:t>0.3</a:t>
                      </a:r>
                    </a:p>
                  </a:txBody>
                  <a:tcPr marL="0" marR="0" marT="0" marB="0"/>
                </a:tc>
                <a:tc>
                  <a:txBody>
                    <a:bodyPr/>
                    <a:lstStyle/>
                    <a:p>
                      <a:pPr marL="0" marR="202565" algn="r">
                        <a:lnSpc>
                          <a:spcPts val="1120"/>
                        </a:lnSpc>
                        <a:spcBef>
                          <a:spcPts val="0"/>
                        </a:spcBef>
                        <a:spcAft>
                          <a:spcPts val="0"/>
                        </a:spcAft>
                      </a:pPr>
                      <a:r>
                        <a:rPr lang="en-US" sz="1100" kern="1200" dirty="0">
                          <a:solidFill>
                            <a:schemeClr val="tx2"/>
                          </a:solidFill>
                          <a:effectLst/>
                          <a:latin typeface="+mn-lt"/>
                          <a:ea typeface="+mn-ea"/>
                          <a:cs typeface="+mn-cs"/>
                        </a:rPr>
                        <a:t>39.4</a:t>
                      </a:r>
                    </a:p>
                  </a:txBody>
                  <a:tcPr marL="0" marR="0" marT="0" marB="0"/>
                </a:tc>
                <a:extLst>
                  <a:ext uri="{0D108BD9-81ED-4DB2-BD59-A6C34878D82A}">
                    <a16:rowId xmlns:a16="http://schemas.microsoft.com/office/drawing/2014/main" val="2544294104"/>
                  </a:ext>
                </a:extLst>
              </a:tr>
            </a:tbl>
          </a:graphicData>
        </a:graphic>
      </p:graphicFrame>
    </p:spTree>
    <p:extLst>
      <p:ext uri="{BB962C8B-B14F-4D97-AF65-F5344CB8AC3E}">
        <p14:creationId xmlns:p14="http://schemas.microsoft.com/office/powerpoint/2010/main" val="412227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3375837" cy="292177"/>
          </a:xfrm>
        </p:spPr>
        <p:txBody>
          <a:bodyPr/>
          <a:lstStyle/>
          <a:p>
            <a:r>
              <a:rPr lang="en-US" sz="2800" dirty="0"/>
              <a:t>Questions Asked and Response Percentage</a:t>
            </a:r>
          </a:p>
        </p:txBody>
      </p:sp>
      <p:sp>
        <p:nvSpPr>
          <p:cNvPr id="5" name="Content Placeholder 4">
            <a:extLst>
              <a:ext uri="{FF2B5EF4-FFF2-40B4-BE49-F238E27FC236}">
                <a16:creationId xmlns:a16="http://schemas.microsoft.com/office/drawing/2014/main" id="{BADE66FD-290D-4123-AA48-B06296D01A55}"/>
              </a:ext>
            </a:extLst>
          </p:cNvPr>
          <p:cNvSpPr>
            <a:spLocks noGrp="1"/>
          </p:cNvSpPr>
          <p:nvPr>
            <p:ph sz="quarter" idx="15"/>
          </p:nvPr>
        </p:nvSpPr>
        <p:spPr>
          <a:xfrm>
            <a:off x="685800" y="1895555"/>
            <a:ext cx="3779874" cy="4558538"/>
          </a:xfrm>
        </p:spPr>
        <p:txBody>
          <a:bodyPr/>
          <a:lstStyle/>
          <a:p>
            <a:pPr lvl="0">
              <a:lnSpc>
                <a:spcPct val="100000"/>
              </a:lnSpc>
              <a:spcBef>
                <a:spcPts val="0"/>
              </a:spcBef>
              <a:spcAft>
                <a:spcPts val="0"/>
              </a:spcAft>
            </a:pPr>
            <a:r>
              <a:rPr lang="en-US" sz="1200" b="1" dirty="0">
                <a:solidFill>
                  <a:schemeClr val="tx2"/>
                </a:solidFill>
              </a:rPr>
              <a:t>12. When you moved from your first to second call, how did the amount of your salary and benefits change?</a:t>
            </a:r>
          </a:p>
          <a:p>
            <a:pPr>
              <a:lnSpc>
                <a:spcPct val="100000"/>
              </a:lnSpc>
              <a:spcBef>
                <a:spcPts val="0"/>
              </a:spcBef>
              <a:spcAft>
                <a:spcPts val="0"/>
              </a:spcAft>
            </a:pPr>
            <a:r>
              <a:rPr lang="en-US" sz="1200" dirty="0">
                <a:solidFill>
                  <a:schemeClr val="tx2"/>
                </a:solidFill>
              </a:rPr>
              <a:t>50.4  My salary/benefits package increased.</a:t>
            </a:r>
          </a:p>
          <a:p>
            <a:pPr>
              <a:lnSpc>
                <a:spcPct val="100000"/>
              </a:lnSpc>
              <a:spcBef>
                <a:spcPts val="0"/>
              </a:spcBef>
              <a:spcAft>
                <a:spcPts val="0"/>
              </a:spcAft>
            </a:pPr>
            <a:r>
              <a:rPr lang="en-US" sz="1200" dirty="0">
                <a:solidFill>
                  <a:schemeClr val="tx2"/>
                </a:solidFill>
              </a:rPr>
              <a:t>11.9  My salary/benefits package decreased.</a:t>
            </a:r>
          </a:p>
          <a:p>
            <a:pPr>
              <a:lnSpc>
                <a:spcPct val="100000"/>
              </a:lnSpc>
              <a:spcBef>
                <a:spcPts val="0"/>
              </a:spcBef>
              <a:spcAft>
                <a:spcPts val="0"/>
              </a:spcAft>
            </a:pPr>
            <a:r>
              <a:rPr lang="en-US" sz="1200" dirty="0">
                <a:solidFill>
                  <a:schemeClr val="tx2"/>
                </a:solidFill>
              </a:rPr>
              <a:t>12.5  My salary/benefits package stayed the same.</a:t>
            </a:r>
          </a:p>
          <a:p>
            <a:pPr>
              <a:lnSpc>
                <a:spcPct val="100000"/>
              </a:lnSpc>
              <a:spcBef>
                <a:spcPts val="0"/>
              </a:spcBef>
              <a:spcAft>
                <a:spcPts val="0"/>
              </a:spcAft>
            </a:pPr>
            <a:r>
              <a:rPr lang="en-US" sz="1200" dirty="0">
                <a:solidFill>
                  <a:schemeClr val="tx2"/>
                </a:solidFill>
              </a:rPr>
              <a:t>  2.8  Not sure</a:t>
            </a:r>
          </a:p>
          <a:p>
            <a:pPr>
              <a:lnSpc>
                <a:spcPct val="100000"/>
              </a:lnSpc>
              <a:spcBef>
                <a:spcPts val="0"/>
              </a:spcBef>
              <a:spcAft>
                <a:spcPts val="0"/>
              </a:spcAft>
            </a:pPr>
            <a:r>
              <a:rPr lang="en-US" sz="1200" dirty="0">
                <a:solidFill>
                  <a:schemeClr val="tx2"/>
                </a:solidFill>
              </a:rPr>
              <a:t>22.4  Not applicable</a:t>
            </a:r>
          </a:p>
          <a:p>
            <a:pPr>
              <a:lnSpc>
                <a:spcPct val="100000"/>
              </a:lnSpc>
              <a:spcBef>
                <a:spcPts val="0"/>
              </a:spcBef>
              <a:spcAft>
                <a:spcPts val="0"/>
              </a:spcAft>
            </a:pPr>
            <a:endParaRPr lang="en-US" sz="1200" dirty="0">
              <a:solidFill>
                <a:schemeClr val="tx2"/>
              </a:solidFill>
            </a:endParaRPr>
          </a:p>
          <a:p>
            <a:pPr lvl="0">
              <a:lnSpc>
                <a:spcPct val="100000"/>
              </a:lnSpc>
              <a:spcBef>
                <a:spcPts val="0"/>
              </a:spcBef>
              <a:spcAft>
                <a:spcPts val="0"/>
              </a:spcAft>
              <a:buNone/>
            </a:pPr>
            <a:r>
              <a:rPr lang="en-US" sz="1200" b="1" dirty="0">
                <a:solidFill>
                  <a:srgbClr val="897C57"/>
                </a:solidFill>
              </a:rPr>
              <a:t>13. In your current/most recent call, what is the status of your health care coverage?</a:t>
            </a:r>
          </a:p>
          <a:p>
            <a:pPr lvl="0">
              <a:lnSpc>
                <a:spcPct val="100000"/>
              </a:lnSpc>
              <a:spcBef>
                <a:spcPts val="0"/>
              </a:spcBef>
              <a:spcAft>
                <a:spcPts val="0"/>
              </a:spcAft>
              <a:buNone/>
            </a:pPr>
            <a:r>
              <a:rPr lang="en-US" sz="1200" dirty="0">
                <a:solidFill>
                  <a:srgbClr val="897C57"/>
                </a:solidFill>
              </a:rPr>
              <a:t>66.8  My employer covers the entire health care premium.</a:t>
            </a:r>
          </a:p>
          <a:p>
            <a:pPr lvl="0">
              <a:lnSpc>
                <a:spcPct val="100000"/>
              </a:lnSpc>
              <a:spcBef>
                <a:spcPts val="0"/>
              </a:spcBef>
              <a:spcAft>
                <a:spcPts val="0"/>
              </a:spcAft>
              <a:buNone/>
            </a:pPr>
            <a:r>
              <a:rPr lang="en-US" sz="1200" dirty="0">
                <a:solidFill>
                  <a:srgbClr val="897C57"/>
                </a:solidFill>
              </a:rPr>
              <a:t>  9.8  I pay part of my health care premium.</a:t>
            </a:r>
          </a:p>
          <a:p>
            <a:pPr lvl="0">
              <a:lnSpc>
                <a:spcPct val="100000"/>
              </a:lnSpc>
              <a:spcBef>
                <a:spcPts val="0"/>
              </a:spcBef>
              <a:spcAft>
                <a:spcPts val="0"/>
              </a:spcAft>
              <a:buNone/>
            </a:pPr>
            <a:r>
              <a:rPr lang="en-US" sz="1200" dirty="0">
                <a:solidFill>
                  <a:srgbClr val="897C57"/>
                </a:solidFill>
              </a:rPr>
              <a:t>21.3  I have health care coverage through a different </a:t>
            </a:r>
          </a:p>
          <a:p>
            <a:pPr lvl="0">
              <a:lnSpc>
                <a:spcPct val="100000"/>
              </a:lnSpc>
              <a:spcBef>
                <a:spcPts val="0"/>
              </a:spcBef>
              <a:spcAft>
                <a:spcPts val="0"/>
              </a:spcAft>
              <a:buNone/>
            </a:pPr>
            <a:r>
              <a:rPr lang="en-US" sz="1200" dirty="0">
                <a:solidFill>
                  <a:srgbClr val="897C57"/>
                </a:solidFill>
              </a:rPr>
              <a:t>          source than my employer.</a:t>
            </a:r>
          </a:p>
          <a:p>
            <a:pPr lvl="0">
              <a:lnSpc>
                <a:spcPct val="100000"/>
              </a:lnSpc>
              <a:spcBef>
                <a:spcPts val="0"/>
              </a:spcBef>
              <a:spcAft>
                <a:spcPts val="0"/>
              </a:spcAft>
              <a:buNone/>
            </a:pPr>
            <a:r>
              <a:rPr lang="en-US" sz="1200" dirty="0">
                <a:solidFill>
                  <a:srgbClr val="897C57"/>
                </a:solidFill>
              </a:rPr>
              <a:t>  2.0  I do not have health care coverage.</a:t>
            </a: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r>
              <a:rPr lang="en-US" sz="1200" b="1" dirty="0">
                <a:solidFill>
                  <a:srgbClr val="897C57"/>
                </a:solidFill>
              </a:rPr>
              <a:t>14. Has your employer reduced your health care coverage during your current/most recent call?</a:t>
            </a:r>
          </a:p>
          <a:p>
            <a:pPr lvl="0">
              <a:lnSpc>
                <a:spcPct val="100000"/>
              </a:lnSpc>
              <a:spcBef>
                <a:spcPts val="0"/>
              </a:spcBef>
              <a:spcAft>
                <a:spcPts val="0"/>
              </a:spcAft>
              <a:buNone/>
            </a:pPr>
            <a:r>
              <a:rPr lang="en-US" sz="1200" dirty="0">
                <a:solidFill>
                  <a:srgbClr val="897C57"/>
                </a:solidFill>
              </a:rPr>
              <a:t>  9.9   Yes</a:t>
            </a:r>
          </a:p>
          <a:p>
            <a:pPr lvl="0">
              <a:lnSpc>
                <a:spcPct val="100000"/>
              </a:lnSpc>
              <a:spcBef>
                <a:spcPts val="0"/>
              </a:spcBef>
              <a:spcAft>
                <a:spcPts val="0"/>
              </a:spcAft>
              <a:buNone/>
            </a:pPr>
            <a:r>
              <a:rPr lang="en-US" sz="1200" dirty="0">
                <a:solidFill>
                  <a:srgbClr val="897C57"/>
                </a:solidFill>
              </a:rPr>
              <a:t>90.1   No</a:t>
            </a: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a:lnSpc>
                <a:spcPct val="100000"/>
              </a:lnSpc>
              <a:spcBef>
                <a:spcPts val="0"/>
              </a:spcBef>
              <a:spcAft>
                <a:spcPts val="0"/>
              </a:spcAft>
            </a:pPr>
            <a:endParaRPr lang="en-US" sz="1200" dirty="0"/>
          </a:p>
          <a:p>
            <a:endParaRPr lang="en-US" dirty="0"/>
          </a:p>
        </p:txBody>
      </p:sp>
      <p:sp>
        <p:nvSpPr>
          <p:cNvPr id="4" name="Content Placeholder 3">
            <a:extLst>
              <a:ext uri="{FF2B5EF4-FFF2-40B4-BE49-F238E27FC236}">
                <a16:creationId xmlns:a16="http://schemas.microsoft.com/office/drawing/2014/main" id="{4386409E-1C76-4282-92D1-C6982A6B0E62}"/>
              </a:ext>
            </a:extLst>
          </p:cNvPr>
          <p:cNvSpPr>
            <a:spLocks noGrp="1"/>
          </p:cNvSpPr>
          <p:nvPr>
            <p:ph sz="quarter" idx="16"/>
          </p:nvPr>
        </p:nvSpPr>
        <p:spPr>
          <a:xfrm>
            <a:off x="4800600" y="472308"/>
            <a:ext cx="3657600" cy="3982604"/>
          </a:xfrm>
        </p:spPr>
        <p:txBody>
          <a:bodyPr/>
          <a:lstStyle/>
          <a:p>
            <a:pPr lvl="0">
              <a:lnSpc>
                <a:spcPct val="100000"/>
              </a:lnSpc>
              <a:spcBef>
                <a:spcPts val="0"/>
              </a:spcBef>
              <a:spcAft>
                <a:spcPts val="0"/>
              </a:spcAft>
              <a:buNone/>
            </a:pPr>
            <a:r>
              <a:rPr lang="en-US" sz="1200" b="1" dirty="0">
                <a:solidFill>
                  <a:srgbClr val="897C57"/>
                </a:solidFill>
              </a:rPr>
              <a:t>15. If you have ever been on leave from call, what were the reasons? (Please choose all that apply.)</a:t>
            </a:r>
          </a:p>
          <a:p>
            <a:pPr lvl="0">
              <a:lnSpc>
                <a:spcPct val="100000"/>
              </a:lnSpc>
              <a:spcBef>
                <a:spcPts val="0"/>
              </a:spcBef>
              <a:spcAft>
                <a:spcPts val="0"/>
              </a:spcAft>
              <a:buNone/>
            </a:pPr>
            <a:r>
              <a:rPr lang="en-US" sz="1200" dirty="0">
                <a:solidFill>
                  <a:srgbClr val="897C57"/>
                </a:solidFill>
              </a:rPr>
              <a:t>57.9  Never been on leave from call</a:t>
            </a:r>
          </a:p>
          <a:p>
            <a:pPr lvl="0">
              <a:lnSpc>
                <a:spcPct val="100000"/>
              </a:lnSpc>
              <a:spcBef>
                <a:spcPts val="0"/>
              </a:spcBef>
              <a:spcAft>
                <a:spcPts val="0"/>
              </a:spcAft>
              <a:buNone/>
            </a:pPr>
            <a:r>
              <a:rPr lang="en-US" sz="1200" dirty="0">
                <a:solidFill>
                  <a:srgbClr val="897C57"/>
                </a:solidFill>
              </a:rPr>
              <a:t>14.0  Actively seeking/waiting for a call</a:t>
            </a:r>
          </a:p>
          <a:p>
            <a:pPr lvl="0">
              <a:lnSpc>
                <a:spcPct val="100000"/>
              </a:lnSpc>
              <a:spcBef>
                <a:spcPts val="0"/>
              </a:spcBef>
              <a:spcAft>
                <a:spcPts val="0"/>
              </a:spcAft>
              <a:buNone/>
            </a:pPr>
            <a:r>
              <a:rPr lang="en-US" sz="1200" dirty="0">
                <a:solidFill>
                  <a:srgbClr val="897C57"/>
                </a:solidFill>
              </a:rPr>
              <a:t>  4.9  Unsure of next vocational steps</a:t>
            </a:r>
          </a:p>
          <a:p>
            <a:pPr lvl="0">
              <a:lnSpc>
                <a:spcPct val="100000"/>
              </a:lnSpc>
              <a:spcBef>
                <a:spcPts val="0"/>
              </a:spcBef>
              <a:spcAft>
                <a:spcPts val="0"/>
              </a:spcAft>
              <a:buNone/>
            </a:pPr>
            <a:r>
              <a:rPr lang="en-US" sz="1200" dirty="0">
                <a:solidFill>
                  <a:srgbClr val="897C57"/>
                </a:solidFill>
              </a:rPr>
              <a:t>  6.4  In a graduate study program</a:t>
            </a:r>
          </a:p>
          <a:p>
            <a:pPr lvl="0">
              <a:lnSpc>
                <a:spcPct val="100000"/>
              </a:lnSpc>
              <a:spcBef>
                <a:spcPts val="0"/>
              </a:spcBef>
              <a:spcAft>
                <a:spcPts val="0"/>
              </a:spcAft>
              <a:buNone/>
            </a:pPr>
            <a:r>
              <a:rPr lang="en-US" sz="1200" dirty="0">
                <a:solidFill>
                  <a:srgbClr val="897C57"/>
                </a:solidFill>
              </a:rPr>
              <a:t>  8.5  Caring for children/other family</a:t>
            </a:r>
          </a:p>
          <a:p>
            <a:pPr lvl="0">
              <a:lnSpc>
                <a:spcPct val="100000"/>
              </a:lnSpc>
              <a:spcBef>
                <a:spcPts val="0"/>
              </a:spcBef>
              <a:spcAft>
                <a:spcPts val="0"/>
              </a:spcAft>
              <a:buNone/>
            </a:pPr>
            <a:r>
              <a:rPr lang="en-US" sz="1200" dirty="0">
                <a:solidFill>
                  <a:srgbClr val="897C57"/>
                </a:solidFill>
              </a:rPr>
              <a:t>  4.3  Caring for own health/medical reasons</a:t>
            </a:r>
          </a:p>
          <a:p>
            <a:pPr lvl="0">
              <a:lnSpc>
                <a:spcPct val="100000"/>
              </a:lnSpc>
              <a:spcBef>
                <a:spcPts val="0"/>
              </a:spcBef>
              <a:spcAft>
                <a:spcPts val="0"/>
              </a:spcAft>
              <a:buNone/>
            </a:pPr>
            <a:r>
              <a:rPr lang="en-US" sz="1200" dirty="0">
                <a:solidFill>
                  <a:srgbClr val="897C57"/>
                </a:solidFill>
              </a:rPr>
              <a:t>  2.4  Taking steps for career change out of rostered </a:t>
            </a:r>
          </a:p>
          <a:p>
            <a:pPr lvl="0">
              <a:lnSpc>
                <a:spcPct val="100000"/>
              </a:lnSpc>
              <a:spcBef>
                <a:spcPts val="0"/>
              </a:spcBef>
              <a:spcAft>
                <a:spcPts val="0"/>
              </a:spcAft>
              <a:buNone/>
            </a:pPr>
            <a:r>
              <a:rPr lang="en-US" sz="1200" dirty="0">
                <a:solidFill>
                  <a:srgbClr val="897C57"/>
                </a:solidFill>
              </a:rPr>
              <a:t>          ministry</a:t>
            </a:r>
          </a:p>
          <a:p>
            <a:pPr lvl="0">
              <a:lnSpc>
                <a:spcPct val="100000"/>
              </a:lnSpc>
              <a:spcBef>
                <a:spcPts val="0"/>
              </a:spcBef>
              <a:spcAft>
                <a:spcPts val="0"/>
              </a:spcAft>
              <a:buNone/>
            </a:pPr>
            <a:endParaRPr lang="en-US" sz="1200" dirty="0">
              <a:solidFill>
                <a:srgbClr val="897C57"/>
              </a:solidFill>
            </a:endParaRPr>
          </a:p>
          <a:p>
            <a:pPr>
              <a:lnSpc>
                <a:spcPct val="100000"/>
              </a:lnSpc>
              <a:spcBef>
                <a:spcPts val="0"/>
              </a:spcBef>
              <a:spcAft>
                <a:spcPts val="0"/>
              </a:spcAft>
            </a:pPr>
            <a:r>
              <a:rPr lang="en-US" sz="1200" b="1" dirty="0">
                <a:solidFill>
                  <a:schemeClr val="tx2"/>
                </a:solidFill>
              </a:rPr>
              <a:t>16. In your current call, is paid family leave part of your benefits package?</a:t>
            </a:r>
          </a:p>
          <a:p>
            <a:pPr>
              <a:lnSpc>
                <a:spcPct val="100000"/>
              </a:lnSpc>
              <a:spcBef>
                <a:spcPts val="0"/>
              </a:spcBef>
              <a:spcAft>
                <a:spcPts val="0"/>
              </a:spcAft>
            </a:pPr>
            <a:r>
              <a:rPr lang="en-US" sz="1200" dirty="0">
                <a:solidFill>
                  <a:schemeClr val="tx2"/>
                </a:solidFill>
              </a:rPr>
              <a:t>38.3   Yes</a:t>
            </a:r>
          </a:p>
          <a:p>
            <a:pPr>
              <a:lnSpc>
                <a:spcPct val="100000"/>
              </a:lnSpc>
              <a:spcBef>
                <a:spcPts val="0"/>
              </a:spcBef>
              <a:spcAft>
                <a:spcPts val="0"/>
              </a:spcAft>
            </a:pPr>
            <a:r>
              <a:rPr lang="en-US" sz="1200" dirty="0">
                <a:solidFill>
                  <a:schemeClr val="tx2"/>
                </a:solidFill>
              </a:rPr>
              <a:t>36.3   No</a:t>
            </a:r>
          </a:p>
          <a:p>
            <a:pPr>
              <a:lnSpc>
                <a:spcPct val="100000"/>
              </a:lnSpc>
              <a:spcBef>
                <a:spcPts val="0"/>
              </a:spcBef>
              <a:spcAft>
                <a:spcPts val="0"/>
              </a:spcAft>
            </a:pPr>
            <a:r>
              <a:rPr lang="en-US" sz="1200" dirty="0">
                <a:solidFill>
                  <a:schemeClr val="tx2"/>
                </a:solidFill>
              </a:rPr>
              <a:t>25.4   Don’t know/not sure</a:t>
            </a:r>
          </a:p>
          <a:p>
            <a:pPr>
              <a:lnSpc>
                <a:spcPct val="100000"/>
              </a:lnSpc>
              <a:spcBef>
                <a:spcPts val="0"/>
              </a:spcBef>
              <a:spcAft>
                <a:spcPts val="0"/>
              </a:spcAft>
            </a:pPr>
            <a:endParaRPr lang="en-US" sz="1200" dirty="0">
              <a:solidFill>
                <a:schemeClr val="tx2"/>
              </a:solidFill>
            </a:endParaRPr>
          </a:p>
          <a:p>
            <a:pPr>
              <a:lnSpc>
                <a:spcPct val="100000"/>
              </a:lnSpc>
              <a:spcBef>
                <a:spcPts val="0"/>
              </a:spcBef>
              <a:spcAft>
                <a:spcPts val="0"/>
              </a:spcAft>
            </a:pPr>
            <a:r>
              <a:rPr lang="en-US" sz="1200" b="1" dirty="0">
                <a:solidFill>
                  <a:schemeClr val="tx2"/>
                </a:solidFill>
              </a:rPr>
              <a:t>17. In your current call, was your ministry’s family leave policy clearly explained?</a:t>
            </a:r>
          </a:p>
          <a:p>
            <a:pPr>
              <a:lnSpc>
                <a:spcPct val="100000"/>
              </a:lnSpc>
              <a:spcBef>
                <a:spcPts val="0"/>
              </a:spcBef>
              <a:spcAft>
                <a:spcPts val="0"/>
              </a:spcAft>
            </a:pPr>
            <a:r>
              <a:rPr lang="en-US" sz="1200" dirty="0">
                <a:solidFill>
                  <a:schemeClr val="tx2"/>
                </a:solidFill>
              </a:rPr>
              <a:t>26.6   Yes</a:t>
            </a:r>
          </a:p>
          <a:p>
            <a:pPr>
              <a:lnSpc>
                <a:spcPct val="100000"/>
              </a:lnSpc>
              <a:spcBef>
                <a:spcPts val="0"/>
              </a:spcBef>
              <a:spcAft>
                <a:spcPts val="0"/>
              </a:spcAft>
            </a:pPr>
            <a:r>
              <a:rPr lang="en-US" sz="1200" dirty="0">
                <a:solidFill>
                  <a:schemeClr val="tx2"/>
                </a:solidFill>
              </a:rPr>
              <a:t>55.9   No</a:t>
            </a:r>
          </a:p>
          <a:p>
            <a:pPr>
              <a:lnSpc>
                <a:spcPct val="100000"/>
              </a:lnSpc>
              <a:spcBef>
                <a:spcPts val="0"/>
              </a:spcBef>
              <a:spcAft>
                <a:spcPts val="0"/>
              </a:spcAft>
            </a:pPr>
            <a:r>
              <a:rPr lang="en-US" sz="1200" dirty="0">
                <a:solidFill>
                  <a:schemeClr val="tx2"/>
                </a:solidFill>
              </a:rPr>
              <a:t>17.4   Don’t remember</a:t>
            </a:r>
          </a:p>
          <a:p>
            <a:pPr>
              <a:lnSpc>
                <a:spcPct val="100000"/>
              </a:lnSpc>
              <a:spcBef>
                <a:spcPts val="0"/>
              </a:spcBef>
              <a:spcAft>
                <a:spcPts val="0"/>
              </a:spcAft>
            </a:pPr>
            <a:endParaRPr lang="en-US" sz="1200" dirty="0">
              <a:solidFill>
                <a:schemeClr val="tx2"/>
              </a:solidFill>
            </a:endParaRPr>
          </a:p>
          <a:p>
            <a:pPr>
              <a:lnSpc>
                <a:spcPct val="100000"/>
              </a:lnSpc>
              <a:spcBef>
                <a:spcPts val="0"/>
              </a:spcBef>
              <a:spcAft>
                <a:spcPts val="0"/>
              </a:spcAft>
            </a:pPr>
            <a:r>
              <a:rPr lang="en-US" sz="1200" b="1" dirty="0">
                <a:solidFill>
                  <a:schemeClr val="tx2"/>
                </a:solidFill>
              </a:rPr>
              <a:t>18. Have you ever been an internship supervisor?</a:t>
            </a:r>
          </a:p>
          <a:p>
            <a:pPr>
              <a:lnSpc>
                <a:spcPct val="100000"/>
              </a:lnSpc>
              <a:spcBef>
                <a:spcPts val="0"/>
              </a:spcBef>
              <a:spcAft>
                <a:spcPts val="0"/>
              </a:spcAft>
            </a:pPr>
            <a:r>
              <a:rPr lang="en-US" sz="1200" dirty="0">
                <a:solidFill>
                  <a:schemeClr val="tx2"/>
                </a:solidFill>
              </a:rPr>
              <a:t>24.8   Yes</a:t>
            </a:r>
          </a:p>
          <a:p>
            <a:pPr>
              <a:lnSpc>
                <a:spcPct val="100000"/>
              </a:lnSpc>
              <a:spcBef>
                <a:spcPts val="0"/>
              </a:spcBef>
              <a:spcAft>
                <a:spcPts val="0"/>
              </a:spcAft>
            </a:pPr>
            <a:r>
              <a:rPr lang="en-US" sz="1200" dirty="0">
                <a:solidFill>
                  <a:schemeClr val="tx2"/>
                </a:solidFill>
              </a:rPr>
              <a:t>75.2   No</a:t>
            </a:r>
          </a:p>
          <a:p>
            <a:pPr>
              <a:lnSpc>
                <a:spcPct val="100000"/>
              </a:lnSpc>
              <a:spcBef>
                <a:spcPts val="0"/>
              </a:spcBef>
              <a:spcAft>
                <a:spcPts val="0"/>
              </a:spcAft>
            </a:pPr>
            <a:endParaRPr lang="en-US" sz="1200" b="1" dirty="0">
              <a:solidFill>
                <a:schemeClr val="tx2"/>
              </a:solidFill>
            </a:endParaRPr>
          </a:p>
          <a:p>
            <a:pPr>
              <a:lnSpc>
                <a:spcPct val="100000"/>
              </a:lnSpc>
              <a:spcBef>
                <a:spcPts val="0"/>
              </a:spcBef>
              <a:spcAft>
                <a:spcPts val="0"/>
              </a:spcAft>
            </a:pPr>
            <a:r>
              <a:rPr lang="en-US" sz="1200" b="1" dirty="0">
                <a:solidFill>
                  <a:schemeClr val="tx2"/>
                </a:solidFill>
              </a:rPr>
              <a:t>19. How many interns have you supervised throughout your career?</a:t>
            </a:r>
          </a:p>
          <a:p>
            <a:pPr>
              <a:lnSpc>
                <a:spcPct val="100000"/>
              </a:lnSpc>
              <a:spcBef>
                <a:spcPts val="0"/>
              </a:spcBef>
              <a:spcAft>
                <a:spcPts val="0"/>
              </a:spcAft>
            </a:pPr>
            <a:r>
              <a:rPr lang="en-US" sz="1200" dirty="0">
                <a:solidFill>
                  <a:schemeClr val="tx2"/>
                </a:solidFill>
              </a:rPr>
              <a:t>86.0   One to five interns</a:t>
            </a:r>
          </a:p>
          <a:p>
            <a:pPr>
              <a:lnSpc>
                <a:spcPct val="100000"/>
              </a:lnSpc>
              <a:spcBef>
                <a:spcPts val="0"/>
              </a:spcBef>
              <a:spcAft>
                <a:spcPts val="0"/>
              </a:spcAft>
            </a:pPr>
            <a:r>
              <a:rPr lang="en-US" sz="1200" dirty="0">
                <a:solidFill>
                  <a:schemeClr val="tx2"/>
                </a:solidFill>
              </a:rPr>
              <a:t>11.8   Six to 10 interns</a:t>
            </a:r>
          </a:p>
          <a:p>
            <a:pPr>
              <a:lnSpc>
                <a:spcPct val="100000"/>
              </a:lnSpc>
              <a:spcBef>
                <a:spcPts val="0"/>
              </a:spcBef>
              <a:spcAft>
                <a:spcPts val="0"/>
              </a:spcAft>
            </a:pPr>
            <a:r>
              <a:rPr lang="en-US" sz="1200" dirty="0">
                <a:solidFill>
                  <a:schemeClr val="tx2"/>
                </a:solidFill>
              </a:rPr>
              <a:t>  2.3   11 or more interns</a:t>
            </a:r>
          </a:p>
          <a:p>
            <a:pPr>
              <a:lnSpc>
                <a:spcPct val="100000"/>
              </a:lnSpc>
              <a:spcBef>
                <a:spcPts val="0"/>
              </a:spcBef>
              <a:spcAft>
                <a:spcPts val="0"/>
              </a:spcAft>
            </a:pPr>
            <a:endParaRPr lang="en-US" sz="1200" dirty="0">
              <a:solidFill>
                <a:schemeClr val="tx2"/>
              </a:solidFill>
            </a:endParaRPr>
          </a:p>
          <a:p>
            <a:pPr>
              <a:lnSpc>
                <a:spcPct val="100000"/>
              </a:lnSpc>
              <a:spcBef>
                <a:spcPts val="0"/>
              </a:spcBef>
              <a:spcAft>
                <a:spcPts val="0"/>
              </a:spcAft>
            </a:pPr>
            <a:endParaRPr lang="en-US" sz="1200" dirty="0">
              <a:solidFill>
                <a:schemeClr val="tx2"/>
              </a:solidFill>
            </a:endParaRPr>
          </a:p>
          <a:p>
            <a:pPr>
              <a:lnSpc>
                <a:spcPct val="100000"/>
              </a:lnSpc>
              <a:spcBef>
                <a:spcPts val="0"/>
              </a:spcBef>
              <a:spcAft>
                <a:spcPts val="0"/>
              </a:spcAft>
            </a:pPr>
            <a:endParaRPr lang="en-US" sz="1200" dirty="0">
              <a:solidFill>
                <a:schemeClr val="tx2"/>
              </a:solidFill>
            </a:endParaRPr>
          </a:p>
        </p:txBody>
      </p:sp>
      <p:sp>
        <p:nvSpPr>
          <p:cNvPr id="7" name="Text Placeholder 6">
            <a:extLst>
              <a:ext uri="{FF2B5EF4-FFF2-40B4-BE49-F238E27FC236}">
                <a16:creationId xmlns:a16="http://schemas.microsoft.com/office/drawing/2014/main" id="{78604837-A034-4520-9E71-630E5C9A9218}"/>
              </a:ext>
            </a:extLst>
          </p:cNvPr>
          <p:cNvSpPr>
            <a:spLocks noGrp="1"/>
          </p:cNvSpPr>
          <p:nvPr>
            <p:ph type="body" sz="quarter" idx="28"/>
          </p:nvPr>
        </p:nvSpPr>
        <p:spPr>
          <a:xfrm>
            <a:off x="685800" y="403907"/>
            <a:ext cx="7772400" cy="292177"/>
          </a:xfrm>
        </p:spPr>
        <p:txBody>
          <a:bodyPr/>
          <a:lstStyle/>
          <a:p>
            <a:r>
              <a:rPr lang="en-US" dirty="0"/>
              <a:t>Appendix B</a:t>
            </a:r>
          </a:p>
        </p:txBody>
      </p:sp>
      <p:sp>
        <p:nvSpPr>
          <p:cNvPr id="8" name="Content Placeholder 15">
            <a:extLst>
              <a:ext uri="{FF2B5EF4-FFF2-40B4-BE49-F238E27FC236}">
                <a16:creationId xmlns:a16="http://schemas.microsoft.com/office/drawing/2014/main" id="{57CB526A-A3FC-4E99-8174-B7165B34B3FE}"/>
              </a:ext>
            </a:extLst>
          </p:cNvPr>
          <p:cNvSpPr txBox="1">
            <a:spLocks/>
          </p:cNvSpPr>
          <p:nvPr/>
        </p:nvSpPr>
        <p:spPr>
          <a:xfrm>
            <a:off x="4678327" y="403907"/>
            <a:ext cx="3779874" cy="5981785"/>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nSpc>
                <a:spcPct val="100000"/>
              </a:lnSpc>
              <a:spcAft>
                <a:spcPts val="600"/>
              </a:spcAft>
            </a:pPr>
            <a:endParaRPr lang="en-US">
              <a:solidFill>
                <a:schemeClr val="accent1"/>
              </a:solidFill>
            </a:endParaRPr>
          </a:p>
        </p:txBody>
      </p:sp>
    </p:spTree>
    <p:extLst>
      <p:ext uri="{BB962C8B-B14F-4D97-AF65-F5344CB8AC3E}">
        <p14:creationId xmlns:p14="http://schemas.microsoft.com/office/powerpoint/2010/main" val="36905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5024"/>
            <a:ext cx="7772400" cy="409354"/>
          </a:xfrm>
        </p:spPr>
        <p:txBody>
          <a:bodyPr/>
          <a:lstStyle/>
          <a:p>
            <a:r>
              <a:rPr lang="en-US" sz="2800" dirty="0"/>
              <a:t>Questions Asked and Response Percentages</a:t>
            </a:r>
          </a:p>
        </p:txBody>
      </p:sp>
      <p:sp>
        <p:nvSpPr>
          <p:cNvPr id="5" name="Content Placeholder 4">
            <a:extLst>
              <a:ext uri="{FF2B5EF4-FFF2-40B4-BE49-F238E27FC236}">
                <a16:creationId xmlns:a16="http://schemas.microsoft.com/office/drawing/2014/main" id="{BADE66FD-290D-4123-AA48-B06296D01A55}"/>
              </a:ext>
            </a:extLst>
          </p:cNvPr>
          <p:cNvSpPr>
            <a:spLocks noGrp="1"/>
          </p:cNvSpPr>
          <p:nvPr>
            <p:ph sz="quarter" idx="15"/>
          </p:nvPr>
        </p:nvSpPr>
        <p:spPr>
          <a:xfrm>
            <a:off x="685800" y="1295538"/>
            <a:ext cx="7772400" cy="3818723"/>
          </a:xfrm>
        </p:spPr>
        <p:txBody>
          <a:bodyPr/>
          <a:lstStyle/>
          <a:p>
            <a:pPr lvl="2">
              <a:lnSpc>
                <a:spcPct val="100000"/>
              </a:lnSpc>
              <a:spcBef>
                <a:spcPts val="0"/>
              </a:spcBef>
              <a:spcAft>
                <a:spcPts val="0"/>
              </a:spcAft>
            </a:pPr>
            <a:r>
              <a:rPr lang="en-US" sz="1200" b="1"/>
              <a:t>20. </a:t>
            </a:r>
            <a:r>
              <a:rPr lang="en-US" altLang="en-US" sz="1200" b="1">
                <a:ea typeface="Calibri" panose="020F0502020204030204" pitchFamily="34" charset="0"/>
              </a:rPr>
              <a:t>Please describe how accurately each of the following describes you as a rostered minister</a:t>
            </a:r>
            <a:r>
              <a:rPr lang="en-US" altLang="en-US" sz="1200">
                <a:ea typeface="Calibri" panose="020F0502020204030204" pitchFamily="34" charset="0"/>
              </a:rPr>
              <a:t>.</a:t>
            </a:r>
          </a:p>
          <a:p>
            <a:pPr lvl="2">
              <a:lnSpc>
                <a:spcPct val="100000"/>
              </a:lnSpc>
              <a:spcBef>
                <a:spcPts val="0"/>
              </a:spcBef>
              <a:spcAft>
                <a:spcPts val="0"/>
              </a:spcAft>
            </a:pPr>
            <a:endParaRPr lang="en-US" altLang="en-US" sz="1200"/>
          </a:p>
          <a:p>
            <a:pPr lvl="2">
              <a:lnSpc>
                <a:spcPct val="100000"/>
              </a:lnSpc>
              <a:spcBef>
                <a:spcPts val="0"/>
              </a:spcBef>
              <a:spcAft>
                <a:spcPts val="0"/>
              </a:spcAft>
            </a:pPr>
            <a:endParaRPr lang="en-US" altLang="en-US" sz="1200"/>
          </a:p>
          <a:p>
            <a:pPr lvl="2">
              <a:lnSpc>
                <a:spcPct val="100000"/>
              </a:lnSpc>
              <a:spcBef>
                <a:spcPts val="0"/>
              </a:spcBef>
              <a:spcAft>
                <a:spcPts val="0"/>
              </a:spcAft>
            </a:pPr>
            <a:endParaRPr lang="en-US" altLang="en-US" sz="1200"/>
          </a:p>
          <a:p>
            <a:pPr lvl="2">
              <a:lnSpc>
                <a:spcPct val="100000"/>
              </a:lnSpc>
              <a:spcBef>
                <a:spcPts val="0"/>
              </a:spcBef>
              <a:spcAft>
                <a:spcPts val="0"/>
              </a:spcAft>
            </a:pPr>
            <a:endParaRPr lang="en-US" altLang="en-US" sz="1200"/>
          </a:p>
          <a:p>
            <a:pPr lvl="2">
              <a:lnSpc>
                <a:spcPct val="100000"/>
              </a:lnSpc>
              <a:spcBef>
                <a:spcPts val="0"/>
              </a:spcBef>
              <a:spcAft>
                <a:spcPts val="0"/>
              </a:spcAft>
            </a:pPr>
            <a:endParaRPr lang="en-US" altLang="en-US" sz="1200"/>
          </a:p>
          <a:p>
            <a:pPr lvl="2">
              <a:lnSpc>
                <a:spcPct val="100000"/>
              </a:lnSpc>
              <a:spcBef>
                <a:spcPts val="0"/>
              </a:spcBef>
              <a:spcAft>
                <a:spcPts val="0"/>
              </a:spcAft>
            </a:pPr>
            <a:endParaRPr lang="en-US" altLang="en-US" sz="1200"/>
          </a:p>
          <a:p>
            <a:pPr lvl="2">
              <a:lnSpc>
                <a:spcPct val="100000"/>
              </a:lnSpc>
              <a:spcBef>
                <a:spcPts val="0"/>
              </a:spcBef>
              <a:spcAft>
                <a:spcPts val="0"/>
              </a:spcAft>
            </a:pPr>
            <a:endParaRPr lang="en-US" altLang="en-US" sz="1200"/>
          </a:p>
          <a:p>
            <a:pPr lvl="2">
              <a:lnSpc>
                <a:spcPct val="100000"/>
              </a:lnSpc>
              <a:spcBef>
                <a:spcPts val="0"/>
              </a:spcBef>
              <a:spcAft>
                <a:spcPts val="0"/>
              </a:spcAft>
            </a:pPr>
            <a:endParaRPr lang="en-US" altLang="en-US" sz="1200"/>
          </a:p>
          <a:p>
            <a:pPr lvl="2">
              <a:lnSpc>
                <a:spcPct val="100000"/>
              </a:lnSpc>
              <a:spcBef>
                <a:spcPts val="0"/>
              </a:spcBef>
              <a:spcAft>
                <a:spcPts val="0"/>
              </a:spcAft>
            </a:pPr>
            <a:endParaRPr lang="en-US" altLang="en-US" sz="1200" b="1"/>
          </a:p>
          <a:p>
            <a:pPr lvl="2">
              <a:lnSpc>
                <a:spcPct val="100000"/>
              </a:lnSpc>
              <a:spcBef>
                <a:spcPts val="0"/>
              </a:spcBef>
              <a:spcAft>
                <a:spcPts val="0"/>
              </a:spcAft>
            </a:pPr>
            <a:r>
              <a:rPr lang="en-US" altLang="en-US" sz="1200" b="1"/>
              <a:t>21. </a:t>
            </a:r>
            <a:r>
              <a:rPr lang="en-US" sz="1200" b="1"/>
              <a:t>Please indicate how accurately each of the following describes your role as a rostered minister.</a:t>
            </a:r>
          </a:p>
          <a:p>
            <a:pPr lvl="2">
              <a:lnSpc>
                <a:spcPct val="100000"/>
              </a:lnSpc>
              <a:spcBef>
                <a:spcPts val="0"/>
              </a:spcBef>
              <a:spcAft>
                <a:spcPts val="0"/>
              </a:spcAft>
            </a:pPr>
            <a:endParaRPr lang="en-US" altLang="en-US" sz="1200"/>
          </a:p>
          <a:p>
            <a:pPr lvl="2">
              <a:lnSpc>
                <a:spcPct val="100000"/>
              </a:lnSpc>
              <a:spcBef>
                <a:spcPts val="0"/>
              </a:spcBef>
              <a:spcAft>
                <a:spcPts val="0"/>
              </a:spcAft>
            </a:pPr>
            <a:r>
              <a:rPr lang="en-US" sz="1200"/>
              <a:t> </a:t>
            </a:r>
          </a:p>
        </p:txBody>
      </p:sp>
      <p:sp>
        <p:nvSpPr>
          <p:cNvPr id="7" name="Text Placeholder 6">
            <a:extLst>
              <a:ext uri="{FF2B5EF4-FFF2-40B4-BE49-F238E27FC236}">
                <a16:creationId xmlns:a16="http://schemas.microsoft.com/office/drawing/2014/main" id="{78604837-A034-4520-9E71-630E5C9A9218}"/>
              </a:ext>
            </a:extLst>
          </p:cNvPr>
          <p:cNvSpPr>
            <a:spLocks noGrp="1"/>
          </p:cNvSpPr>
          <p:nvPr>
            <p:ph type="body" idx="28"/>
          </p:nvPr>
        </p:nvSpPr>
        <p:spPr>
          <a:xfrm>
            <a:off x="685800" y="390719"/>
            <a:ext cx="7772400" cy="233982"/>
          </a:xfrm>
        </p:spPr>
        <p:txBody>
          <a:bodyPr/>
          <a:lstStyle/>
          <a:p>
            <a:r>
              <a:rPr lang="en-US" dirty="0"/>
              <a:t>Appendix B</a:t>
            </a:r>
          </a:p>
        </p:txBody>
      </p:sp>
      <p:graphicFrame>
        <p:nvGraphicFramePr>
          <p:cNvPr id="3" name="Table 2">
            <a:extLst>
              <a:ext uri="{FF2B5EF4-FFF2-40B4-BE49-F238E27FC236}">
                <a16:creationId xmlns:a16="http://schemas.microsoft.com/office/drawing/2014/main" id="{4B933FC4-1826-4584-9E83-8DA51A805C0C}"/>
              </a:ext>
            </a:extLst>
          </p:cNvPr>
          <p:cNvGraphicFramePr>
            <a:graphicFrameLocks noGrp="1"/>
          </p:cNvGraphicFramePr>
          <p:nvPr>
            <p:extLst>
              <p:ext uri="{D42A27DB-BD31-4B8C-83A1-F6EECF244321}">
                <p14:modId xmlns:p14="http://schemas.microsoft.com/office/powerpoint/2010/main" val="473414615"/>
              </p:ext>
            </p:extLst>
          </p:nvPr>
        </p:nvGraphicFramePr>
        <p:xfrm>
          <a:off x="901521" y="1602908"/>
          <a:ext cx="7253652" cy="1341120"/>
        </p:xfrm>
        <a:graphic>
          <a:graphicData uri="http://schemas.openxmlformats.org/drawingml/2006/table">
            <a:tbl>
              <a:tblPr firstRow="1" firstCol="1" lastRow="1" lastCol="1" bandRow="1" bandCol="1">
                <a:tableStyleId>{2D5ABB26-0587-4C30-8999-92F81FD0307C}</a:tableStyleId>
              </a:tblPr>
              <a:tblGrid>
                <a:gridCol w="2137320">
                  <a:extLst>
                    <a:ext uri="{9D8B030D-6E8A-4147-A177-3AD203B41FA5}">
                      <a16:colId xmlns:a16="http://schemas.microsoft.com/office/drawing/2014/main" val="3868791348"/>
                    </a:ext>
                  </a:extLst>
                </a:gridCol>
                <a:gridCol w="617960">
                  <a:extLst>
                    <a:ext uri="{9D8B030D-6E8A-4147-A177-3AD203B41FA5}">
                      <a16:colId xmlns:a16="http://schemas.microsoft.com/office/drawing/2014/main" val="97396618"/>
                    </a:ext>
                  </a:extLst>
                </a:gridCol>
                <a:gridCol w="776946">
                  <a:extLst>
                    <a:ext uri="{9D8B030D-6E8A-4147-A177-3AD203B41FA5}">
                      <a16:colId xmlns:a16="http://schemas.microsoft.com/office/drawing/2014/main" val="2221685760"/>
                    </a:ext>
                  </a:extLst>
                </a:gridCol>
                <a:gridCol w="692777">
                  <a:extLst>
                    <a:ext uri="{9D8B030D-6E8A-4147-A177-3AD203B41FA5}">
                      <a16:colId xmlns:a16="http://schemas.microsoft.com/office/drawing/2014/main" val="3029299392"/>
                    </a:ext>
                  </a:extLst>
                </a:gridCol>
                <a:gridCol w="943845">
                  <a:extLst>
                    <a:ext uri="{9D8B030D-6E8A-4147-A177-3AD203B41FA5}">
                      <a16:colId xmlns:a16="http://schemas.microsoft.com/office/drawing/2014/main" val="429570022"/>
                    </a:ext>
                  </a:extLst>
                </a:gridCol>
                <a:gridCol w="596378">
                  <a:extLst>
                    <a:ext uri="{9D8B030D-6E8A-4147-A177-3AD203B41FA5}">
                      <a16:colId xmlns:a16="http://schemas.microsoft.com/office/drawing/2014/main" val="1690067265"/>
                    </a:ext>
                  </a:extLst>
                </a:gridCol>
                <a:gridCol w="947442">
                  <a:extLst>
                    <a:ext uri="{9D8B030D-6E8A-4147-A177-3AD203B41FA5}">
                      <a16:colId xmlns:a16="http://schemas.microsoft.com/office/drawing/2014/main" val="1294513706"/>
                    </a:ext>
                  </a:extLst>
                </a:gridCol>
                <a:gridCol w="540984">
                  <a:extLst>
                    <a:ext uri="{9D8B030D-6E8A-4147-A177-3AD203B41FA5}">
                      <a16:colId xmlns:a16="http://schemas.microsoft.com/office/drawing/2014/main" val="285647806"/>
                    </a:ext>
                  </a:extLst>
                </a:gridCol>
              </a:tblGrid>
              <a:tr h="317500">
                <a:tc>
                  <a:txBody>
                    <a:bodyPr/>
                    <a:lstStyle/>
                    <a:p>
                      <a:pPr marL="986155" marR="66040" algn="ctr">
                        <a:lnSpc>
                          <a:spcPct val="100000"/>
                        </a:lnSpc>
                        <a:spcBef>
                          <a:spcPts val="0"/>
                        </a:spcBef>
                        <a:spcAft>
                          <a:spcPts val="0"/>
                        </a:spcAft>
                      </a:pPr>
                      <a:r>
                        <a:rPr lang="en-US" sz="1100" b="1" u="sng">
                          <a:solidFill>
                            <a:schemeClr val="tx2"/>
                          </a:solidFill>
                          <a:effectLst/>
                        </a:rPr>
                        <a:t>Not true at all</a:t>
                      </a:r>
                    </a:p>
                    <a:p>
                      <a:pPr marL="986155" marR="66040" algn="ctr">
                        <a:lnSpc>
                          <a:spcPct val="100000"/>
                        </a:lnSpc>
                        <a:spcBef>
                          <a:spcPts val="0"/>
                        </a:spcBef>
                        <a:spcAft>
                          <a:spcPts val="0"/>
                        </a:spcAft>
                      </a:pPr>
                      <a:r>
                        <a:rPr lang="en-US" sz="1100" b="1">
                          <a:solidFill>
                            <a:schemeClr val="tx2"/>
                          </a:solidFill>
                          <a:effectLst/>
                        </a:rPr>
                        <a:t>1</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l">
                        <a:lnSpc>
                          <a:spcPct val="100000"/>
                        </a:lnSpc>
                        <a:spcBef>
                          <a:spcPts val="0"/>
                        </a:spcBef>
                        <a:spcAft>
                          <a:spcPts val="0"/>
                        </a:spcAft>
                      </a:pPr>
                      <a:r>
                        <a:rPr lang="en-US" sz="900" b="1">
                          <a:solidFill>
                            <a:schemeClr val="tx2"/>
                          </a:solidFill>
                          <a:effectLst/>
                        </a:rPr>
                        <a:t> </a:t>
                      </a:r>
                      <a:endParaRPr lang="en-US" sz="1100" b="1">
                        <a:solidFill>
                          <a:schemeClr val="tx2"/>
                        </a:solidFill>
                        <a:effectLst/>
                      </a:endParaRPr>
                    </a:p>
                    <a:p>
                      <a:pPr marL="0" marR="138430" algn="ctr">
                        <a:lnSpc>
                          <a:spcPct val="100000"/>
                        </a:lnSpc>
                        <a:spcBef>
                          <a:spcPts val="0"/>
                        </a:spcBef>
                        <a:spcAft>
                          <a:spcPts val="0"/>
                        </a:spcAft>
                      </a:pPr>
                      <a:r>
                        <a:rPr lang="en-US" sz="1100" b="1">
                          <a:solidFill>
                            <a:schemeClr val="tx2"/>
                          </a:solidFill>
                          <a:effectLst/>
                        </a:rPr>
                        <a:t>2</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l">
                        <a:lnSpc>
                          <a:spcPct val="100000"/>
                        </a:lnSpc>
                        <a:spcBef>
                          <a:spcPts val="0"/>
                        </a:spcBef>
                        <a:spcAft>
                          <a:spcPts val="0"/>
                        </a:spcAft>
                      </a:pPr>
                      <a:r>
                        <a:rPr lang="en-US" sz="900" b="1">
                          <a:solidFill>
                            <a:schemeClr val="tx2"/>
                          </a:solidFill>
                          <a:effectLst/>
                        </a:rPr>
                        <a:t> </a:t>
                      </a:r>
                      <a:endParaRPr lang="en-US" sz="1100" b="1">
                        <a:solidFill>
                          <a:schemeClr val="tx2"/>
                        </a:solidFill>
                        <a:effectLst/>
                      </a:endParaRPr>
                    </a:p>
                    <a:p>
                      <a:pPr marL="0" marR="0" algn="ctr">
                        <a:lnSpc>
                          <a:spcPct val="100000"/>
                        </a:lnSpc>
                        <a:spcBef>
                          <a:spcPts val="0"/>
                        </a:spcBef>
                        <a:spcAft>
                          <a:spcPts val="0"/>
                        </a:spcAft>
                      </a:pPr>
                      <a:r>
                        <a:rPr lang="en-US" sz="1100" b="1">
                          <a:solidFill>
                            <a:schemeClr val="tx2"/>
                          </a:solidFill>
                          <a:effectLst/>
                        </a:rPr>
                        <a:t>3</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l">
                        <a:lnSpc>
                          <a:spcPct val="100000"/>
                        </a:lnSpc>
                        <a:spcBef>
                          <a:spcPts val="0"/>
                        </a:spcBef>
                        <a:spcAft>
                          <a:spcPts val="0"/>
                        </a:spcAft>
                      </a:pPr>
                      <a:r>
                        <a:rPr lang="en-US" sz="900" b="1">
                          <a:solidFill>
                            <a:schemeClr val="tx2"/>
                          </a:solidFill>
                          <a:effectLst/>
                        </a:rPr>
                        <a:t> </a:t>
                      </a:r>
                      <a:endParaRPr lang="en-US" sz="1100" b="1">
                        <a:solidFill>
                          <a:schemeClr val="tx2"/>
                        </a:solidFill>
                        <a:effectLst/>
                      </a:endParaRPr>
                    </a:p>
                    <a:p>
                      <a:pPr marL="74295" marR="0" algn="ctr">
                        <a:lnSpc>
                          <a:spcPct val="100000"/>
                        </a:lnSpc>
                        <a:spcBef>
                          <a:spcPts val="0"/>
                        </a:spcBef>
                        <a:spcAft>
                          <a:spcPts val="0"/>
                        </a:spcAft>
                      </a:pPr>
                      <a:r>
                        <a:rPr lang="en-US" sz="1100" b="1">
                          <a:solidFill>
                            <a:schemeClr val="tx2"/>
                          </a:solidFill>
                          <a:effectLst/>
                        </a:rPr>
                        <a:t>4</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1445" marR="131445" algn="ctr">
                        <a:lnSpc>
                          <a:spcPct val="100000"/>
                        </a:lnSpc>
                        <a:spcBef>
                          <a:spcPts val="0"/>
                        </a:spcBef>
                        <a:spcAft>
                          <a:spcPts val="0"/>
                        </a:spcAft>
                      </a:pPr>
                      <a:r>
                        <a:rPr lang="en-US" sz="1100" b="1" u="sng">
                          <a:solidFill>
                            <a:schemeClr val="tx2"/>
                          </a:solidFill>
                          <a:effectLst/>
                        </a:rPr>
                        <a:t>Very true</a:t>
                      </a:r>
                      <a:endParaRPr lang="en-US" sz="1100" b="1">
                        <a:solidFill>
                          <a:schemeClr val="tx2"/>
                        </a:solidFill>
                        <a:effectLst/>
                      </a:endParaRPr>
                    </a:p>
                    <a:p>
                      <a:pPr marL="1270" marR="0" algn="ctr">
                        <a:lnSpc>
                          <a:spcPct val="100000"/>
                        </a:lnSpc>
                        <a:spcBef>
                          <a:spcPts val="0"/>
                        </a:spcBef>
                        <a:spcAft>
                          <a:spcPts val="0"/>
                        </a:spcAft>
                      </a:pPr>
                      <a:r>
                        <a:rPr lang="en-US" sz="1100" b="1">
                          <a:solidFill>
                            <a:schemeClr val="tx2"/>
                          </a:solidFill>
                          <a:effectLst/>
                        </a:rPr>
                        <a:t>5</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44780" marR="0" indent="17145" algn="l">
                        <a:lnSpc>
                          <a:spcPct val="100000"/>
                        </a:lnSpc>
                        <a:spcBef>
                          <a:spcPts val="0"/>
                        </a:spcBef>
                        <a:spcAft>
                          <a:spcPts val="0"/>
                        </a:spcAft>
                      </a:pPr>
                      <a:r>
                        <a:rPr lang="en-US" sz="1100" b="1">
                          <a:solidFill>
                            <a:schemeClr val="tx2"/>
                          </a:solidFill>
                          <a:effectLst/>
                        </a:rPr>
                        <a:t>Not</a:t>
                      </a:r>
                    </a:p>
                    <a:p>
                      <a:pPr marL="144780" marR="0" algn="l">
                        <a:lnSpc>
                          <a:spcPct val="100000"/>
                        </a:lnSpc>
                        <a:spcBef>
                          <a:spcPts val="0"/>
                        </a:spcBef>
                        <a:spcAft>
                          <a:spcPts val="0"/>
                        </a:spcAft>
                      </a:pPr>
                      <a:r>
                        <a:rPr lang="en-US" sz="1100" b="1" u="sng">
                          <a:solidFill>
                            <a:schemeClr val="tx2"/>
                          </a:solidFill>
                          <a:effectLst/>
                        </a:rPr>
                        <a:t>sure</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8110" marR="97155" algn="ctr">
                        <a:lnSpc>
                          <a:spcPct val="100000"/>
                        </a:lnSpc>
                        <a:spcBef>
                          <a:spcPts val="0"/>
                        </a:spcBef>
                        <a:spcAft>
                          <a:spcPts val="0"/>
                        </a:spcAft>
                      </a:pPr>
                      <a:r>
                        <a:rPr lang="en-US" sz="1100" b="1">
                          <a:solidFill>
                            <a:schemeClr val="tx2"/>
                          </a:solidFill>
                          <a:effectLst/>
                        </a:rPr>
                        <a:t>Not</a:t>
                      </a:r>
                    </a:p>
                    <a:p>
                      <a:pPr marL="118110" marR="97155" algn="ctr">
                        <a:lnSpc>
                          <a:spcPct val="100000"/>
                        </a:lnSpc>
                        <a:spcBef>
                          <a:spcPts val="0"/>
                        </a:spcBef>
                        <a:spcAft>
                          <a:spcPts val="0"/>
                        </a:spcAft>
                      </a:pPr>
                      <a:r>
                        <a:rPr lang="en-US" sz="1100" b="1" u="sng">
                          <a:solidFill>
                            <a:schemeClr val="tx2"/>
                          </a:solidFill>
                          <a:effectLst/>
                        </a:rPr>
                        <a:t>applicable</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l">
                        <a:lnSpc>
                          <a:spcPct val="100000"/>
                        </a:lnSpc>
                        <a:spcBef>
                          <a:spcPts val="0"/>
                        </a:spcBef>
                        <a:spcAft>
                          <a:spcPts val="0"/>
                        </a:spcAft>
                      </a:pPr>
                      <a:r>
                        <a:rPr lang="en-US" sz="900" b="1">
                          <a:solidFill>
                            <a:schemeClr val="tx2"/>
                          </a:solidFill>
                          <a:effectLst/>
                        </a:rPr>
                        <a:t> </a:t>
                      </a:r>
                      <a:endParaRPr lang="en-US" sz="1100" b="1">
                        <a:solidFill>
                          <a:schemeClr val="tx2"/>
                        </a:solidFill>
                        <a:effectLst/>
                      </a:endParaRPr>
                    </a:p>
                    <a:p>
                      <a:pPr marL="97155" marR="18415" algn="ctr">
                        <a:lnSpc>
                          <a:spcPct val="100000"/>
                        </a:lnSpc>
                        <a:spcBef>
                          <a:spcPts val="0"/>
                        </a:spcBef>
                        <a:spcAft>
                          <a:spcPts val="0"/>
                        </a:spcAft>
                      </a:pPr>
                      <a:r>
                        <a:rPr lang="en-US" sz="1100" b="1" u="sng">
                          <a:solidFill>
                            <a:schemeClr val="tx2"/>
                          </a:solidFill>
                          <a:effectLst/>
                        </a:rPr>
                        <a:t>Mean</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07295077"/>
                  </a:ext>
                </a:extLst>
              </a:tr>
              <a:tr h="165100">
                <a:tc>
                  <a:txBody>
                    <a:bodyPr/>
                    <a:lstStyle/>
                    <a:p>
                      <a:pPr marL="31750" marR="0" algn="l">
                        <a:lnSpc>
                          <a:spcPct val="100000"/>
                        </a:lnSpc>
                        <a:spcBef>
                          <a:spcPts val="0"/>
                        </a:spcBef>
                        <a:spcAft>
                          <a:spcPts val="0"/>
                        </a:spcAft>
                        <a:tabLst>
                          <a:tab pos="1314450" algn="l"/>
                        </a:tabLst>
                      </a:pPr>
                      <a:r>
                        <a:rPr lang="en-US" sz="1100" kern="1200">
                          <a:solidFill>
                            <a:schemeClr val="tx2"/>
                          </a:solidFill>
                          <a:effectLst/>
                          <a:latin typeface="+mn-lt"/>
                          <a:ea typeface="+mn-ea"/>
                          <a:cs typeface="+mn-cs"/>
                        </a:rPr>
                        <a:t>Personable	0.0</a:t>
                      </a:r>
                    </a:p>
                  </a:txBody>
                  <a:tcPr marL="0" marR="0" marT="0" marB="0"/>
                </a:tc>
                <a:tc>
                  <a:txBody>
                    <a:bodyPr/>
                    <a:lstStyle/>
                    <a:p>
                      <a:pPr marL="65405" marR="205105" algn="ctr">
                        <a:lnSpc>
                          <a:spcPct val="100000"/>
                        </a:lnSpc>
                        <a:spcBef>
                          <a:spcPts val="0"/>
                        </a:spcBef>
                        <a:spcAft>
                          <a:spcPts val="0"/>
                        </a:spcAft>
                      </a:pPr>
                      <a:r>
                        <a:rPr lang="en-US" sz="1100" kern="1200">
                          <a:solidFill>
                            <a:schemeClr val="tx2"/>
                          </a:solidFill>
                          <a:effectLst/>
                          <a:latin typeface="+mn-lt"/>
                          <a:ea typeface="+mn-ea"/>
                          <a:cs typeface="+mn-cs"/>
                        </a:rPr>
                        <a:t>0.2</a:t>
                      </a:r>
                    </a:p>
                  </a:txBody>
                  <a:tcPr marL="0" marR="0" marT="0" marB="0"/>
                </a:tc>
                <a:tc>
                  <a:txBody>
                    <a:bodyPr/>
                    <a:lstStyle/>
                    <a:p>
                      <a:pPr marL="205105" marR="205740" algn="ctr">
                        <a:lnSpc>
                          <a:spcPct val="100000"/>
                        </a:lnSpc>
                        <a:spcBef>
                          <a:spcPts val="0"/>
                        </a:spcBef>
                        <a:spcAft>
                          <a:spcPts val="0"/>
                        </a:spcAft>
                      </a:pPr>
                      <a:r>
                        <a:rPr lang="en-US" sz="1100" kern="1200">
                          <a:solidFill>
                            <a:schemeClr val="tx2"/>
                          </a:solidFill>
                          <a:effectLst/>
                          <a:latin typeface="+mn-lt"/>
                          <a:ea typeface="+mn-ea"/>
                          <a:cs typeface="+mn-cs"/>
                        </a:rPr>
                        <a:t>3.6</a:t>
                      </a:r>
                    </a:p>
                  </a:txBody>
                  <a:tcPr marL="0" marR="0" marT="0" marB="0"/>
                </a:tc>
                <a:tc>
                  <a:txBody>
                    <a:bodyPr/>
                    <a:lstStyle/>
                    <a:p>
                      <a:pPr marL="205740" marR="131445" algn="ctr">
                        <a:lnSpc>
                          <a:spcPct val="100000"/>
                        </a:lnSpc>
                        <a:spcBef>
                          <a:spcPts val="0"/>
                        </a:spcBef>
                        <a:spcAft>
                          <a:spcPts val="0"/>
                        </a:spcAft>
                      </a:pPr>
                      <a:r>
                        <a:rPr lang="en-US" sz="1100" kern="1200">
                          <a:solidFill>
                            <a:schemeClr val="tx2"/>
                          </a:solidFill>
                          <a:effectLst/>
                          <a:latin typeface="+mn-lt"/>
                          <a:ea typeface="+mn-ea"/>
                          <a:cs typeface="+mn-cs"/>
                        </a:rPr>
                        <a:t>33.2</a:t>
                      </a:r>
                    </a:p>
                  </a:txBody>
                  <a:tcPr marL="0" marR="0" marT="0" marB="0"/>
                </a:tc>
                <a:tc>
                  <a:txBody>
                    <a:bodyPr/>
                    <a:lstStyle/>
                    <a:p>
                      <a:pPr marL="131445" marR="130810" algn="ctr">
                        <a:lnSpc>
                          <a:spcPct val="100000"/>
                        </a:lnSpc>
                        <a:spcBef>
                          <a:spcPts val="0"/>
                        </a:spcBef>
                        <a:spcAft>
                          <a:spcPts val="0"/>
                        </a:spcAft>
                      </a:pPr>
                      <a:r>
                        <a:rPr lang="en-US" sz="1100" kern="1200">
                          <a:solidFill>
                            <a:schemeClr val="tx2"/>
                          </a:solidFill>
                          <a:effectLst/>
                          <a:latin typeface="+mn-lt"/>
                          <a:ea typeface="+mn-ea"/>
                          <a:cs typeface="+mn-cs"/>
                        </a:rPr>
                        <a:t>62.7</a:t>
                      </a:r>
                    </a:p>
                  </a:txBody>
                  <a:tcPr marL="0" marR="0" marT="0" marB="0"/>
                </a:tc>
                <a:tc>
                  <a:txBody>
                    <a:bodyPr/>
                    <a:lstStyle/>
                    <a:p>
                      <a:pPr marL="167005" marR="154305" algn="ctr">
                        <a:lnSpc>
                          <a:spcPct val="100000"/>
                        </a:lnSpc>
                        <a:spcBef>
                          <a:spcPts val="0"/>
                        </a:spcBef>
                        <a:spcAft>
                          <a:spcPts val="0"/>
                        </a:spcAft>
                      </a:pPr>
                      <a:r>
                        <a:rPr lang="en-US" sz="1100" kern="1200">
                          <a:solidFill>
                            <a:schemeClr val="tx2"/>
                          </a:solidFill>
                          <a:effectLst/>
                          <a:latin typeface="+mn-lt"/>
                          <a:ea typeface="+mn-ea"/>
                          <a:cs typeface="+mn-cs"/>
                        </a:rPr>
                        <a:t>0.2</a:t>
                      </a:r>
                    </a:p>
                  </a:txBody>
                  <a:tcPr marL="0" marR="0" marT="0" marB="0"/>
                </a:tc>
                <a:tc>
                  <a:txBody>
                    <a:bodyPr/>
                    <a:lstStyle/>
                    <a:p>
                      <a:pPr marL="118110" marR="97155" algn="ctr">
                        <a:lnSpc>
                          <a:spcPct val="100000"/>
                        </a:lnSpc>
                        <a:spcBef>
                          <a:spcPts val="0"/>
                        </a:spcBef>
                        <a:spcAft>
                          <a:spcPts val="0"/>
                        </a:spcAft>
                      </a:pPr>
                      <a:r>
                        <a:rPr lang="en-US" sz="1100" kern="1200">
                          <a:solidFill>
                            <a:schemeClr val="tx2"/>
                          </a:solidFill>
                          <a:effectLst/>
                          <a:latin typeface="+mn-lt"/>
                          <a:ea typeface="+mn-ea"/>
                          <a:cs typeface="+mn-cs"/>
                        </a:rPr>
                        <a:t>0.1</a:t>
                      </a:r>
                    </a:p>
                  </a:txBody>
                  <a:tcPr marL="0" marR="0" marT="0" marB="0"/>
                </a:tc>
                <a:tc>
                  <a:txBody>
                    <a:bodyPr/>
                    <a:lstStyle/>
                    <a:p>
                      <a:pPr marL="97155" marR="17780" algn="ctr">
                        <a:lnSpc>
                          <a:spcPct val="100000"/>
                        </a:lnSpc>
                        <a:spcBef>
                          <a:spcPts val="0"/>
                        </a:spcBef>
                        <a:spcAft>
                          <a:spcPts val="0"/>
                        </a:spcAft>
                      </a:pPr>
                      <a:r>
                        <a:rPr lang="en-US" sz="1100" kern="1200">
                          <a:solidFill>
                            <a:schemeClr val="tx2"/>
                          </a:solidFill>
                          <a:effectLst/>
                          <a:latin typeface="+mn-lt"/>
                          <a:ea typeface="+mn-ea"/>
                          <a:cs typeface="+mn-cs"/>
                        </a:rPr>
                        <a:t>4.59</a:t>
                      </a:r>
                    </a:p>
                  </a:txBody>
                  <a:tcPr marL="0" marR="0" marT="0" marB="0"/>
                </a:tc>
                <a:extLst>
                  <a:ext uri="{0D108BD9-81ED-4DB2-BD59-A6C34878D82A}">
                    <a16:rowId xmlns:a16="http://schemas.microsoft.com/office/drawing/2014/main" val="1714093070"/>
                  </a:ext>
                </a:extLst>
              </a:tr>
              <a:tr h="165100">
                <a:tc>
                  <a:txBody>
                    <a:bodyPr/>
                    <a:lstStyle/>
                    <a:p>
                      <a:pPr marL="31750" marR="0" algn="l">
                        <a:lnSpc>
                          <a:spcPct val="100000"/>
                        </a:lnSpc>
                        <a:spcBef>
                          <a:spcPts val="0"/>
                        </a:spcBef>
                        <a:spcAft>
                          <a:spcPts val="0"/>
                        </a:spcAft>
                        <a:tabLst>
                          <a:tab pos="1490980" algn="r"/>
                        </a:tabLst>
                      </a:pPr>
                      <a:r>
                        <a:rPr lang="en-US" sz="1100" kern="1200">
                          <a:solidFill>
                            <a:schemeClr val="tx2"/>
                          </a:solidFill>
                          <a:effectLst/>
                          <a:latin typeface="+mn-lt"/>
                          <a:ea typeface="+mn-ea"/>
                          <a:cs typeface="+mn-cs"/>
                        </a:rPr>
                        <a:t>Helpful	0.1</a:t>
                      </a:r>
                    </a:p>
                  </a:txBody>
                  <a:tcPr marL="0" marR="0" marT="0" marB="0"/>
                </a:tc>
                <a:tc>
                  <a:txBody>
                    <a:bodyPr/>
                    <a:lstStyle/>
                    <a:p>
                      <a:pPr marL="65405" marR="205105" algn="ctr">
                        <a:lnSpc>
                          <a:spcPct val="100000"/>
                        </a:lnSpc>
                        <a:spcBef>
                          <a:spcPts val="0"/>
                        </a:spcBef>
                        <a:spcAft>
                          <a:spcPts val="0"/>
                        </a:spcAft>
                      </a:pPr>
                      <a:r>
                        <a:rPr lang="en-US" sz="1100" kern="1200">
                          <a:solidFill>
                            <a:schemeClr val="tx2"/>
                          </a:solidFill>
                          <a:effectLst/>
                          <a:latin typeface="+mn-lt"/>
                          <a:ea typeface="+mn-ea"/>
                          <a:cs typeface="+mn-cs"/>
                        </a:rPr>
                        <a:t>0.1</a:t>
                      </a:r>
                    </a:p>
                  </a:txBody>
                  <a:tcPr marL="0" marR="0" marT="0" marB="0"/>
                </a:tc>
                <a:tc>
                  <a:txBody>
                    <a:bodyPr/>
                    <a:lstStyle/>
                    <a:p>
                      <a:pPr marL="205105" marR="205740" algn="ctr">
                        <a:lnSpc>
                          <a:spcPct val="100000"/>
                        </a:lnSpc>
                        <a:spcBef>
                          <a:spcPts val="0"/>
                        </a:spcBef>
                        <a:spcAft>
                          <a:spcPts val="0"/>
                        </a:spcAft>
                      </a:pPr>
                      <a:r>
                        <a:rPr lang="en-US" sz="1100" kern="1200">
                          <a:solidFill>
                            <a:schemeClr val="tx2"/>
                          </a:solidFill>
                          <a:effectLst/>
                          <a:latin typeface="+mn-lt"/>
                          <a:ea typeface="+mn-ea"/>
                          <a:cs typeface="+mn-cs"/>
                        </a:rPr>
                        <a:t>5.3</a:t>
                      </a:r>
                    </a:p>
                  </a:txBody>
                  <a:tcPr marL="0" marR="0" marT="0" marB="0"/>
                </a:tc>
                <a:tc>
                  <a:txBody>
                    <a:bodyPr/>
                    <a:lstStyle/>
                    <a:p>
                      <a:pPr marL="205740" marR="131445" algn="ctr">
                        <a:lnSpc>
                          <a:spcPct val="100000"/>
                        </a:lnSpc>
                        <a:spcBef>
                          <a:spcPts val="0"/>
                        </a:spcBef>
                        <a:spcAft>
                          <a:spcPts val="0"/>
                        </a:spcAft>
                      </a:pPr>
                      <a:r>
                        <a:rPr lang="en-US" sz="1100" kern="1200">
                          <a:solidFill>
                            <a:schemeClr val="tx2"/>
                          </a:solidFill>
                          <a:effectLst/>
                          <a:latin typeface="+mn-lt"/>
                          <a:ea typeface="+mn-ea"/>
                          <a:cs typeface="+mn-cs"/>
                        </a:rPr>
                        <a:t>42.6</a:t>
                      </a:r>
                    </a:p>
                  </a:txBody>
                  <a:tcPr marL="0" marR="0" marT="0" marB="0"/>
                </a:tc>
                <a:tc>
                  <a:txBody>
                    <a:bodyPr/>
                    <a:lstStyle/>
                    <a:p>
                      <a:pPr marL="131445" marR="130175" algn="ctr">
                        <a:lnSpc>
                          <a:spcPct val="100000"/>
                        </a:lnSpc>
                        <a:spcBef>
                          <a:spcPts val="0"/>
                        </a:spcBef>
                        <a:spcAft>
                          <a:spcPts val="0"/>
                        </a:spcAft>
                      </a:pPr>
                      <a:r>
                        <a:rPr lang="en-US" sz="1100" kern="1200">
                          <a:solidFill>
                            <a:schemeClr val="tx2"/>
                          </a:solidFill>
                          <a:effectLst/>
                          <a:latin typeface="+mn-lt"/>
                          <a:ea typeface="+mn-ea"/>
                          <a:cs typeface="+mn-cs"/>
                        </a:rPr>
                        <a:t>51.2</a:t>
                      </a:r>
                    </a:p>
                  </a:txBody>
                  <a:tcPr marL="0" marR="0" marT="0" marB="0"/>
                </a:tc>
                <a:tc>
                  <a:txBody>
                    <a:bodyPr/>
                    <a:lstStyle/>
                    <a:p>
                      <a:pPr marL="167005" marR="154305" algn="ctr">
                        <a:lnSpc>
                          <a:spcPct val="100000"/>
                        </a:lnSpc>
                        <a:spcBef>
                          <a:spcPts val="0"/>
                        </a:spcBef>
                        <a:spcAft>
                          <a:spcPts val="0"/>
                        </a:spcAft>
                      </a:pPr>
                      <a:r>
                        <a:rPr lang="en-US" sz="1100" kern="1200">
                          <a:solidFill>
                            <a:schemeClr val="tx2"/>
                          </a:solidFill>
                          <a:effectLst/>
                          <a:latin typeface="+mn-lt"/>
                          <a:ea typeface="+mn-ea"/>
                          <a:cs typeface="+mn-cs"/>
                        </a:rPr>
                        <a:t>0.5</a:t>
                      </a:r>
                    </a:p>
                  </a:txBody>
                  <a:tcPr marL="0" marR="0" marT="0" marB="0"/>
                </a:tc>
                <a:tc>
                  <a:txBody>
                    <a:bodyPr/>
                    <a:lstStyle/>
                    <a:p>
                      <a:pPr marL="118110" marR="97155" algn="ctr">
                        <a:lnSpc>
                          <a:spcPct val="100000"/>
                        </a:lnSpc>
                        <a:spcBef>
                          <a:spcPts val="0"/>
                        </a:spcBef>
                        <a:spcAft>
                          <a:spcPts val="0"/>
                        </a:spcAft>
                      </a:pPr>
                      <a:r>
                        <a:rPr lang="en-US" sz="1100" kern="1200">
                          <a:solidFill>
                            <a:schemeClr val="tx2"/>
                          </a:solidFill>
                          <a:effectLst/>
                          <a:latin typeface="+mn-lt"/>
                          <a:ea typeface="+mn-ea"/>
                          <a:cs typeface="+mn-cs"/>
                        </a:rPr>
                        <a:t>0.1</a:t>
                      </a:r>
                    </a:p>
                  </a:txBody>
                  <a:tcPr marL="0" marR="0" marT="0" marB="0"/>
                </a:tc>
                <a:tc>
                  <a:txBody>
                    <a:bodyPr/>
                    <a:lstStyle/>
                    <a:p>
                      <a:pPr marL="97155" marR="17780" algn="ctr">
                        <a:lnSpc>
                          <a:spcPct val="100000"/>
                        </a:lnSpc>
                        <a:spcBef>
                          <a:spcPts val="0"/>
                        </a:spcBef>
                        <a:spcAft>
                          <a:spcPts val="0"/>
                        </a:spcAft>
                      </a:pPr>
                      <a:r>
                        <a:rPr lang="en-US" sz="1100" kern="1200">
                          <a:solidFill>
                            <a:schemeClr val="tx2"/>
                          </a:solidFill>
                          <a:effectLst/>
                          <a:latin typeface="+mn-lt"/>
                          <a:ea typeface="+mn-ea"/>
                          <a:cs typeface="+mn-cs"/>
                        </a:rPr>
                        <a:t>4.46</a:t>
                      </a:r>
                    </a:p>
                  </a:txBody>
                  <a:tcPr marL="0" marR="0" marT="0" marB="0"/>
                </a:tc>
                <a:extLst>
                  <a:ext uri="{0D108BD9-81ED-4DB2-BD59-A6C34878D82A}">
                    <a16:rowId xmlns:a16="http://schemas.microsoft.com/office/drawing/2014/main" val="2434935137"/>
                  </a:ext>
                </a:extLst>
              </a:tr>
              <a:tr h="165100">
                <a:tc>
                  <a:txBody>
                    <a:bodyPr/>
                    <a:lstStyle/>
                    <a:p>
                      <a:pPr marL="31750" marR="0" algn="l">
                        <a:lnSpc>
                          <a:spcPct val="100000"/>
                        </a:lnSpc>
                        <a:spcBef>
                          <a:spcPts val="0"/>
                        </a:spcBef>
                        <a:spcAft>
                          <a:spcPts val="0"/>
                        </a:spcAft>
                        <a:tabLst>
                          <a:tab pos="1490980" algn="r"/>
                        </a:tabLst>
                      </a:pPr>
                      <a:r>
                        <a:rPr lang="en-US" sz="1100" kern="1200">
                          <a:solidFill>
                            <a:schemeClr val="tx2"/>
                          </a:solidFill>
                          <a:effectLst/>
                          <a:latin typeface="+mn-lt"/>
                          <a:ea typeface="+mn-ea"/>
                          <a:cs typeface="+mn-cs"/>
                        </a:rPr>
                        <a:t>Directive	1.1</a:t>
                      </a:r>
                    </a:p>
                  </a:txBody>
                  <a:tcPr marL="0" marR="0" marT="0" marB="0"/>
                </a:tc>
                <a:tc>
                  <a:txBody>
                    <a:bodyPr/>
                    <a:lstStyle/>
                    <a:p>
                      <a:pPr marL="65405" marR="205105" algn="ctr">
                        <a:lnSpc>
                          <a:spcPct val="100000"/>
                        </a:lnSpc>
                        <a:spcBef>
                          <a:spcPts val="0"/>
                        </a:spcBef>
                        <a:spcAft>
                          <a:spcPts val="0"/>
                        </a:spcAft>
                      </a:pPr>
                      <a:r>
                        <a:rPr lang="en-US" sz="1100" kern="1200">
                          <a:solidFill>
                            <a:schemeClr val="tx2"/>
                          </a:solidFill>
                          <a:effectLst/>
                          <a:latin typeface="+mn-lt"/>
                          <a:ea typeface="+mn-ea"/>
                          <a:cs typeface="+mn-cs"/>
                        </a:rPr>
                        <a:t>7.4</a:t>
                      </a:r>
                    </a:p>
                  </a:txBody>
                  <a:tcPr marL="0" marR="0" marT="0" marB="0"/>
                </a:tc>
                <a:tc>
                  <a:txBody>
                    <a:bodyPr/>
                    <a:lstStyle/>
                    <a:p>
                      <a:pPr marL="205740" marR="205740" algn="ctr">
                        <a:lnSpc>
                          <a:spcPct val="100000"/>
                        </a:lnSpc>
                        <a:spcBef>
                          <a:spcPts val="0"/>
                        </a:spcBef>
                        <a:spcAft>
                          <a:spcPts val="0"/>
                        </a:spcAft>
                      </a:pPr>
                      <a:r>
                        <a:rPr lang="en-US" sz="1100" kern="1200">
                          <a:solidFill>
                            <a:schemeClr val="tx2"/>
                          </a:solidFill>
                          <a:effectLst/>
                          <a:latin typeface="+mn-lt"/>
                          <a:ea typeface="+mn-ea"/>
                          <a:cs typeface="+mn-cs"/>
                        </a:rPr>
                        <a:t>32.9</a:t>
                      </a:r>
                    </a:p>
                  </a:txBody>
                  <a:tcPr marL="0" marR="0" marT="0" marB="0"/>
                </a:tc>
                <a:tc>
                  <a:txBody>
                    <a:bodyPr/>
                    <a:lstStyle/>
                    <a:p>
                      <a:pPr marL="205740" marR="131445" algn="ctr">
                        <a:lnSpc>
                          <a:spcPct val="100000"/>
                        </a:lnSpc>
                        <a:spcBef>
                          <a:spcPts val="0"/>
                        </a:spcBef>
                        <a:spcAft>
                          <a:spcPts val="0"/>
                        </a:spcAft>
                      </a:pPr>
                      <a:r>
                        <a:rPr lang="en-US" sz="1100" kern="1200">
                          <a:solidFill>
                            <a:schemeClr val="tx2"/>
                          </a:solidFill>
                          <a:effectLst/>
                          <a:latin typeface="+mn-lt"/>
                          <a:ea typeface="+mn-ea"/>
                          <a:cs typeface="+mn-cs"/>
                        </a:rPr>
                        <a:t>40.8</a:t>
                      </a:r>
                    </a:p>
                  </a:txBody>
                  <a:tcPr marL="0" marR="0" marT="0" marB="0"/>
                </a:tc>
                <a:tc>
                  <a:txBody>
                    <a:bodyPr/>
                    <a:lstStyle/>
                    <a:p>
                      <a:pPr marL="131445" marR="130175" algn="ctr">
                        <a:lnSpc>
                          <a:spcPct val="100000"/>
                        </a:lnSpc>
                        <a:spcBef>
                          <a:spcPts val="0"/>
                        </a:spcBef>
                        <a:spcAft>
                          <a:spcPts val="0"/>
                        </a:spcAft>
                      </a:pPr>
                      <a:r>
                        <a:rPr lang="en-US" sz="1100" kern="1200">
                          <a:solidFill>
                            <a:schemeClr val="tx2"/>
                          </a:solidFill>
                          <a:effectLst/>
                          <a:latin typeface="+mn-lt"/>
                          <a:ea typeface="+mn-ea"/>
                          <a:cs typeface="+mn-cs"/>
                        </a:rPr>
                        <a:t>16.6</a:t>
                      </a:r>
                    </a:p>
                  </a:txBody>
                  <a:tcPr marL="0" marR="0" marT="0" marB="0"/>
                </a:tc>
                <a:tc>
                  <a:txBody>
                    <a:bodyPr/>
                    <a:lstStyle/>
                    <a:p>
                      <a:pPr marL="167005" marR="154940" algn="ctr">
                        <a:lnSpc>
                          <a:spcPct val="100000"/>
                        </a:lnSpc>
                        <a:spcBef>
                          <a:spcPts val="0"/>
                        </a:spcBef>
                        <a:spcAft>
                          <a:spcPts val="0"/>
                        </a:spcAft>
                      </a:pPr>
                      <a:r>
                        <a:rPr lang="en-US" sz="1100" kern="1200">
                          <a:solidFill>
                            <a:schemeClr val="tx2"/>
                          </a:solidFill>
                          <a:effectLst/>
                          <a:latin typeface="+mn-lt"/>
                          <a:ea typeface="+mn-ea"/>
                          <a:cs typeface="+mn-cs"/>
                        </a:rPr>
                        <a:t>0.8</a:t>
                      </a:r>
                    </a:p>
                  </a:txBody>
                  <a:tcPr marL="0" marR="0" marT="0" marB="0"/>
                </a:tc>
                <a:tc>
                  <a:txBody>
                    <a:bodyPr/>
                    <a:lstStyle/>
                    <a:p>
                      <a:pPr marL="118110" marR="97155" algn="ctr">
                        <a:lnSpc>
                          <a:spcPct val="100000"/>
                        </a:lnSpc>
                        <a:spcBef>
                          <a:spcPts val="0"/>
                        </a:spcBef>
                        <a:spcAft>
                          <a:spcPts val="0"/>
                        </a:spcAft>
                      </a:pPr>
                      <a:r>
                        <a:rPr lang="en-US" sz="1100" kern="1200">
                          <a:solidFill>
                            <a:schemeClr val="tx2"/>
                          </a:solidFill>
                          <a:effectLst/>
                          <a:latin typeface="+mn-lt"/>
                          <a:ea typeface="+mn-ea"/>
                          <a:cs typeface="+mn-cs"/>
                        </a:rPr>
                        <a:t>0.4</a:t>
                      </a:r>
                    </a:p>
                  </a:txBody>
                  <a:tcPr marL="0" marR="0" marT="0" marB="0"/>
                </a:tc>
                <a:tc>
                  <a:txBody>
                    <a:bodyPr/>
                    <a:lstStyle/>
                    <a:p>
                      <a:pPr marL="97155" marR="17780" algn="ctr">
                        <a:lnSpc>
                          <a:spcPct val="100000"/>
                        </a:lnSpc>
                        <a:spcBef>
                          <a:spcPts val="0"/>
                        </a:spcBef>
                        <a:spcAft>
                          <a:spcPts val="0"/>
                        </a:spcAft>
                      </a:pPr>
                      <a:r>
                        <a:rPr lang="en-US" sz="1100" kern="1200">
                          <a:solidFill>
                            <a:schemeClr val="tx2"/>
                          </a:solidFill>
                          <a:effectLst/>
                          <a:latin typeface="+mn-lt"/>
                          <a:ea typeface="+mn-ea"/>
                          <a:cs typeface="+mn-cs"/>
                        </a:rPr>
                        <a:t>3.65</a:t>
                      </a:r>
                    </a:p>
                  </a:txBody>
                  <a:tcPr marL="0" marR="0" marT="0" marB="0"/>
                </a:tc>
                <a:extLst>
                  <a:ext uri="{0D108BD9-81ED-4DB2-BD59-A6C34878D82A}">
                    <a16:rowId xmlns:a16="http://schemas.microsoft.com/office/drawing/2014/main" val="3229087169"/>
                  </a:ext>
                </a:extLst>
              </a:tr>
              <a:tr h="165100">
                <a:tc>
                  <a:txBody>
                    <a:bodyPr/>
                    <a:lstStyle/>
                    <a:p>
                      <a:pPr marL="31750" marR="0" algn="l">
                        <a:lnSpc>
                          <a:spcPct val="100000"/>
                        </a:lnSpc>
                        <a:spcBef>
                          <a:spcPts val="0"/>
                        </a:spcBef>
                        <a:spcAft>
                          <a:spcPts val="0"/>
                        </a:spcAft>
                        <a:tabLst>
                          <a:tab pos="1279525" algn="l"/>
                        </a:tabLst>
                      </a:pPr>
                      <a:r>
                        <a:rPr lang="en-US" sz="1100" kern="1200">
                          <a:solidFill>
                            <a:schemeClr val="tx2"/>
                          </a:solidFill>
                          <a:effectLst/>
                          <a:latin typeface="+mn-lt"/>
                          <a:ea typeface="+mn-ea"/>
                          <a:cs typeface="+mn-cs"/>
                        </a:rPr>
                        <a:t>Anxious	20.7</a:t>
                      </a:r>
                    </a:p>
                  </a:txBody>
                  <a:tcPr marL="0" marR="0" marT="0" marB="0"/>
                </a:tc>
                <a:tc>
                  <a:txBody>
                    <a:bodyPr/>
                    <a:lstStyle/>
                    <a:p>
                      <a:pPr marL="66040" marR="205105" algn="ctr">
                        <a:lnSpc>
                          <a:spcPct val="100000"/>
                        </a:lnSpc>
                        <a:spcBef>
                          <a:spcPts val="0"/>
                        </a:spcBef>
                        <a:spcAft>
                          <a:spcPts val="0"/>
                        </a:spcAft>
                      </a:pPr>
                      <a:r>
                        <a:rPr lang="en-US" sz="1100" kern="1200">
                          <a:solidFill>
                            <a:schemeClr val="tx2"/>
                          </a:solidFill>
                          <a:effectLst/>
                          <a:latin typeface="+mn-lt"/>
                          <a:ea typeface="+mn-ea"/>
                          <a:cs typeface="+mn-cs"/>
                        </a:rPr>
                        <a:t>45.5</a:t>
                      </a:r>
                    </a:p>
                  </a:txBody>
                  <a:tcPr marL="0" marR="0" marT="0" marB="0"/>
                </a:tc>
                <a:tc>
                  <a:txBody>
                    <a:bodyPr/>
                    <a:lstStyle/>
                    <a:p>
                      <a:pPr marL="205740" marR="205740" algn="ctr">
                        <a:lnSpc>
                          <a:spcPct val="100000"/>
                        </a:lnSpc>
                        <a:spcBef>
                          <a:spcPts val="0"/>
                        </a:spcBef>
                        <a:spcAft>
                          <a:spcPts val="0"/>
                        </a:spcAft>
                      </a:pPr>
                      <a:r>
                        <a:rPr lang="en-US" sz="1100" kern="1200">
                          <a:solidFill>
                            <a:schemeClr val="tx2"/>
                          </a:solidFill>
                          <a:effectLst/>
                          <a:latin typeface="+mn-lt"/>
                          <a:ea typeface="+mn-ea"/>
                          <a:cs typeface="+mn-cs"/>
                        </a:rPr>
                        <a:t>19.5</a:t>
                      </a:r>
                    </a:p>
                  </a:txBody>
                  <a:tcPr marL="0" marR="0" marT="0" marB="0"/>
                </a:tc>
                <a:tc>
                  <a:txBody>
                    <a:bodyPr/>
                    <a:lstStyle/>
                    <a:p>
                      <a:pPr marL="205740" marR="131445" algn="ctr">
                        <a:lnSpc>
                          <a:spcPct val="100000"/>
                        </a:lnSpc>
                        <a:spcBef>
                          <a:spcPts val="0"/>
                        </a:spcBef>
                        <a:spcAft>
                          <a:spcPts val="0"/>
                        </a:spcAft>
                      </a:pPr>
                      <a:r>
                        <a:rPr lang="en-US" sz="1100" kern="1200">
                          <a:solidFill>
                            <a:schemeClr val="tx2"/>
                          </a:solidFill>
                          <a:effectLst/>
                          <a:latin typeface="+mn-lt"/>
                          <a:ea typeface="+mn-ea"/>
                          <a:cs typeface="+mn-cs"/>
                        </a:rPr>
                        <a:t>9.6</a:t>
                      </a:r>
                    </a:p>
                  </a:txBody>
                  <a:tcPr marL="0" marR="0" marT="0" marB="0"/>
                </a:tc>
                <a:tc>
                  <a:txBody>
                    <a:bodyPr/>
                    <a:lstStyle/>
                    <a:p>
                      <a:pPr marL="131445" marR="131445" algn="ctr">
                        <a:lnSpc>
                          <a:spcPct val="100000"/>
                        </a:lnSpc>
                        <a:spcBef>
                          <a:spcPts val="0"/>
                        </a:spcBef>
                        <a:spcAft>
                          <a:spcPts val="0"/>
                        </a:spcAft>
                      </a:pPr>
                      <a:r>
                        <a:rPr lang="en-US" sz="1100" kern="1200">
                          <a:solidFill>
                            <a:schemeClr val="tx2"/>
                          </a:solidFill>
                          <a:effectLst/>
                          <a:latin typeface="+mn-lt"/>
                          <a:ea typeface="+mn-ea"/>
                          <a:cs typeface="+mn-cs"/>
                        </a:rPr>
                        <a:t>4.4</a:t>
                      </a:r>
                    </a:p>
                  </a:txBody>
                  <a:tcPr marL="0" marR="0" marT="0" marB="0"/>
                </a:tc>
                <a:tc>
                  <a:txBody>
                    <a:bodyPr/>
                    <a:lstStyle/>
                    <a:p>
                      <a:pPr marL="167005" marR="154940" algn="ctr">
                        <a:lnSpc>
                          <a:spcPct val="100000"/>
                        </a:lnSpc>
                        <a:spcBef>
                          <a:spcPts val="0"/>
                        </a:spcBef>
                        <a:spcAft>
                          <a:spcPts val="0"/>
                        </a:spcAft>
                      </a:pPr>
                      <a:r>
                        <a:rPr lang="en-US" sz="1100" kern="1200">
                          <a:solidFill>
                            <a:schemeClr val="tx2"/>
                          </a:solidFill>
                          <a:effectLst/>
                          <a:latin typeface="+mn-lt"/>
                          <a:ea typeface="+mn-ea"/>
                          <a:cs typeface="+mn-cs"/>
                        </a:rPr>
                        <a:t>0.1</a:t>
                      </a:r>
                    </a:p>
                  </a:txBody>
                  <a:tcPr marL="0" marR="0" marT="0" marB="0"/>
                </a:tc>
                <a:tc>
                  <a:txBody>
                    <a:bodyPr/>
                    <a:lstStyle/>
                    <a:p>
                      <a:pPr marL="118110" marR="97155" algn="ctr">
                        <a:lnSpc>
                          <a:spcPct val="100000"/>
                        </a:lnSpc>
                        <a:spcBef>
                          <a:spcPts val="0"/>
                        </a:spcBef>
                        <a:spcAft>
                          <a:spcPts val="0"/>
                        </a:spcAft>
                      </a:pPr>
                      <a:r>
                        <a:rPr lang="en-US" sz="1100" kern="1200">
                          <a:solidFill>
                            <a:schemeClr val="tx2"/>
                          </a:solidFill>
                          <a:effectLst/>
                          <a:latin typeface="+mn-lt"/>
                          <a:ea typeface="+mn-ea"/>
                          <a:cs typeface="+mn-cs"/>
                        </a:rPr>
                        <a:t>0.3</a:t>
                      </a:r>
                    </a:p>
                  </a:txBody>
                  <a:tcPr marL="0" marR="0" marT="0" marB="0"/>
                </a:tc>
                <a:tc>
                  <a:txBody>
                    <a:bodyPr/>
                    <a:lstStyle/>
                    <a:p>
                      <a:pPr marL="97155" marR="17780" algn="ctr">
                        <a:lnSpc>
                          <a:spcPct val="100000"/>
                        </a:lnSpc>
                        <a:spcBef>
                          <a:spcPts val="0"/>
                        </a:spcBef>
                        <a:spcAft>
                          <a:spcPts val="0"/>
                        </a:spcAft>
                      </a:pPr>
                      <a:r>
                        <a:rPr lang="en-US" sz="1100" kern="1200">
                          <a:solidFill>
                            <a:schemeClr val="tx2"/>
                          </a:solidFill>
                          <a:effectLst/>
                          <a:latin typeface="+mn-lt"/>
                          <a:ea typeface="+mn-ea"/>
                          <a:cs typeface="+mn-cs"/>
                        </a:rPr>
                        <a:t>2.31</a:t>
                      </a:r>
                    </a:p>
                  </a:txBody>
                  <a:tcPr marL="0" marR="0" marT="0" marB="0"/>
                </a:tc>
                <a:extLst>
                  <a:ext uri="{0D108BD9-81ED-4DB2-BD59-A6C34878D82A}">
                    <a16:rowId xmlns:a16="http://schemas.microsoft.com/office/drawing/2014/main" val="1574132166"/>
                  </a:ext>
                </a:extLst>
              </a:tr>
              <a:tr h="165100">
                <a:tc>
                  <a:txBody>
                    <a:bodyPr/>
                    <a:lstStyle/>
                    <a:p>
                      <a:pPr marL="31750" marR="0" algn="l">
                        <a:lnSpc>
                          <a:spcPct val="100000"/>
                        </a:lnSpc>
                        <a:spcBef>
                          <a:spcPts val="0"/>
                        </a:spcBef>
                        <a:spcAft>
                          <a:spcPts val="0"/>
                        </a:spcAft>
                        <a:tabLst>
                          <a:tab pos="1527175" algn="r"/>
                        </a:tabLst>
                      </a:pPr>
                      <a:r>
                        <a:rPr lang="en-US" sz="1100" kern="1200">
                          <a:solidFill>
                            <a:schemeClr val="tx2"/>
                          </a:solidFill>
                          <a:effectLst/>
                          <a:latin typeface="+mn-lt"/>
                          <a:ea typeface="+mn-ea"/>
                          <a:cs typeface="+mn-cs"/>
                        </a:rPr>
                        <a:t>Confused	56.9</a:t>
                      </a:r>
                    </a:p>
                  </a:txBody>
                  <a:tcPr marL="0" marR="0" marT="0" marB="0"/>
                </a:tc>
                <a:tc>
                  <a:txBody>
                    <a:bodyPr/>
                    <a:lstStyle/>
                    <a:p>
                      <a:pPr marL="66675" marR="205105" algn="ctr">
                        <a:lnSpc>
                          <a:spcPct val="100000"/>
                        </a:lnSpc>
                        <a:spcBef>
                          <a:spcPts val="0"/>
                        </a:spcBef>
                        <a:spcAft>
                          <a:spcPts val="0"/>
                        </a:spcAft>
                      </a:pPr>
                      <a:r>
                        <a:rPr lang="en-US" sz="1100" kern="1200">
                          <a:solidFill>
                            <a:schemeClr val="tx2"/>
                          </a:solidFill>
                          <a:effectLst/>
                          <a:latin typeface="+mn-lt"/>
                          <a:ea typeface="+mn-ea"/>
                          <a:cs typeface="+mn-cs"/>
                        </a:rPr>
                        <a:t>30.6</a:t>
                      </a:r>
                    </a:p>
                  </a:txBody>
                  <a:tcPr marL="0" marR="0" marT="0" marB="0"/>
                </a:tc>
                <a:tc>
                  <a:txBody>
                    <a:bodyPr/>
                    <a:lstStyle/>
                    <a:p>
                      <a:pPr marL="205105" marR="205740" algn="ctr">
                        <a:lnSpc>
                          <a:spcPct val="100000"/>
                        </a:lnSpc>
                        <a:spcBef>
                          <a:spcPts val="0"/>
                        </a:spcBef>
                        <a:spcAft>
                          <a:spcPts val="0"/>
                        </a:spcAft>
                      </a:pPr>
                      <a:r>
                        <a:rPr lang="en-US" sz="1100" kern="1200">
                          <a:solidFill>
                            <a:schemeClr val="tx2"/>
                          </a:solidFill>
                          <a:effectLst/>
                          <a:latin typeface="+mn-lt"/>
                          <a:ea typeface="+mn-ea"/>
                          <a:cs typeface="+mn-cs"/>
                        </a:rPr>
                        <a:t>8.0</a:t>
                      </a:r>
                    </a:p>
                  </a:txBody>
                  <a:tcPr marL="0" marR="0" marT="0" marB="0"/>
                </a:tc>
                <a:tc>
                  <a:txBody>
                    <a:bodyPr/>
                    <a:lstStyle/>
                    <a:p>
                      <a:pPr marL="204470" marR="131445" algn="ctr">
                        <a:lnSpc>
                          <a:spcPct val="100000"/>
                        </a:lnSpc>
                        <a:spcBef>
                          <a:spcPts val="0"/>
                        </a:spcBef>
                        <a:spcAft>
                          <a:spcPts val="0"/>
                        </a:spcAft>
                      </a:pPr>
                      <a:r>
                        <a:rPr lang="en-US" sz="1100" kern="1200">
                          <a:solidFill>
                            <a:schemeClr val="tx2"/>
                          </a:solidFill>
                          <a:effectLst/>
                          <a:latin typeface="+mn-lt"/>
                          <a:ea typeface="+mn-ea"/>
                          <a:cs typeface="+mn-cs"/>
                        </a:rPr>
                        <a:t>2.6</a:t>
                      </a:r>
                    </a:p>
                  </a:txBody>
                  <a:tcPr marL="0" marR="0" marT="0" marB="0"/>
                </a:tc>
                <a:tc>
                  <a:txBody>
                    <a:bodyPr/>
                    <a:lstStyle/>
                    <a:p>
                      <a:pPr marL="131445" marR="131445" algn="ctr">
                        <a:lnSpc>
                          <a:spcPct val="100000"/>
                        </a:lnSpc>
                        <a:spcBef>
                          <a:spcPts val="0"/>
                        </a:spcBef>
                        <a:spcAft>
                          <a:spcPts val="0"/>
                        </a:spcAft>
                      </a:pPr>
                      <a:r>
                        <a:rPr lang="en-US" sz="1100" kern="1200">
                          <a:solidFill>
                            <a:schemeClr val="tx2"/>
                          </a:solidFill>
                          <a:effectLst/>
                          <a:latin typeface="+mn-lt"/>
                          <a:ea typeface="+mn-ea"/>
                          <a:cs typeface="+mn-cs"/>
                        </a:rPr>
                        <a:t>0.4</a:t>
                      </a:r>
                    </a:p>
                  </a:txBody>
                  <a:tcPr marL="0" marR="0" marT="0" marB="0"/>
                </a:tc>
                <a:tc>
                  <a:txBody>
                    <a:bodyPr/>
                    <a:lstStyle/>
                    <a:p>
                      <a:pPr marL="167005" marR="154940" algn="ctr">
                        <a:lnSpc>
                          <a:spcPct val="100000"/>
                        </a:lnSpc>
                        <a:spcBef>
                          <a:spcPts val="0"/>
                        </a:spcBef>
                        <a:spcAft>
                          <a:spcPts val="0"/>
                        </a:spcAft>
                      </a:pPr>
                      <a:r>
                        <a:rPr lang="en-US" sz="1100" kern="1200">
                          <a:solidFill>
                            <a:schemeClr val="tx2"/>
                          </a:solidFill>
                          <a:effectLst/>
                          <a:latin typeface="+mn-lt"/>
                          <a:ea typeface="+mn-ea"/>
                          <a:cs typeface="+mn-cs"/>
                        </a:rPr>
                        <a:t>0.5</a:t>
                      </a:r>
                    </a:p>
                  </a:txBody>
                  <a:tcPr marL="0" marR="0" marT="0" marB="0"/>
                </a:tc>
                <a:tc>
                  <a:txBody>
                    <a:bodyPr/>
                    <a:lstStyle/>
                    <a:p>
                      <a:pPr marL="118110" marR="97155" algn="ctr">
                        <a:lnSpc>
                          <a:spcPct val="100000"/>
                        </a:lnSpc>
                        <a:spcBef>
                          <a:spcPts val="0"/>
                        </a:spcBef>
                        <a:spcAft>
                          <a:spcPts val="0"/>
                        </a:spcAft>
                      </a:pPr>
                      <a:r>
                        <a:rPr lang="en-US" sz="1100" kern="1200">
                          <a:solidFill>
                            <a:schemeClr val="tx2"/>
                          </a:solidFill>
                          <a:effectLst/>
                          <a:latin typeface="+mn-lt"/>
                          <a:ea typeface="+mn-ea"/>
                          <a:cs typeface="+mn-cs"/>
                        </a:rPr>
                        <a:t>1.0</a:t>
                      </a:r>
                    </a:p>
                  </a:txBody>
                  <a:tcPr marL="0" marR="0" marT="0" marB="0"/>
                </a:tc>
                <a:tc>
                  <a:txBody>
                    <a:bodyPr/>
                    <a:lstStyle/>
                    <a:p>
                      <a:pPr marL="97155" marR="17780" algn="ctr">
                        <a:lnSpc>
                          <a:spcPct val="100000"/>
                        </a:lnSpc>
                        <a:spcBef>
                          <a:spcPts val="0"/>
                        </a:spcBef>
                        <a:spcAft>
                          <a:spcPts val="0"/>
                        </a:spcAft>
                      </a:pPr>
                      <a:r>
                        <a:rPr lang="en-US" sz="1100" kern="1200">
                          <a:solidFill>
                            <a:schemeClr val="tx2"/>
                          </a:solidFill>
                          <a:effectLst/>
                          <a:latin typeface="+mn-lt"/>
                          <a:ea typeface="+mn-ea"/>
                          <a:cs typeface="+mn-cs"/>
                        </a:rPr>
                        <a:t>1.57</a:t>
                      </a:r>
                    </a:p>
                  </a:txBody>
                  <a:tcPr marL="0" marR="0" marT="0" marB="0"/>
                </a:tc>
                <a:extLst>
                  <a:ext uri="{0D108BD9-81ED-4DB2-BD59-A6C34878D82A}">
                    <a16:rowId xmlns:a16="http://schemas.microsoft.com/office/drawing/2014/main" val="4206237022"/>
                  </a:ext>
                </a:extLst>
              </a:tr>
              <a:tr h="152400">
                <a:tc>
                  <a:txBody>
                    <a:bodyPr/>
                    <a:lstStyle/>
                    <a:p>
                      <a:pPr marL="31750" marR="0" algn="l">
                        <a:lnSpc>
                          <a:spcPct val="100000"/>
                        </a:lnSpc>
                        <a:spcBef>
                          <a:spcPts val="0"/>
                        </a:spcBef>
                        <a:spcAft>
                          <a:spcPts val="0"/>
                        </a:spcAft>
                        <a:tabLst>
                          <a:tab pos="1490980" algn="r"/>
                        </a:tabLst>
                      </a:pPr>
                      <a:r>
                        <a:rPr lang="en-US" sz="1100" kern="1200">
                          <a:solidFill>
                            <a:schemeClr val="tx2"/>
                          </a:solidFill>
                          <a:effectLst/>
                          <a:latin typeface="+mn-lt"/>
                          <a:ea typeface="+mn-ea"/>
                          <a:cs typeface="+mn-cs"/>
                        </a:rPr>
                        <a:t>Goal-oriented	0.6</a:t>
                      </a:r>
                    </a:p>
                  </a:txBody>
                  <a:tcPr marL="0" marR="0" marT="0" marB="0"/>
                </a:tc>
                <a:tc>
                  <a:txBody>
                    <a:bodyPr/>
                    <a:lstStyle/>
                    <a:p>
                      <a:pPr marL="65405" marR="205105" algn="ctr">
                        <a:lnSpc>
                          <a:spcPct val="100000"/>
                        </a:lnSpc>
                        <a:spcBef>
                          <a:spcPts val="0"/>
                        </a:spcBef>
                        <a:spcAft>
                          <a:spcPts val="0"/>
                        </a:spcAft>
                      </a:pPr>
                      <a:r>
                        <a:rPr lang="en-US" sz="1100" kern="1200">
                          <a:solidFill>
                            <a:schemeClr val="tx2"/>
                          </a:solidFill>
                          <a:effectLst/>
                          <a:latin typeface="+mn-lt"/>
                          <a:ea typeface="+mn-ea"/>
                          <a:cs typeface="+mn-cs"/>
                        </a:rPr>
                        <a:t>5.9</a:t>
                      </a:r>
                    </a:p>
                  </a:txBody>
                  <a:tcPr marL="0" marR="0" marT="0" marB="0"/>
                </a:tc>
                <a:tc>
                  <a:txBody>
                    <a:bodyPr/>
                    <a:lstStyle/>
                    <a:p>
                      <a:pPr marL="205740" marR="205740" algn="ctr">
                        <a:lnSpc>
                          <a:spcPct val="100000"/>
                        </a:lnSpc>
                        <a:spcBef>
                          <a:spcPts val="0"/>
                        </a:spcBef>
                        <a:spcAft>
                          <a:spcPts val="0"/>
                        </a:spcAft>
                      </a:pPr>
                      <a:r>
                        <a:rPr lang="en-US" sz="1100" kern="1200">
                          <a:solidFill>
                            <a:schemeClr val="tx2"/>
                          </a:solidFill>
                          <a:effectLst/>
                          <a:latin typeface="+mn-lt"/>
                          <a:ea typeface="+mn-ea"/>
                          <a:cs typeface="+mn-cs"/>
                        </a:rPr>
                        <a:t>24.2</a:t>
                      </a:r>
                    </a:p>
                  </a:txBody>
                  <a:tcPr marL="0" marR="0" marT="0" marB="0"/>
                </a:tc>
                <a:tc>
                  <a:txBody>
                    <a:bodyPr/>
                    <a:lstStyle/>
                    <a:p>
                      <a:pPr marL="205105" marR="131445" algn="ctr">
                        <a:lnSpc>
                          <a:spcPct val="100000"/>
                        </a:lnSpc>
                        <a:spcBef>
                          <a:spcPts val="0"/>
                        </a:spcBef>
                        <a:spcAft>
                          <a:spcPts val="0"/>
                        </a:spcAft>
                      </a:pPr>
                      <a:r>
                        <a:rPr lang="en-US" sz="1100" kern="1200">
                          <a:solidFill>
                            <a:schemeClr val="tx2"/>
                          </a:solidFill>
                          <a:effectLst/>
                          <a:latin typeface="+mn-lt"/>
                          <a:ea typeface="+mn-ea"/>
                          <a:cs typeface="+mn-cs"/>
                        </a:rPr>
                        <a:t>39.4</a:t>
                      </a:r>
                    </a:p>
                  </a:txBody>
                  <a:tcPr marL="0" marR="0" marT="0" marB="0"/>
                </a:tc>
                <a:tc>
                  <a:txBody>
                    <a:bodyPr/>
                    <a:lstStyle/>
                    <a:p>
                      <a:pPr marL="131445" marR="130175" algn="ctr">
                        <a:lnSpc>
                          <a:spcPct val="100000"/>
                        </a:lnSpc>
                        <a:spcBef>
                          <a:spcPts val="0"/>
                        </a:spcBef>
                        <a:spcAft>
                          <a:spcPts val="0"/>
                        </a:spcAft>
                      </a:pPr>
                      <a:r>
                        <a:rPr lang="en-US" sz="1100" kern="1200">
                          <a:solidFill>
                            <a:schemeClr val="tx2"/>
                          </a:solidFill>
                          <a:effectLst/>
                          <a:latin typeface="+mn-lt"/>
                          <a:ea typeface="+mn-ea"/>
                          <a:cs typeface="+mn-cs"/>
                        </a:rPr>
                        <a:t>29.4</a:t>
                      </a:r>
                    </a:p>
                  </a:txBody>
                  <a:tcPr marL="0" marR="0" marT="0" marB="0"/>
                </a:tc>
                <a:tc>
                  <a:txBody>
                    <a:bodyPr/>
                    <a:lstStyle/>
                    <a:p>
                      <a:pPr marL="167005" marR="154305" algn="ctr">
                        <a:lnSpc>
                          <a:spcPct val="100000"/>
                        </a:lnSpc>
                        <a:spcBef>
                          <a:spcPts val="0"/>
                        </a:spcBef>
                        <a:spcAft>
                          <a:spcPts val="0"/>
                        </a:spcAft>
                      </a:pPr>
                      <a:r>
                        <a:rPr lang="en-US" sz="1100" kern="1200">
                          <a:solidFill>
                            <a:schemeClr val="tx2"/>
                          </a:solidFill>
                          <a:effectLst/>
                          <a:latin typeface="+mn-lt"/>
                          <a:ea typeface="+mn-ea"/>
                          <a:cs typeface="+mn-cs"/>
                        </a:rPr>
                        <a:t>0.2</a:t>
                      </a:r>
                    </a:p>
                  </a:txBody>
                  <a:tcPr marL="0" marR="0" marT="0" marB="0"/>
                </a:tc>
                <a:tc>
                  <a:txBody>
                    <a:bodyPr/>
                    <a:lstStyle/>
                    <a:p>
                      <a:pPr marL="118110" marR="97155" algn="ctr">
                        <a:lnSpc>
                          <a:spcPct val="100000"/>
                        </a:lnSpc>
                        <a:spcBef>
                          <a:spcPts val="0"/>
                        </a:spcBef>
                        <a:spcAft>
                          <a:spcPts val="0"/>
                        </a:spcAft>
                      </a:pPr>
                      <a:r>
                        <a:rPr lang="en-US" sz="1100" kern="1200">
                          <a:solidFill>
                            <a:schemeClr val="tx2"/>
                          </a:solidFill>
                          <a:effectLst/>
                          <a:latin typeface="+mn-lt"/>
                          <a:ea typeface="+mn-ea"/>
                          <a:cs typeface="+mn-cs"/>
                        </a:rPr>
                        <a:t>0.3</a:t>
                      </a:r>
                    </a:p>
                  </a:txBody>
                  <a:tcPr marL="0" marR="0" marT="0" marB="0"/>
                </a:tc>
                <a:tc>
                  <a:txBody>
                    <a:bodyPr/>
                    <a:lstStyle/>
                    <a:p>
                      <a:pPr marL="97155" marR="17780" algn="ctr">
                        <a:lnSpc>
                          <a:spcPct val="100000"/>
                        </a:lnSpc>
                        <a:spcBef>
                          <a:spcPts val="0"/>
                        </a:spcBef>
                        <a:spcAft>
                          <a:spcPts val="0"/>
                        </a:spcAft>
                      </a:pPr>
                      <a:r>
                        <a:rPr lang="en-US" sz="1100" kern="1200">
                          <a:solidFill>
                            <a:schemeClr val="tx2"/>
                          </a:solidFill>
                          <a:effectLst/>
                          <a:latin typeface="+mn-lt"/>
                          <a:ea typeface="+mn-ea"/>
                          <a:cs typeface="+mn-cs"/>
                        </a:rPr>
                        <a:t>3.92</a:t>
                      </a:r>
                    </a:p>
                  </a:txBody>
                  <a:tcPr marL="0" marR="0" marT="0" marB="0"/>
                </a:tc>
                <a:extLst>
                  <a:ext uri="{0D108BD9-81ED-4DB2-BD59-A6C34878D82A}">
                    <a16:rowId xmlns:a16="http://schemas.microsoft.com/office/drawing/2014/main" val="3011484036"/>
                  </a:ext>
                </a:extLst>
              </a:tr>
            </a:tbl>
          </a:graphicData>
        </a:graphic>
      </p:graphicFrame>
      <p:graphicFrame>
        <p:nvGraphicFramePr>
          <p:cNvPr id="6" name="Table 5">
            <a:extLst>
              <a:ext uri="{FF2B5EF4-FFF2-40B4-BE49-F238E27FC236}">
                <a16:creationId xmlns:a16="http://schemas.microsoft.com/office/drawing/2014/main" id="{47B4A05C-28F4-4757-918D-466D33B1BC37}"/>
              </a:ext>
            </a:extLst>
          </p:cNvPr>
          <p:cNvGraphicFramePr>
            <a:graphicFrameLocks noGrp="1"/>
          </p:cNvGraphicFramePr>
          <p:nvPr>
            <p:extLst>
              <p:ext uri="{D42A27DB-BD31-4B8C-83A1-F6EECF244321}">
                <p14:modId xmlns:p14="http://schemas.microsoft.com/office/powerpoint/2010/main" val="1405257514"/>
              </p:ext>
            </p:extLst>
          </p:nvPr>
        </p:nvGraphicFramePr>
        <p:xfrm>
          <a:off x="901521" y="3429000"/>
          <a:ext cx="7253651" cy="2133462"/>
        </p:xfrm>
        <a:graphic>
          <a:graphicData uri="http://schemas.openxmlformats.org/drawingml/2006/table">
            <a:tbl>
              <a:tblPr firstRow="1" firstCol="1" lastRow="1" lastCol="1" bandRow="1" bandCol="1">
                <a:tableStyleId>{2D5ABB26-0587-4C30-8999-92F81FD0307C}</a:tableStyleId>
              </a:tblPr>
              <a:tblGrid>
                <a:gridCol w="2137615">
                  <a:extLst>
                    <a:ext uri="{9D8B030D-6E8A-4147-A177-3AD203B41FA5}">
                      <a16:colId xmlns:a16="http://schemas.microsoft.com/office/drawing/2014/main" val="1932146241"/>
                    </a:ext>
                  </a:extLst>
                </a:gridCol>
                <a:gridCol w="617837">
                  <a:extLst>
                    <a:ext uri="{9D8B030D-6E8A-4147-A177-3AD203B41FA5}">
                      <a16:colId xmlns:a16="http://schemas.microsoft.com/office/drawing/2014/main" val="2366483843"/>
                    </a:ext>
                  </a:extLst>
                </a:gridCol>
                <a:gridCol w="776792">
                  <a:extLst>
                    <a:ext uri="{9D8B030D-6E8A-4147-A177-3AD203B41FA5}">
                      <a16:colId xmlns:a16="http://schemas.microsoft.com/office/drawing/2014/main" val="2994148244"/>
                    </a:ext>
                  </a:extLst>
                </a:gridCol>
                <a:gridCol w="693358">
                  <a:extLst>
                    <a:ext uri="{9D8B030D-6E8A-4147-A177-3AD203B41FA5}">
                      <a16:colId xmlns:a16="http://schemas.microsoft.com/office/drawing/2014/main" val="3966187615"/>
                    </a:ext>
                  </a:extLst>
                </a:gridCol>
                <a:gridCol w="943658">
                  <a:extLst>
                    <a:ext uri="{9D8B030D-6E8A-4147-A177-3AD203B41FA5}">
                      <a16:colId xmlns:a16="http://schemas.microsoft.com/office/drawing/2014/main" val="3643882852"/>
                    </a:ext>
                  </a:extLst>
                </a:gridCol>
                <a:gridCol w="596260">
                  <a:extLst>
                    <a:ext uri="{9D8B030D-6E8A-4147-A177-3AD203B41FA5}">
                      <a16:colId xmlns:a16="http://schemas.microsoft.com/office/drawing/2014/main" val="1053585726"/>
                    </a:ext>
                  </a:extLst>
                </a:gridCol>
                <a:gridCol w="947254">
                  <a:extLst>
                    <a:ext uri="{9D8B030D-6E8A-4147-A177-3AD203B41FA5}">
                      <a16:colId xmlns:a16="http://schemas.microsoft.com/office/drawing/2014/main" val="1525885718"/>
                    </a:ext>
                  </a:extLst>
                </a:gridCol>
                <a:gridCol w="540877">
                  <a:extLst>
                    <a:ext uri="{9D8B030D-6E8A-4147-A177-3AD203B41FA5}">
                      <a16:colId xmlns:a16="http://schemas.microsoft.com/office/drawing/2014/main" val="1528018540"/>
                    </a:ext>
                  </a:extLst>
                </a:gridCol>
              </a:tblGrid>
              <a:tr h="363846">
                <a:tc>
                  <a:txBody>
                    <a:bodyPr/>
                    <a:lstStyle/>
                    <a:p>
                      <a:pPr marL="986790" marR="65405" algn="ctr">
                        <a:lnSpc>
                          <a:spcPct val="100000"/>
                        </a:lnSpc>
                        <a:spcBef>
                          <a:spcPts val="0"/>
                        </a:spcBef>
                        <a:spcAft>
                          <a:spcPts val="0"/>
                        </a:spcAft>
                      </a:pPr>
                      <a:r>
                        <a:rPr lang="en-US" sz="1100" b="1" u="sng">
                          <a:solidFill>
                            <a:schemeClr val="tx2"/>
                          </a:solidFill>
                          <a:effectLst/>
                        </a:rPr>
                        <a:t>Not true at all</a:t>
                      </a:r>
                      <a:endParaRPr lang="en-US" sz="1100" b="1">
                        <a:solidFill>
                          <a:schemeClr val="tx2"/>
                        </a:solidFill>
                        <a:effectLst/>
                      </a:endParaRPr>
                    </a:p>
                    <a:p>
                      <a:pPr marL="0" marR="445770" algn="r">
                        <a:lnSpc>
                          <a:spcPct val="100000"/>
                        </a:lnSpc>
                        <a:spcBef>
                          <a:spcPts val="0"/>
                        </a:spcBef>
                        <a:spcAft>
                          <a:spcPts val="0"/>
                        </a:spcAft>
                      </a:pPr>
                      <a:r>
                        <a:rPr lang="en-US" sz="1100" b="1">
                          <a:solidFill>
                            <a:schemeClr val="tx2"/>
                          </a:solidFill>
                          <a:effectLst/>
                        </a:rPr>
                        <a:t>1</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l">
                        <a:lnSpc>
                          <a:spcPct val="100000"/>
                        </a:lnSpc>
                        <a:spcBef>
                          <a:spcPts val="0"/>
                        </a:spcBef>
                        <a:spcAft>
                          <a:spcPts val="0"/>
                        </a:spcAft>
                      </a:pPr>
                      <a:r>
                        <a:rPr lang="en-US" sz="900" b="1">
                          <a:solidFill>
                            <a:schemeClr val="tx2"/>
                          </a:solidFill>
                          <a:effectLst/>
                        </a:rPr>
                        <a:t> </a:t>
                      </a:r>
                      <a:endParaRPr lang="en-US" sz="1100" b="1">
                        <a:solidFill>
                          <a:schemeClr val="tx2"/>
                        </a:solidFill>
                        <a:effectLst/>
                      </a:endParaRPr>
                    </a:p>
                    <a:p>
                      <a:pPr marL="0" marR="137795" algn="ctr">
                        <a:lnSpc>
                          <a:spcPct val="100000"/>
                        </a:lnSpc>
                        <a:spcBef>
                          <a:spcPts val="0"/>
                        </a:spcBef>
                        <a:spcAft>
                          <a:spcPts val="0"/>
                        </a:spcAft>
                      </a:pPr>
                      <a:r>
                        <a:rPr lang="en-US" sz="1100" b="1">
                          <a:solidFill>
                            <a:schemeClr val="tx2"/>
                          </a:solidFill>
                          <a:effectLst/>
                        </a:rPr>
                        <a:t>2</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l">
                        <a:lnSpc>
                          <a:spcPct val="100000"/>
                        </a:lnSpc>
                        <a:spcBef>
                          <a:spcPts val="0"/>
                        </a:spcBef>
                        <a:spcAft>
                          <a:spcPts val="0"/>
                        </a:spcAft>
                      </a:pPr>
                      <a:r>
                        <a:rPr lang="en-US" sz="900" b="1">
                          <a:solidFill>
                            <a:schemeClr val="tx2"/>
                          </a:solidFill>
                          <a:effectLst/>
                        </a:rPr>
                        <a:t> </a:t>
                      </a:r>
                      <a:endParaRPr lang="en-US" sz="1100" b="1">
                        <a:solidFill>
                          <a:schemeClr val="tx2"/>
                        </a:solidFill>
                        <a:effectLst/>
                      </a:endParaRPr>
                    </a:p>
                    <a:p>
                      <a:pPr marL="635" marR="0" algn="ctr">
                        <a:lnSpc>
                          <a:spcPct val="100000"/>
                        </a:lnSpc>
                        <a:spcBef>
                          <a:spcPts val="0"/>
                        </a:spcBef>
                        <a:spcAft>
                          <a:spcPts val="0"/>
                        </a:spcAft>
                      </a:pPr>
                      <a:r>
                        <a:rPr lang="en-US" sz="1100" b="1">
                          <a:solidFill>
                            <a:schemeClr val="tx2"/>
                          </a:solidFill>
                          <a:effectLst/>
                        </a:rPr>
                        <a:t>3</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l">
                        <a:lnSpc>
                          <a:spcPct val="100000"/>
                        </a:lnSpc>
                        <a:spcBef>
                          <a:spcPts val="0"/>
                        </a:spcBef>
                        <a:spcAft>
                          <a:spcPts val="0"/>
                        </a:spcAft>
                      </a:pPr>
                      <a:r>
                        <a:rPr lang="en-US" sz="900" b="1">
                          <a:solidFill>
                            <a:schemeClr val="tx2"/>
                          </a:solidFill>
                          <a:effectLst/>
                        </a:rPr>
                        <a:t> </a:t>
                      </a:r>
                      <a:endParaRPr lang="en-US" sz="1100" b="1">
                        <a:solidFill>
                          <a:schemeClr val="tx2"/>
                        </a:solidFill>
                        <a:effectLst/>
                      </a:endParaRPr>
                    </a:p>
                    <a:p>
                      <a:pPr marL="74930" marR="0" algn="ctr">
                        <a:lnSpc>
                          <a:spcPct val="100000"/>
                        </a:lnSpc>
                        <a:spcBef>
                          <a:spcPts val="0"/>
                        </a:spcBef>
                        <a:spcAft>
                          <a:spcPts val="0"/>
                        </a:spcAft>
                      </a:pPr>
                      <a:r>
                        <a:rPr lang="en-US" sz="1100" b="1">
                          <a:solidFill>
                            <a:schemeClr val="tx2"/>
                          </a:solidFill>
                          <a:effectLst/>
                        </a:rPr>
                        <a:t>4</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1445" marR="131445" algn="ctr">
                        <a:lnSpc>
                          <a:spcPct val="100000"/>
                        </a:lnSpc>
                        <a:spcBef>
                          <a:spcPts val="0"/>
                        </a:spcBef>
                        <a:spcAft>
                          <a:spcPts val="0"/>
                        </a:spcAft>
                      </a:pPr>
                      <a:r>
                        <a:rPr lang="en-US" sz="1100" b="1" u="sng">
                          <a:solidFill>
                            <a:schemeClr val="tx2"/>
                          </a:solidFill>
                          <a:effectLst/>
                        </a:rPr>
                        <a:t>Very true</a:t>
                      </a:r>
                      <a:endParaRPr lang="en-US" sz="1100" b="1">
                        <a:solidFill>
                          <a:schemeClr val="tx2"/>
                        </a:solidFill>
                        <a:effectLst/>
                      </a:endParaRPr>
                    </a:p>
                    <a:p>
                      <a:pPr marL="1270" marR="0" algn="ctr">
                        <a:lnSpc>
                          <a:spcPct val="100000"/>
                        </a:lnSpc>
                        <a:spcBef>
                          <a:spcPts val="0"/>
                        </a:spcBef>
                        <a:spcAft>
                          <a:spcPts val="0"/>
                        </a:spcAft>
                      </a:pPr>
                      <a:r>
                        <a:rPr lang="en-US" sz="1100" b="1">
                          <a:solidFill>
                            <a:schemeClr val="tx2"/>
                          </a:solidFill>
                          <a:effectLst/>
                        </a:rPr>
                        <a:t>5</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44780" marR="0" indent="17145" algn="l">
                        <a:lnSpc>
                          <a:spcPct val="100000"/>
                        </a:lnSpc>
                        <a:spcBef>
                          <a:spcPts val="0"/>
                        </a:spcBef>
                        <a:spcAft>
                          <a:spcPts val="0"/>
                        </a:spcAft>
                      </a:pPr>
                      <a:r>
                        <a:rPr lang="en-US" sz="1100" b="1">
                          <a:solidFill>
                            <a:schemeClr val="tx2"/>
                          </a:solidFill>
                          <a:effectLst/>
                        </a:rPr>
                        <a:t>Not</a:t>
                      </a:r>
                    </a:p>
                    <a:p>
                      <a:pPr marL="144780" marR="0" algn="l">
                        <a:lnSpc>
                          <a:spcPct val="100000"/>
                        </a:lnSpc>
                        <a:spcBef>
                          <a:spcPts val="0"/>
                        </a:spcBef>
                        <a:spcAft>
                          <a:spcPts val="0"/>
                        </a:spcAft>
                      </a:pPr>
                      <a:r>
                        <a:rPr lang="en-US" sz="1100" b="1" u="sng">
                          <a:solidFill>
                            <a:schemeClr val="tx2"/>
                          </a:solidFill>
                          <a:effectLst/>
                        </a:rPr>
                        <a:t>sure</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8110" marR="97155" algn="ctr">
                        <a:lnSpc>
                          <a:spcPct val="100000"/>
                        </a:lnSpc>
                        <a:spcBef>
                          <a:spcPts val="0"/>
                        </a:spcBef>
                        <a:spcAft>
                          <a:spcPts val="0"/>
                        </a:spcAft>
                      </a:pPr>
                      <a:r>
                        <a:rPr lang="en-US" sz="1100" b="1">
                          <a:solidFill>
                            <a:schemeClr val="tx2"/>
                          </a:solidFill>
                          <a:effectLst/>
                        </a:rPr>
                        <a:t>Not</a:t>
                      </a:r>
                    </a:p>
                    <a:p>
                      <a:pPr marL="118110" marR="97155" algn="ctr">
                        <a:lnSpc>
                          <a:spcPct val="100000"/>
                        </a:lnSpc>
                        <a:spcBef>
                          <a:spcPts val="0"/>
                        </a:spcBef>
                        <a:spcAft>
                          <a:spcPts val="0"/>
                        </a:spcAft>
                      </a:pPr>
                      <a:r>
                        <a:rPr lang="en-US" sz="1100" b="1" u="sng">
                          <a:solidFill>
                            <a:schemeClr val="tx2"/>
                          </a:solidFill>
                          <a:effectLst/>
                        </a:rPr>
                        <a:t>applicable</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l">
                        <a:lnSpc>
                          <a:spcPct val="100000"/>
                        </a:lnSpc>
                        <a:spcBef>
                          <a:spcPts val="0"/>
                        </a:spcBef>
                        <a:spcAft>
                          <a:spcPts val="0"/>
                        </a:spcAft>
                      </a:pPr>
                      <a:r>
                        <a:rPr lang="en-US" sz="900" b="1">
                          <a:solidFill>
                            <a:schemeClr val="tx2"/>
                          </a:solidFill>
                          <a:effectLst/>
                        </a:rPr>
                        <a:t> </a:t>
                      </a:r>
                      <a:endParaRPr lang="en-US" sz="1100" b="1">
                        <a:solidFill>
                          <a:schemeClr val="tx2"/>
                        </a:solidFill>
                        <a:effectLst/>
                      </a:endParaRPr>
                    </a:p>
                    <a:p>
                      <a:pPr marL="97155" marR="18415" algn="ctr">
                        <a:lnSpc>
                          <a:spcPct val="100000"/>
                        </a:lnSpc>
                        <a:spcBef>
                          <a:spcPts val="0"/>
                        </a:spcBef>
                        <a:spcAft>
                          <a:spcPts val="0"/>
                        </a:spcAft>
                      </a:pPr>
                      <a:r>
                        <a:rPr lang="en-US" sz="1100" b="1" u="sng">
                          <a:solidFill>
                            <a:schemeClr val="tx2"/>
                          </a:solidFill>
                          <a:effectLst/>
                        </a:rPr>
                        <a:t>Mean</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79025621"/>
                  </a:ext>
                </a:extLst>
              </a:tr>
              <a:tr h="181923">
                <a:tc>
                  <a:txBody>
                    <a:bodyPr/>
                    <a:lstStyle/>
                    <a:p>
                      <a:pPr marL="32385" marR="0" algn="l">
                        <a:lnSpc>
                          <a:spcPct val="100000"/>
                        </a:lnSpc>
                        <a:spcBef>
                          <a:spcPts val="0"/>
                        </a:spcBef>
                        <a:spcAft>
                          <a:spcPts val="0"/>
                        </a:spcAft>
                        <a:tabLst>
                          <a:tab pos="1491615" algn="r"/>
                        </a:tabLst>
                      </a:pPr>
                      <a:r>
                        <a:rPr lang="en-US" sz="1100" kern="1200">
                          <a:solidFill>
                            <a:schemeClr val="tx2"/>
                          </a:solidFill>
                          <a:effectLst/>
                          <a:latin typeface="+mn-lt"/>
                          <a:ea typeface="+mn-ea"/>
                          <a:cs typeface="+mn-cs"/>
                        </a:rPr>
                        <a:t>Teacher	       0.1</a:t>
                      </a:r>
                    </a:p>
                  </a:txBody>
                  <a:tcPr marL="0" marR="0" marT="0" marB="0"/>
                </a:tc>
                <a:tc>
                  <a:txBody>
                    <a:bodyPr/>
                    <a:lstStyle/>
                    <a:p>
                      <a:pPr marL="66040" marR="205105" algn="ctr">
                        <a:lnSpc>
                          <a:spcPct val="100000"/>
                        </a:lnSpc>
                        <a:spcBef>
                          <a:spcPts val="0"/>
                        </a:spcBef>
                        <a:spcAft>
                          <a:spcPts val="0"/>
                        </a:spcAft>
                      </a:pPr>
                      <a:r>
                        <a:rPr lang="en-US" sz="1100" kern="1200">
                          <a:solidFill>
                            <a:schemeClr val="tx2"/>
                          </a:solidFill>
                          <a:effectLst/>
                          <a:latin typeface="+mn-lt"/>
                          <a:ea typeface="+mn-ea"/>
                          <a:cs typeface="+mn-cs"/>
                        </a:rPr>
                        <a:t>2.3</a:t>
                      </a:r>
                    </a:p>
                  </a:txBody>
                  <a:tcPr marL="0" marR="0" marT="0" marB="0"/>
                </a:tc>
                <a:tc>
                  <a:txBody>
                    <a:bodyPr/>
                    <a:lstStyle/>
                    <a:p>
                      <a:pPr marL="206375" marR="206375" algn="ctr">
                        <a:lnSpc>
                          <a:spcPct val="100000"/>
                        </a:lnSpc>
                        <a:spcBef>
                          <a:spcPts val="0"/>
                        </a:spcBef>
                        <a:spcAft>
                          <a:spcPts val="0"/>
                        </a:spcAft>
                      </a:pPr>
                      <a:r>
                        <a:rPr lang="en-US" sz="1100" kern="1200">
                          <a:solidFill>
                            <a:schemeClr val="tx2"/>
                          </a:solidFill>
                          <a:effectLst/>
                          <a:latin typeface="+mn-lt"/>
                          <a:ea typeface="+mn-ea"/>
                          <a:cs typeface="+mn-cs"/>
                        </a:rPr>
                        <a:t>11.7</a:t>
                      </a:r>
                    </a:p>
                  </a:txBody>
                  <a:tcPr marL="0" marR="0" marT="0" marB="0"/>
                </a:tc>
                <a:tc>
                  <a:txBody>
                    <a:bodyPr/>
                    <a:lstStyle/>
                    <a:p>
                      <a:pPr marL="205740" marR="131445" algn="ctr">
                        <a:lnSpc>
                          <a:spcPct val="100000"/>
                        </a:lnSpc>
                        <a:spcBef>
                          <a:spcPts val="0"/>
                        </a:spcBef>
                        <a:spcAft>
                          <a:spcPts val="0"/>
                        </a:spcAft>
                      </a:pPr>
                      <a:r>
                        <a:rPr lang="en-US" sz="1100" kern="1200">
                          <a:solidFill>
                            <a:schemeClr val="tx2"/>
                          </a:solidFill>
                          <a:effectLst/>
                          <a:latin typeface="+mn-lt"/>
                          <a:ea typeface="+mn-ea"/>
                          <a:cs typeface="+mn-cs"/>
                        </a:rPr>
                        <a:t>29.0</a:t>
                      </a:r>
                    </a:p>
                  </a:txBody>
                  <a:tcPr marL="0" marR="0" marT="0" marB="0"/>
                </a:tc>
                <a:tc>
                  <a:txBody>
                    <a:bodyPr/>
                    <a:lstStyle/>
                    <a:p>
                      <a:pPr marL="131445" marR="130175" algn="ctr">
                        <a:lnSpc>
                          <a:spcPct val="100000"/>
                        </a:lnSpc>
                        <a:spcBef>
                          <a:spcPts val="0"/>
                        </a:spcBef>
                        <a:spcAft>
                          <a:spcPts val="0"/>
                        </a:spcAft>
                      </a:pPr>
                      <a:r>
                        <a:rPr lang="en-US" sz="1100" kern="1200">
                          <a:solidFill>
                            <a:schemeClr val="tx2"/>
                          </a:solidFill>
                          <a:effectLst/>
                          <a:latin typeface="+mn-lt"/>
                          <a:ea typeface="+mn-ea"/>
                          <a:cs typeface="+mn-cs"/>
                        </a:rPr>
                        <a:t>56.5</a:t>
                      </a:r>
                    </a:p>
                  </a:txBody>
                  <a:tcPr marL="0" marR="0" marT="0" marB="0"/>
                </a:tc>
                <a:tc>
                  <a:txBody>
                    <a:bodyPr/>
                    <a:lstStyle/>
                    <a:p>
                      <a:pPr marL="167005" marR="154940" algn="ctr">
                        <a:lnSpc>
                          <a:spcPct val="100000"/>
                        </a:lnSpc>
                        <a:spcBef>
                          <a:spcPts val="0"/>
                        </a:spcBef>
                        <a:spcAft>
                          <a:spcPts val="0"/>
                        </a:spcAft>
                      </a:pPr>
                      <a:r>
                        <a:rPr lang="en-US" sz="1100" kern="1200">
                          <a:solidFill>
                            <a:schemeClr val="tx2"/>
                          </a:solidFill>
                          <a:effectLst/>
                          <a:latin typeface="+mn-lt"/>
                          <a:ea typeface="+mn-ea"/>
                          <a:cs typeface="+mn-cs"/>
                        </a:rPr>
                        <a:t>0.1</a:t>
                      </a:r>
                    </a:p>
                  </a:txBody>
                  <a:tcPr marL="0" marR="0" marT="0" marB="0"/>
                </a:tc>
                <a:tc>
                  <a:txBody>
                    <a:bodyPr/>
                    <a:lstStyle/>
                    <a:p>
                      <a:pPr marL="118110" marR="97155" algn="ctr">
                        <a:lnSpc>
                          <a:spcPct val="100000"/>
                        </a:lnSpc>
                        <a:spcBef>
                          <a:spcPts val="0"/>
                        </a:spcBef>
                        <a:spcAft>
                          <a:spcPts val="0"/>
                        </a:spcAft>
                      </a:pPr>
                      <a:r>
                        <a:rPr lang="en-US" sz="1100" kern="1200">
                          <a:solidFill>
                            <a:schemeClr val="tx2"/>
                          </a:solidFill>
                          <a:effectLst/>
                          <a:latin typeface="+mn-lt"/>
                          <a:ea typeface="+mn-ea"/>
                          <a:cs typeface="+mn-cs"/>
                        </a:rPr>
                        <a:t>0.3</a:t>
                      </a:r>
                    </a:p>
                  </a:txBody>
                  <a:tcPr marL="0" marR="0" marT="0" marB="0"/>
                </a:tc>
                <a:tc>
                  <a:txBody>
                    <a:bodyPr/>
                    <a:lstStyle/>
                    <a:p>
                      <a:pPr marL="97155" marR="17780" algn="ctr">
                        <a:lnSpc>
                          <a:spcPct val="100000"/>
                        </a:lnSpc>
                        <a:spcBef>
                          <a:spcPts val="0"/>
                        </a:spcBef>
                        <a:spcAft>
                          <a:spcPts val="0"/>
                        </a:spcAft>
                      </a:pPr>
                      <a:r>
                        <a:rPr lang="en-US" sz="1100" kern="1200">
                          <a:solidFill>
                            <a:schemeClr val="tx2"/>
                          </a:solidFill>
                          <a:effectLst/>
                          <a:latin typeface="+mn-lt"/>
                          <a:ea typeface="+mn-ea"/>
                          <a:cs typeface="+mn-cs"/>
                        </a:rPr>
                        <a:t>4.40</a:t>
                      </a:r>
                    </a:p>
                  </a:txBody>
                  <a:tcPr marL="0" marR="0" marT="0" marB="0"/>
                </a:tc>
                <a:extLst>
                  <a:ext uri="{0D108BD9-81ED-4DB2-BD59-A6C34878D82A}">
                    <a16:rowId xmlns:a16="http://schemas.microsoft.com/office/drawing/2014/main" val="485664055"/>
                  </a:ext>
                </a:extLst>
              </a:tr>
              <a:tr h="181923">
                <a:tc>
                  <a:txBody>
                    <a:bodyPr/>
                    <a:lstStyle/>
                    <a:p>
                      <a:pPr marL="31750" marR="0" algn="l">
                        <a:lnSpc>
                          <a:spcPct val="100000"/>
                        </a:lnSpc>
                        <a:spcBef>
                          <a:spcPts val="0"/>
                        </a:spcBef>
                        <a:spcAft>
                          <a:spcPts val="0"/>
                        </a:spcAft>
                        <a:tabLst>
                          <a:tab pos="1315085" algn="l"/>
                        </a:tabLst>
                      </a:pPr>
                      <a:r>
                        <a:rPr lang="en-US" sz="1100" kern="1200">
                          <a:solidFill>
                            <a:schemeClr val="tx2"/>
                          </a:solidFill>
                          <a:effectLst/>
                          <a:latin typeface="+mn-lt"/>
                          <a:ea typeface="+mn-ea"/>
                          <a:cs typeface="+mn-cs"/>
                        </a:rPr>
                        <a:t>Priest	2.1</a:t>
                      </a:r>
                    </a:p>
                  </a:txBody>
                  <a:tcPr marL="0" marR="0" marT="0" marB="0"/>
                </a:tc>
                <a:tc>
                  <a:txBody>
                    <a:bodyPr/>
                    <a:lstStyle/>
                    <a:p>
                      <a:pPr marL="65405" marR="205105" algn="ctr">
                        <a:lnSpc>
                          <a:spcPct val="100000"/>
                        </a:lnSpc>
                        <a:spcBef>
                          <a:spcPts val="0"/>
                        </a:spcBef>
                        <a:spcAft>
                          <a:spcPts val="0"/>
                        </a:spcAft>
                      </a:pPr>
                      <a:r>
                        <a:rPr lang="en-US" sz="1100" kern="1200">
                          <a:solidFill>
                            <a:schemeClr val="tx2"/>
                          </a:solidFill>
                          <a:effectLst/>
                          <a:latin typeface="+mn-lt"/>
                          <a:ea typeface="+mn-ea"/>
                          <a:cs typeface="+mn-cs"/>
                        </a:rPr>
                        <a:t>8.2</a:t>
                      </a:r>
                    </a:p>
                  </a:txBody>
                  <a:tcPr marL="0" marR="0" marT="0" marB="0"/>
                </a:tc>
                <a:tc>
                  <a:txBody>
                    <a:bodyPr/>
                    <a:lstStyle/>
                    <a:p>
                      <a:pPr marL="206375" marR="206375" algn="ctr">
                        <a:lnSpc>
                          <a:spcPct val="100000"/>
                        </a:lnSpc>
                        <a:spcBef>
                          <a:spcPts val="0"/>
                        </a:spcBef>
                        <a:spcAft>
                          <a:spcPts val="0"/>
                        </a:spcAft>
                      </a:pPr>
                      <a:r>
                        <a:rPr lang="en-US" sz="1100" kern="1200">
                          <a:solidFill>
                            <a:schemeClr val="tx2"/>
                          </a:solidFill>
                          <a:effectLst/>
                          <a:latin typeface="+mn-lt"/>
                          <a:ea typeface="+mn-ea"/>
                          <a:cs typeface="+mn-cs"/>
                        </a:rPr>
                        <a:t>17.4</a:t>
                      </a:r>
                    </a:p>
                  </a:txBody>
                  <a:tcPr marL="0" marR="0" marT="0" marB="0"/>
                </a:tc>
                <a:tc>
                  <a:txBody>
                    <a:bodyPr/>
                    <a:lstStyle/>
                    <a:p>
                      <a:pPr marL="205740" marR="131445" algn="ctr">
                        <a:lnSpc>
                          <a:spcPct val="100000"/>
                        </a:lnSpc>
                        <a:spcBef>
                          <a:spcPts val="0"/>
                        </a:spcBef>
                        <a:spcAft>
                          <a:spcPts val="0"/>
                        </a:spcAft>
                      </a:pPr>
                      <a:r>
                        <a:rPr lang="en-US" sz="1100" kern="1200">
                          <a:solidFill>
                            <a:schemeClr val="tx2"/>
                          </a:solidFill>
                          <a:effectLst/>
                          <a:latin typeface="+mn-lt"/>
                          <a:ea typeface="+mn-ea"/>
                          <a:cs typeface="+mn-cs"/>
                        </a:rPr>
                        <a:t>32.3</a:t>
                      </a:r>
                    </a:p>
                  </a:txBody>
                  <a:tcPr marL="0" marR="0" marT="0" marB="0"/>
                </a:tc>
                <a:tc>
                  <a:txBody>
                    <a:bodyPr/>
                    <a:lstStyle/>
                    <a:p>
                      <a:pPr marL="131445" marR="130810" algn="ctr">
                        <a:lnSpc>
                          <a:spcPct val="100000"/>
                        </a:lnSpc>
                        <a:spcBef>
                          <a:spcPts val="0"/>
                        </a:spcBef>
                        <a:spcAft>
                          <a:spcPts val="0"/>
                        </a:spcAft>
                      </a:pPr>
                      <a:r>
                        <a:rPr lang="en-US" sz="1100" kern="1200">
                          <a:solidFill>
                            <a:schemeClr val="tx2"/>
                          </a:solidFill>
                          <a:effectLst/>
                          <a:latin typeface="+mn-lt"/>
                          <a:ea typeface="+mn-ea"/>
                          <a:cs typeface="+mn-cs"/>
                        </a:rPr>
                        <a:t>38.1</a:t>
                      </a:r>
                    </a:p>
                  </a:txBody>
                  <a:tcPr marL="0" marR="0" marT="0" marB="0"/>
                </a:tc>
                <a:tc>
                  <a:txBody>
                    <a:bodyPr/>
                    <a:lstStyle/>
                    <a:p>
                      <a:pPr marL="167005" marR="155575" algn="ctr">
                        <a:lnSpc>
                          <a:spcPct val="100000"/>
                        </a:lnSpc>
                        <a:spcBef>
                          <a:spcPts val="0"/>
                        </a:spcBef>
                        <a:spcAft>
                          <a:spcPts val="0"/>
                        </a:spcAft>
                      </a:pPr>
                      <a:r>
                        <a:rPr lang="en-US" sz="1100" kern="1200">
                          <a:solidFill>
                            <a:schemeClr val="tx2"/>
                          </a:solidFill>
                          <a:effectLst/>
                          <a:latin typeface="+mn-lt"/>
                          <a:ea typeface="+mn-ea"/>
                          <a:cs typeface="+mn-cs"/>
                        </a:rPr>
                        <a:t>1.3</a:t>
                      </a:r>
                    </a:p>
                  </a:txBody>
                  <a:tcPr marL="0" marR="0" marT="0" marB="0"/>
                </a:tc>
                <a:tc>
                  <a:txBody>
                    <a:bodyPr/>
                    <a:lstStyle/>
                    <a:p>
                      <a:pPr marL="117475" marR="97155" algn="ctr">
                        <a:lnSpc>
                          <a:spcPct val="100000"/>
                        </a:lnSpc>
                        <a:spcBef>
                          <a:spcPts val="0"/>
                        </a:spcBef>
                        <a:spcAft>
                          <a:spcPts val="0"/>
                        </a:spcAft>
                      </a:pPr>
                      <a:r>
                        <a:rPr lang="en-US" sz="1100" kern="1200">
                          <a:solidFill>
                            <a:schemeClr val="tx2"/>
                          </a:solidFill>
                          <a:effectLst/>
                          <a:latin typeface="+mn-lt"/>
                          <a:ea typeface="+mn-ea"/>
                          <a:cs typeface="+mn-cs"/>
                        </a:rPr>
                        <a:t>0.7</a:t>
                      </a:r>
                    </a:p>
                  </a:txBody>
                  <a:tcPr marL="0" marR="0" marT="0" marB="0"/>
                </a:tc>
                <a:tc>
                  <a:txBody>
                    <a:bodyPr/>
                    <a:lstStyle/>
                    <a:p>
                      <a:pPr marL="97155" marR="18415" algn="ctr">
                        <a:lnSpc>
                          <a:spcPct val="100000"/>
                        </a:lnSpc>
                        <a:spcBef>
                          <a:spcPts val="0"/>
                        </a:spcBef>
                        <a:spcAft>
                          <a:spcPts val="0"/>
                        </a:spcAft>
                      </a:pPr>
                      <a:r>
                        <a:rPr lang="en-US" sz="1100" kern="1200">
                          <a:solidFill>
                            <a:schemeClr val="tx2"/>
                          </a:solidFill>
                          <a:effectLst/>
                          <a:latin typeface="+mn-lt"/>
                          <a:ea typeface="+mn-ea"/>
                          <a:cs typeface="+mn-cs"/>
                        </a:rPr>
                        <a:t>3.98</a:t>
                      </a:r>
                    </a:p>
                  </a:txBody>
                  <a:tcPr marL="0" marR="0" marT="0" marB="0"/>
                </a:tc>
                <a:extLst>
                  <a:ext uri="{0D108BD9-81ED-4DB2-BD59-A6C34878D82A}">
                    <a16:rowId xmlns:a16="http://schemas.microsoft.com/office/drawing/2014/main" val="2970777000"/>
                  </a:ext>
                </a:extLst>
              </a:tr>
              <a:tr h="181923">
                <a:tc>
                  <a:txBody>
                    <a:bodyPr/>
                    <a:lstStyle/>
                    <a:p>
                      <a:pPr marL="31750" marR="0" algn="l">
                        <a:lnSpc>
                          <a:spcPct val="100000"/>
                        </a:lnSpc>
                        <a:spcBef>
                          <a:spcPts val="0"/>
                        </a:spcBef>
                        <a:spcAft>
                          <a:spcPts val="0"/>
                        </a:spcAft>
                        <a:tabLst>
                          <a:tab pos="1490980" algn="r"/>
                        </a:tabLst>
                      </a:pPr>
                      <a:r>
                        <a:rPr lang="en-US" sz="1100" kern="1200">
                          <a:solidFill>
                            <a:schemeClr val="tx2"/>
                          </a:solidFill>
                          <a:effectLst/>
                          <a:latin typeface="+mn-lt"/>
                          <a:ea typeface="+mn-ea"/>
                          <a:cs typeface="+mn-cs"/>
                        </a:rPr>
                        <a:t>Prophet	      2.2</a:t>
                      </a:r>
                    </a:p>
                  </a:txBody>
                  <a:tcPr marL="0" marR="0" marT="0" marB="0"/>
                </a:tc>
                <a:tc>
                  <a:txBody>
                    <a:bodyPr/>
                    <a:lstStyle/>
                    <a:p>
                      <a:pPr marL="66040" marR="205105" algn="ctr">
                        <a:lnSpc>
                          <a:spcPct val="100000"/>
                        </a:lnSpc>
                        <a:spcBef>
                          <a:spcPts val="0"/>
                        </a:spcBef>
                        <a:spcAft>
                          <a:spcPts val="0"/>
                        </a:spcAft>
                      </a:pPr>
                      <a:r>
                        <a:rPr lang="en-US" sz="1100" kern="1200">
                          <a:solidFill>
                            <a:schemeClr val="tx2"/>
                          </a:solidFill>
                          <a:effectLst/>
                          <a:latin typeface="+mn-lt"/>
                          <a:ea typeface="+mn-ea"/>
                          <a:cs typeface="+mn-cs"/>
                        </a:rPr>
                        <a:t>18.2</a:t>
                      </a:r>
                    </a:p>
                  </a:txBody>
                  <a:tcPr marL="0" marR="0" marT="0" marB="0"/>
                </a:tc>
                <a:tc>
                  <a:txBody>
                    <a:bodyPr/>
                    <a:lstStyle/>
                    <a:p>
                      <a:pPr marL="206375" marR="206375" algn="ctr">
                        <a:lnSpc>
                          <a:spcPct val="100000"/>
                        </a:lnSpc>
                        <a:spcBef>
                          <a:spcPts val="0"/>
                        </a:spcBef>
                        <a:spcAft>
                          <a:spcPts val="0"/>
                        </a:spcAft>
                      </a:pPr>
                      <a:r>
                        <a:rPr lang="en-US" sz="1100" kern="1200">
                          <a:solidFill>
                            <a:schemeClr val="tx2"/>
                          </a:solidFill>
                          <a:effectLst/>
                          <a:latin typeface="+mn-lt"/>
                          <a:ea typeface="+mn-ea"/>
                          <a:cs typeface="+mn-cs"/>
                        </a:rPr>
                        <a:t>31.8</a:t>
                      </a:r>
                    </a:p>
                  </a:txBody>
                  <a:tcPr marL="0" marR="0" marT="0" marB="0"/>
                </a:tc>
                <a:tc>
                  <a:txBody>
                    <a:bodyPr/>
                    <a:lstStyle/>
                    <a:p>
                      <a:pPr marL="205740" marR="132080" algn="ctr">
                        <a:lnSpc>
                          <a:spcPct val="100000"/>
                        </a:lnSpc>
                        <a:spcBef>
                          <a:spcPts val="0"/>
                        </a:spcBef>
                        <a:spcAft>
                          <a:spcPts val="0"/>
                        </a:spcAft>
                      </a:pPr>
                      <a:r>
                        <a:rPr lang="en-US" sz="1100" kern="1200">
                          <a:solidFill>
                            <a:schemeClr val="tx2"/>
                          </a:solidFill>
                          <a:effectLst/>
                          <a:latin typeface="+mn-lt"/>
                          <a:ea typeface="+mn-ea"/>
                          <a:cs typeface="+mn-cs"/>
                        </a:rPr>
                        <a:t>30.7</a:t>
                      </a:r>
                    </a:p>
                  </a:txBody>
                  <a:tcPr marL="0" marR="0" marT="0" marB="0"/>
                </a:tc>
                <a:tc>
                  <a:txBody>
                    <a:bodyPr/>
                    <a:lstStyle/>
                    <a:p>
                      <a:pPr marL="131445" marR="131445" algn="ctr">
                        <a:lnSpc>
                          <a:spcPct val="100000"/>
                        </a:lnSpc>
                        <a:spcBef>
                          <a:spcPts val="0"/>
                        </a:spcBef>
                        <a:spcAft>
                          <a:spcPts val="0"/>
                        </a:spcAft>
                      </a:pPr>
                      <a:r>
                        <a:rPr lang="en-US" sz="1100" kern="1200">
                          <a:solidFill>
                            <a:schemeClr val="tx2"/>
                          </a:solidFill>
                          <a:effectLst/>
                          <a:latin typeface="+mn-lt"/>
                          <a:ea typeface="+mn-ea"/>
                          <a:cs typeface="+mn-cs"/>
                        </a:rPr>
                        <a:t>15.1</a:t>
                      </a:r>
                    </a:p>
                  </a:txBody>
                  <a:tcPr marL="0" marR="0" marT="0" marB="0"/>
                </a:tc>
                <a:tc>
                  <a:txBody>
                    <a:bodyPr/>
                    <a:lstStyle/>
                    <a:p>
                      <a:pPr marL="167005" marR="155575" algn="ctr">
                        <a:lnSpc>
                          <a:spcPct val="100000"/>
                        </a:lnSpc>
                        <a:spcBef>
                          <a:spcPts val="0"/>
                        </a:spcBef>
                        <a:spcAft>
                          <a:spcPts val="0"/>
                        </a:spcAft>
                      </a:pPr>
                      <a:r>
                        <a:rPr lang="en-US" sz="1100" kern="1200">
                          <a:solidFill>
                            <a:schemeClr val="tx2"/>
                          </a:solidFill>
                          <a:effectLst/>
                          <a:latin typeface="+mn-lt"/>
                          <a:ea typeface="+mn-ea"/>
                          <a:cs typeface="+mn-cs"/>
                        </a:rPr>
                        <a:t>1.4</a:t>
                      </a:r>
                    </a:p>
                  </a:txBody>
                  <a:tcPr marL="0" marR="0" marT="0" marB="0"/>
                </a:tc>
                <a:tc>
                  <a:txBody>
                    <a:bodyPr/>
                    <a:lstStyle/>
                    <a:p>
                      <a:pPr marL="116840" marR="97155" algn="ctr">
                        <a:lnSpc>
                          <a:spcPct val="100000"/>
                        </a:lnSpc>
                        <a:spcBef>
                          <a:spcPts val="0"/>
                        </a:spcBef>
                        <a:spcAft>
                          <a:spcPts val="0"/>
                        </a:spcAft>
                      </a:pPr>
                      <a:r>
                        <a:rPr lang="en-US" sz="1100" kern="1200">
                          <a:solidFill>
                            <a:schemeClr val="tx2"/>
                          </a:solidFill>
                          <a:effectLst/>
                          <a:latin typeface="+mn-lt"/>
                          <a:ea typeface="+mn-ea"/>
                          <a:cs typeface="+mn-cs"/>
                        </a:rPr>
                        <a:t>0.6</a:t>
                      </a:r>
                    </a:p>
                  </a:txBody>
                  <a:tcPr marL="0" marR="0" marT="0" marB="0"/>
                </a:tc>
                <a:tc>
                  <a:txBody>
                    <a:bodyPr/>
                    <a:lstStyle/>
                    <a:p>
                      <a:pPr marL="97155" marR="18415" algn="ctr">
                        <a:lnSpc>
                          <a:spcPct val="100000"/>
                        </a:lnSpc>
                        <a:spcBef>
                          <a:spcPts val="0"/>
                        </a:spcBef>
                        <a:spcAft>
                          <a:spcPts val="0"/>
                        </a:spcAft>
                      </a:pPr>
                      <a:r>
                        <a:rPr lang="en-US" sz="1100" kern="1200">
                          <a:solidFill>
                            <a:schemeClr val="tx2"/>
                          </a:solidFill>
                          <a:effectLst/>
                          <a:latin typeface="+mn-lt"/>
                          <a:ea typeface="+mn-ea"/>
                          <a:cs typeface="+mn-cs"/>
                        </a:rPr>
                        <a:t>3.39</a:t>
                      </a:r>
                    </a:p>
                  </a:txBody>
                  <a:tcPr marL="0" marR="0" marT="0" marB="0"/>
                </a:tc>
                <a:extLst>
                  <a:ext uri="{0D108BD9-81ED-4DB2-BD59-A6C34878D82A}">
                    <a16:rowId xmlns:a16="http://schemas.microsoft.com/office/drawing/2014/main" val="470259215"/>
                  </a:ext>
                </a:extLst>
              </a:tr>
              <a:tr h="181923">
                <a:tc>
                  <a:txBody>
                    <a:bodyPr/>
                    <a:lstStyle/>
                    <a:p>
                      <a:pPr marL="31750" marR="0" algn="l">
                        <a:lnSpc>
                          <a:spcPct val="100000"/>
                        </a:lnSpc>
                        <a:spcBef>
                          <a:spcPts val="0"/>
                        </a:spcBef>
                        <a:spcAft>
                          <a:spcPts val="0"/>
                        </a:spcAft>
                      </a:pPr>
                      <a:r>
                        <a:rPr lang="en-US" sz="1100" kern="1200">
                          <a:solidFill>
                            <a:schemeClr val="tx2"/>
                          </a:solidFill>
                          <a:effectLst/>
                          <a:latin typeface="+mn-lt"/>
                          <a:ea typeface="+mn-ea"/>
                          <a:cs typeface="+mn-cs"/>
                        </a:rPr>
                        <a:t>Community organizer 12.3</a:t>
                      </a:r>
                    </a:p>
                  </a:txBody>
                  <a:tcPr marL="0" marR="0" marT="0" marB="0"/>
                </a:tc>
                <a:tc>
                  <a:txBody>
                    <a:bodyPr/>
                    <a:lstStyle/>
                    <a:p>
                      <a:pPr marL="66040" marR="205105" algn="ctr">
                        <a:lnSpc>
                          <a:spcPct val="100000"/>
                        </a:lnSpc>
                        <a:spcBef>
                          <a:spcPts val="0"/>
                        </a:spcBef>
                        <a:spcAft>
                          <a:spcPts val="0"/>
                        </a:spcAft>
                      </a:pPr>
                      <a:r>
                        <a:rPr lang="en-US" sz="1100" kern="1200">
                          <a:solidFill>
                            <a:schemeClr val="tx2"/>
                          </a:solidFill>
                          <a:effectLst/>
                          <a:latin typeface="+mn-lt"/>
                          <a:ea typeface="+mn-ea"/>
                          <a:cs typeface="+mn-cs"/>
                        </a:rPr>
                        <a:t>29.7</a:t>
                      </a:r>
                    </a:p>
                  </a:txBody>
                  <a:tcPr marL="0" marR="0" marT="0" marB="0"/>
                </a:tc>
                <a:tc>
                  <a:txBody>
                    <a:bodyPr/>
                    <a:lstStyle/>
                    <a:p>
                      <a:pPr marL="206375" marR="206375" algn="ctr">
                        <a:lnSpc>
                          <a:spcPct val="100000"/>
                        </a:lnSpc>
                        <a:spcBef>
                          <a:spcPts val="0"/>
                        </a:spcBef>
                        <a:spcAft>
                          <a:spcPts val="0"/>
                        </a:spcAft>
                      </a:pPr>
                      <a:r>
                        <a:rPr lang="en-US" sz="1100" kern="1200">
                          <a:solidFill>
                            <a:schemeClr val="tx2"/>
                          </a:solidFill>
                          <a:effectLst/>
                          <a:latin typeface="+mn-lt"/>
                          <a:ea typeface="+mn-ea"/>
                          <a:cs typeface="+mn-cs"/>
                        </a:rPr>
                        <a:t>24.3</a:t>
                      </a:r>
                    </a:p>
                  </a:txBody>
                  <a:tcPr marL="0" marR="0" marT="0" marB="0"/>
                </a:tc>
                <a:tc>
                  <a:txBody>
                    <a:bodyPr/>
                    <a:lstStyle/>
                    <a:p>
                      <a:pPr marL="205105" marR="132080" algn="ctr">
                        <a:lnSpc>
                          <a:spcPct val="100000"/>
                        </a:lnSpc>
                        <a:spcBef>
                          <a:spcPts val="0"/>
                        </a:spcBef>
                        <a:spcAft>
                          <a:spcPts val="0"/>
                        </a:spcAft>
                      </a:pPr>
                      <a:r>
                        <a:rPr lang="en-US" sz="1100" kern="1200">
                          <a:solidFill>
                            <a:schemeClr val="tx2"/>
                          </a:solidFill>
                          <a:effectLst/>
                          <a:latin typeface="+mn-lt"/>
                          <a:ea typeface="+mn-ea"/>
                          <a:cs typeface="+mn-cs"/>
                        </a:rPr>
                        <a:t>20.9</a:t>
                      </a:r>
                    </a:p>
                  </a:txBody>
                  <a:tcPr marL="0" marR="0" marT="0" marB="0"/>
                </a:tc>
                <a:tc>
                  <a:txBody>
                    <a:bodyPr/>
                    <a:lstStyle/>
                    <a:p>
                      <a:pPr marL="131445" marR="131445" algn="ctr">
                        <a:lnSpc>
                          <a:spcPct val="100000"/>
                        </a:lnSpc>
                        <a:spcBef>
                          <a:spcPts val="0"/>
                        </a:spcBef>
                        <a:spcAft>
                          <a:spcPts val="0"/>
                        </a:spcAft>
                      </a:pPr>
                      <a:r>
                        <a:rPr lang="en-US" sz="1100" kern="1200">
                          <a:solidFill>
                            <a:schemeClr val="tx2"/>
                          </a:solidFill>
                          <a:effectLst/>
                          <a:latin typeface="+mn-lt"/>
                          <a:ea typeface="+mn-ea"/>
                          <a:cs typeface="+mn-cs"/>
                        </a:rPr>
                        <a:t>11.8</a:t>
                      </a:r>
                    </a:p>
                  </a:txBody>
                  <a:tcPr marL="0" marR="0" marT="0" marB="0"/>
                </a:tc>
                <a:tc>
                  <a:txBody>
                    <a:bodyPr/>
                    <a:lstStyle/>
                    <a:p>
                      <a:pPr marL="167005" marR="155575" algn="ctr">
                        <a:lnSpc>
                          <a:spcPct val="100000"/>
                        </a:lnSpc>
                        <a:spcBef>
                          <a:spcPts val="0"/>
                        </a:spcBef>
                        <a:spcAft>
                          <a:spcPts val="0"/>
                        </a:spcAft>
                      </a:pPr>
                      <a:r>
                        <a:rPr lang="en-US" sz="1100" kern="1200">
                          <a:solidFill>
                            <a:schemeClr val="tx2"/>
                          </a:solidFill>
                          <a:effectLst/>
                          <a:latin typeface="+mn-lt"/>
                          <a:ea typeface="+mn-ea"/>
                          <a:cs typeface="+mn-cs"/>
                        </a:rPr>
                        <a:t>0.2</a:t>
                      </a:r>
                    </a:p>
                  </a:txBody>
                  <a:tcPr marL="0" marR="0" marT="0" marB="0"/>
                </a:tc>
                <a:tc>
                  <a:txBody>
                    <a:bodyPr/>
                    <a:lstStyle/>
                    <a:p>
                      <a:pPr marL="116840" marR="97155" algn="ctr">
                        <a:lnSpc>
                          <a:spcPct val="100000"/>
                        </a:lnSpc>
                        <a:spcBef>
                          <a:spcPts val="0"/>
                        </a:spcBef>
                        <a:spcAft>
                          <a:spcPts val="0"/>
                        </a:spcAft>
                      </a:pPr>
                      <a:r>
                        <a:rPr lang="en-US" sz="1100" kern="1200">
                          <a:solidFill>
                            <a:schemeClr val="tx2"/>
                          </a:solidFill>
                          <a:effectLst/>
                          <a:latin typeface="+mn-lt"/>
                          <a:ea typeface="+mn-ea"/>
                          <a:cs typeface="+mn-cs"/>
                        </a:rPr>
                        <a:t>0.8</a:t>
                      </a:r>
                    </a:p>
                  </a:txBody>
                  <a:tcPr marL="0" marR="0" marT="0" marB="0"/>
                </a:tc>
                <a:tc>
                  <a:txBody>
                    <a:bodyPr/>
                    <a:lstStyle/>
                    <a:p>
                      <a:pPr marL="96520" marR="18415" algn="ctr">
                        <a:lnSpc>
                          <a:spcPct val="100000"/>
                        </a:lnSpc>
                        <a:spcBef>
                          <a:spcPts val="0"/>
                        </a:spcBef>
                        <a:spcAft>
                          <a:spcPts val="0"/>
                        </a:spcAft>
                      </a:pPr>
                      <a:r>
                        <a:rPr lang="en-US" sz="1100" kern="1200">
                          <a:solidFill>
                            <a:schemeClr val="tx2"/>
                          </a:solidFill>
                          <a:effectLst/>
                          <a:latin typeface="+mn-lt"/>
                          <a:ea typeface="+mn-ea"/>
                          <a:cs typeface="+mn-cs"/>
                        </a:rPr>
                        <a:t>2.90</a:t>
                      </a:r>
                    </a:p>
                  </a:txBody>
                  <a:tcPr marL="0" marR="0" marT="0" marB="0"/>
                </a:tc>
                <a:extLst>
                  <a:ext uri="{0D108BD9-81ED-4DB2-BD59-A6C34878D82A}">
                    <a16:rowId xmlns:a16="http://schemas.microsoft.com/office/drawing/2014/main" val="249253405"/>
                  </a:ext>
                </a:extLst>
              </a:tr>
              <a:tr h="181923">
                <a:tc>
                  <a:txBody>
                    <a:bodyPr/>
                    <a:lstStyle/>
                    <a:p>
                      <a:pPr marL="31750" marR="0" algn="l">
                        <a:lnSpc>
                          <a:spcPct val="100000"/>
                        </a:lnSpc>
                        <a:spcBef>
                          <a:spcPts val="0"/>
                        </a:spcBef>
                        <a:spcAft>
                          <a:spcPts val="0"/>
                        </a:spcAft>
                        <a:tabLst>
                          <a:tab pos="1490980" algn="r"/>
                        </a:tabLst>
                      </a:pPr>
                      <a:r>
                        <a:rPr lang="en-US" sz="1100" kern="1200">
                          <a:solidFill>
                            <a:schemeClr val="tx2"/>
                          </a:solidFill>
                          <a:effectLst/>
                          <a:latin typeface="+mn-lt"/>
                          <a:ea typeface="+mn-ea"/>
                          <a:cs typeface="+mn-cs"/>
                        </a:rPr>
                        <a:t>Nurturer	0.1</a:t>
                      </a:r>
                    </a:p>
                  </a:txBody>
                  <a:tcPr marL="0" marR="0" marT="0" marB="0"/>
                </a:tc>
                <a:tc>
                  <a:txBody>
                    <a:bodyPr/>
                    <a:lstStyle/>
                    <a:p>
                      <a:pPr marL="64770" marR="205105" algn="ctr">
                        <a:lnSpc>
                          <a:spcPct val="100000"/>
                        </a:lnSpc>
                        <a:spcBef>
                          <a:spcPts val="0"/>
                        </a:spcBef>
                        <a:spcAft>
                          <a:spcPts val="0"/>
                        </a:spcAft>
                      </a:pPr>
                      <a:r>
                        <a:rPr lang="en-US" sz="1100" kern="1200">
                          <a:solidFill>
                            <a:schemeClr val="tx2"/>
                          </a:solidFill>
                          <a:effectLst/>
                          <a:latin typeface="+mn-lt"/>
                          <a:ea typeface="+mn-ea"/>
                          <a:cs typeface="+mn-cs"/>
                        </a:rPr>
                        <a:t>9.7</a:t>
                      </a:r>
                    </a:p>
                  </a:txBody>
                  <a:tcPr marL="0" marR="0" marT="0" marB="0"/>
                </a:tc>
                <a:tc>
                  <a:txBody>
                    <a:bodyPr/>
                    <a:lstStyle/>
                    <a:p>
                      <a:pPr marL="206375" marR="206375" algn="ctr">
                        <a:lnSpc>
                          <a:spcPct val="100000"/>
                        </a:lnSpc>
                        <a:spcBef>
                          <a:spcPts val="0"/>
                        </a:spcBef>
                        <a:spcAft>
                          <a:spcPts val="0"/>
                        </a:spcAft>
                      </a:pPr>
                      <a:r>
                        <a:rPr lang="en-US" sz="1100" kern="1200">
                          <a:solidFill>
                            <a:schemeClr val="tx2"/>
                          </a:solidFill>
                          <a:effectLst/>
                          <a:latin typeface="+mn-lt"/>
                          <a:ea typeface="+mn-ea"/>
                          <a:cs typeface="+mn-cs"/>
                        </a:rPr>
                        <a:t>22.2</a:t>
                      </a:r>
                    </a:p>
                  </a:txBody>
                  <a:tcPr marL="0" marR="0" marT="0" marB="0"/>
                </a:tc>
                <a:tc>
                  <a:txBody>
                    <a:bodyPr/>
                    <a:lstStyle/>
                    <a:p>
                      <a:pPr marL="205105" marR="132080" algn="ctr">
                        <a:lnSpc>
                          <a:spcPct val="100000"/>
                        </a:lnSpc>
                        <a:spcBef>
                          <a:spcPts val="0"/>
                        </a:spcBef>
                        <a:spcAft>
                          <a:spcPts val="0"/>
                        </a:spcAft>
                      </a:pPr>
                      <a:r>
                        <a:rPr lang="en-US" sz="1100" kern="1200">
                          <a:solidFill>
                            <a:schemeClr val="tx2"/>
                          </a:solidFill>
                          <a:effectLst/>
                          <a:latin typeface="+mn-lt"/>
                          <a:ea typeface="+mn-ea"/>
                          <a:cs typeface="+mn-cs"/>
                        </a:rPr>
                        <a:t>34.7</a:t>
                      </a:r>
                    </a:p>
                  </a:txBody>
                  <a:tcPr marL="0" marR="0" marT="0" marB="0"/>
                </a:tc>
                <a:tc>
                  <a:txBody>
                    <a:bodyPr/>
                    <a:lstStyle/>
                    <a:p>
                      <a:pPr marL="131445" marR="131445" algn="ctr">
                        <a:lnSpc>
                          <a:spcPct val="100000"/>
                        </a:lnSpc>
                        <a:spcBef>
                          <a:spcPts val="0"/>
                        </a:spcBef>
                        <a:spcAft>
                          <a:spcPts val="0"/>
                        </a:spcAft>
                      </a:pPr>
                      <a:r>
                        <a:rPr lang="en-US" sz="1100" kern="1200">
                          <a:solidFill>
                            <a:schemeClr val="tx2"/>
                          </a:solidFill>
                          <a:effectLst/>
                          <a:latin typeface="+mn-lt"/>
                          <a:ea typeface="+mn-ea"/>
                          <a:cs typeface="+mn-cs"/>
                        </a:rPr>
                        <a:t>32.6</a:t>
                      </a:r>
                    </a:p>
                  </a:txBody>
                  <a:tcPr marL="0" marR="0" marT="0" marB="0"/>
                </a:tc>
                <a:tc>
                  <a:txBody>
                    <a:bodyPr/>
                    <a:lstStyle/>
                    <a:p>
                      <a:pPr marL="166370" marR="155575" algn="ctr">
                        <a:lnSpc>
                          <a:spcPct val="100000"/>
                        </a:lnSpc>
                        <a:spcBef>
                          <a:spcPts val="0"/>
                        </a:spcBef>
                        <a:spcAft>
                          <a:spcPts val="0"/>
                        </a:spcAft>
                      </a:pPr>
                      <a:r>
                        <a:rPr lang="en-US" sz="1100" kern="1200">
                          <a:solidFill>
                            <a:schemeClr val="tx2"/>
                          </a:solidFill>
                          <a:effectLst/>
                          <a:latin typeface="+mn-lt"/>
                          <a:ea typeface="+mn-ea"/>
                          <a:cs typeface="+mn-cs"/>
                        </a:rPr>
                        <a:t>0.3</a:t>
                      </a:r>
                    </a:p>
                  </a:txBody>
                  <a:tcPr marL="0" marR="0" marT="0" marB="0"/>
                </a:tc>
                <a:tc>
                  <a:txBody>
                    <a:bodyPr/>
                    <a:lstStyle/>
                    <a:p>
                      <a:pPr marL="116840" marR="97155" algn="ctr">
                        <a:lnSpc>
                          <a:spcPct val="100000"/>
                        </a:lnSpc>
                        <a:spcBef>
                          <a:spcPts val="0"/>
                        </a:spcBef>
                        <a:spcAft>
                          <a:spcPts val="0"/>
                        </a:spcAft>
                      </a:pPr>
                      <a:r>
                        <a:rPr lang="en-US" sz="1100" kern="1200">
                          <a:solidFill>
                            <a:schemeClr val="tx2"/>
                          </a:solidFill>
                          <a:effectLst/>
                          <a:latin typeface="+mn-lt"/>
                          <a:ea typeface="+mn-ea"/>
                          <a:cs typeface="+mn-cs"/>
                        </a:rPr>
                        <a:t>0.3</a:t>
                      </a:r>
                    </a:p>
                  </a:txBody>
                  <a:tcPr marL="0" marR="0" marT="0" marB="0"/>
                </a:tc>
                <a:tc>
                  <a:txBody>
                    <a:bodyPr/>
                    <a:lstStyle/>
                    <a:p>
                      <a:pPr marL="96520" marR="18415" algn="ctr">
                        <a:lnSpc>
                          <a:spcPct val="100000"/>
                        </a:lnSpc>
                        <a:spcBef>
                          <a:spcPts val="0"/>
                        </a:spcBef>
                        <a:spcAft>
                          <a:spcPts val="0"/>
                        </a:spcAft>
                      </a:pPr>
                      <a:r>
                        <a:rPr lang="en-US" sz="1100" kern="1200">
                          <a:solidFill>
                            <a:schemeClr val="tx2"/>
                          </a:solidFill>
                          <a:effectLst/>
                          <a:latin typeface="+mn-lt"/>
                          <a:ea typeface="+mn-ea"/>
                          <a:cs typeface="+mn-cs"/>
                        </a:rPr>
                        <a:t>3.91</a:t>
                      </a:r>
                    </a:p>
                  </a:txBody>
                  <a:tcPr marL="0" marR="0" marT="0" marB="0"/>
                </a:tc>
                <a:extLst>
                  <a:ext uri="{0D108BD9-81ED-4DB2-BD59-A6C34878D82A}">
                    <a16:rowId xmlns:a16="http://schemas.microsoft.com/office/drawing/2014/main" val="3483080138"/>
                  </a:ext>
                </a:extLst>
              </a:tr>
              <a:tr h="181923">
                <a:tc>
                  <a:txBody>
                    <a:bodyPr/>
                    <a:lstStyle/>
                    <a:p>
                      <a:pPr marL="31750" marR="0" algn="l">
                        <a:lnSpc>
                          <a:spcPct val="100000"/>
                        </a:lnSpc>
                        <a:spcBef>
                          <a:spcPts val="0"/>
                        </a:spcBef>
                        <a:spcAft>
                          <a:spcPts val="0"/>
                        </a:spcAft>
                        <a:tabLst>
                          <a:tab pos="1490980" algn="r"/>
                        </a:tabLst>
                      </a:pPr>
                      <a:r>
                        <a:rPr lang="en-US" sz="1100" kern="1200">
                          <a:solidFill>
                            <a:schemeClr val="tx2"/>
                          </a:solidFill>
                          <a:effectLst/>
                          <a:latin typeface="+mn-lt"/>
                          <a:ea typeface="+mn-ea"/>
                          <a:cs typeface="+mn-cs"/>
                        </a:rPr>
                        <a:t>Servant	0.3</a:t>
                      </a:r>
                    </a:p>
                  </a:txBody>
                  <a:tcPr marL="0" marR="0" marT="0" marB="0"/>
                </a:tc>
                <a:tc>
                  <a:txBody>
                    <a:bodyPr/>
                    <a:lstStyle/>
                    <a:p>
                      <a:pPr marL="64770" marR="205105" algn="ctr">
                        <a:lnSpc>
                          <a:spcPct val="100000"/>
                        </a:lnSpc>
                        <a:spcBef>
                          <a:spcPts val="0"/>
                        </a:spcBef>
                        <a:spcAft>
                          <a:spcPts val="0"/>
                        </a:spcAft>
                      </a:pPr>
                      <a:r>
                        <a:rPr lang="en-US" sz="1100" kern="1200">
                          <a:solidFill>
                            <a:schemeClr val="tx2"/>
                          </a:solidFill>
                          <a:effectLst/>
                          <a:latin typeface="+mn-lt"/>
                          <a:ea typeface="+mn-ea"/>
                          <a:cs typeface="+mn-cs"/>
                        </a:rPr>
                        <a:t>4.1</a:t>
                      </a:r>
                    </a:p>
                  </a:txBody>
                  <a:tcPr marL="0" marR="0" marT="0" marB="0"/>
                </a:tc>
                <a:tc>
                  <a:txBody>
                    <a:bodyPr/>
                    <a:lstStyle/>
                    <a:p>
                      <a:pPr marL="206375" marR="206375" algn="ctr">
                        <a:lnSpc>
                          <a:spcPct val="100000"/>
                        </a:lnSpc>
                        <a:spcBef>
                          <a:spcPts val="0"/>
                        </a:spcBef>
                        <a:spcAft>
                          <a:spcPts val="0"/>
                        </a:spcAft>
                      </a:pPr>
                      <a:r>
                        <a:rPr lang="en-US" sz="1100" kern="1200">
                          <a:solidFill>
                            <a:schemeClr val="tx2"/>
                          </a:solidFill>
                          <a:effectLst/>
                          <a:latin typeface="+mn-lt"/>
                          <a:ea typeface="+mn-ea"/>
                          <a:cs typeface="+mn-cs"/>
                        </a:rPr>
                        <a:t>16.8</a:t>
                      </a:r>
                    </a:p>
                  </a:txBody>
                  <a:tcPr marL="0" marR="0" marT="0" marB="0"/>
                </a:tc>
                <a:tc>
                  <a:txBody>
                    <a:bodyPr/>
                    <a:lstStyle/>
                    <a:p>
                      <a:pPr marL="205105" marR="132080" algn="ctr">
                        <a:lnSpc>
                          <a:spcPct val="100000"/>
                        </a:lnSpc>
                        <a:spcBef>
                          <a:spcPts val="0"/>
                        </a:spcBef>
                        <a:spcAft>
                          <a:spcPts val="0"/>
                        </a:spcAft>
                      </a:pPr>
                      <a:r>
                        <a:rPr lang="en-US" sz="1100" kern="1200">
                          <a:solidFill>
                            <a:schemeClr val="tx2"/>
                          </a:solidFill>
                          <a:effectLst/>
                          <a:latin typeface="+mn-lt"/>
                          <a:ea typeface="+mn-ea"/>
                          <a:cs typeface="+mn-cs"/>
                        </a:rPr>
                        <a:t>39.4</a:t>
                      </a:r>
                    </a:p>
                  </a:txBody>
                  <a:tcPr marL="0" marR="0" marT="0" marB="0"/>
                </a:tc>
                <a:tc>
                  <a:txBody>
                    <a:bodyPr/>
                    <a:lstStyle/>
                    <a:p>
                      <a:pPr marL="131445" marR="131445" algn="ctr">
                        <a:lnSpc>
                          <a:spcPct val="100000"/>
                        </a:lnSpc>
                        <a:spcBef>
                          <a:spcPts val="0"/>
                        </a:spcBef>
                        <a:spcAft>
                          <a:spcPts val="0"/>
                        </a:spcAft>
                      </a:pPr>
                      <a:r>
                        <a:rPr lang="en-US" sz="1100" kern="1200">
                          <a:solidFill>
                            <a:schemeClr val="tx2"/>
                          </a:solidFill>
                          <a:effectLst/>
                          <a:latin typeface="+mn-lt"/>
                          <a:ea typeface="+mn-ea"/>
                          <a:cs typeface="+mn-cs"/>
                        </a:rPr>
                        <a:t>38.9</a:t>
                      </a:r>
                    </a:p>
                  </a:txBody>
                  <a:tcPr marL="0" marR="0" marT="0" marB="0"/>
                </a:tc>
                <a:tc>
                  <a:txBody>
                    <a:bodyPr/>
                    <a:lstStyle/>
                    <a:p>
                      <a:pPr marL="166370" marR="155575" algn="ctr">
                        <a:lnSpc>
                          <a:spcPct val="100000"/>
                        </a:lnSpc>
                        <a:spcBef>
                          <a:spcPts val="0"/>
                        </a:spcBef>
                        <a:spcAft>
                          <a:spcPts val="0"/>
                        </a:spcAft>
                      </a:pPr>
                      <a:r>
                        <a:rPr lang="en-US" sz="1100" kern="1200">
                          <a:solidFill>
                            <a:schemeClr val="tx2"/>
                          </a:solidFill>
                          <a:effectLst/>
                          <a:latin typeface="+mn-lt"/>
                          <a:ea typeface="+mn-ea"/>
                          <a:cs typeface="+mn-cs"/>
                        </a:rPr>
                        <a:t>0.2</a:t>
                      </a:r>
                    </a:p>
                  </a:txBody>
                  <a:tcPr marL="0" marR="0" marT="0" marB="0"/>
                </a:tc>
                <a:tc>
                  <a:txBody>
                    <a:bodyPr/>
                    <a:lstStyle/>
                    <a:p>
                      <a:pPr marL="116840" marR="97155" algn="ctr">
                        <a:lnSpc>
                          <a:spcPct val="100000"/>
                        </a:lnSpc>
                        <a:spcBef>
                          <a:spcPts val="0"/>
                        </a:spcBef>
                        <a:spcAft>
                          <a:spcPts val="0"/>
                        </a:spcAft>
                      </a:pPr>
                      <a:r>
                        <a:rPr lang="en-US" sz="1100" kern="1200">
                          <a:solidFill>
                            <a:schemeClr val="tx2"/>
                          </a:solidFill>
                          <a:effectLst/>
                          <a:latin typeface="+mn-lt"/>
                          <a:ea typeface="+mn-ea"/>
                          <a:cs typeface="+mn-cs"/>
                        </a:rPr>
                        <a:t>0.4</a:t>
                      </a:r>
                    </a:p>
                  </a:txBody>
                  <a:tcPr marL="0" marR="0" marT="0" marB="0"/>
                </a:tc>
                <a:tc>
                  <a:txBody>
                    <a:bodyPr/>
                    <a:lstStyle/>
                    <a:p>
                      <a:pPr marL="96520" marR="18415" algn="ctr">
                        <a:lnSpc>
                          <a:spcPct val="100000"/>
                        </a:lnSpc>
                        <a:spcBef>
                          <a:spcPts val="0"/>
                        </a:spcBef>
                        <a:spcAft>
                          <a:spcPts val="0"/>
                        </a:spcAft>
                      </a:pPr>
                      <a:r>
                        <a:rPr lang="en-US" sz="1100" kern="1200">
                          <a:solidFill>
                            <a:schemeClr val="tx2"/>
                          </a:solidFill>
                          <a:effectLst/>
                          <a:latin typeface="+mn-lt"/>
                          <a:ea typeface="+mn-ea"/>
                          <a:cs typeface="+mn-cs"/>
                        </a:rPr>
                        <a:t>4.13</a:t>
                      </a:r>
                    </a:p>
                  </a:txBody>
                  <a:tcPr marL="0" marR="0" marT="0" marB="0"/>
                </a:tc>
                <a:extLst>
                  <a:ext uri="{0D108BD9-81ED-4DB2-BD59-A6C34878D82A}">
                    <a16:rowId xmlns:a16="http://schemas.microsoft.com/office/drawing/2014/main" val="1184900594"/>
                  </a:ext>
                </a:extLst>
              </a:tr>
              <a:tr h="181923">
                <a:tc>
                  <a:txBody>
                    <a:bodyPr/>
                    <a:lstStyle/>
                    <a:p>
                      <a:pPr marL="31750" marR="0" algn="l">
                        <a:lnSpc>
                          <a:spcPct val="100000"/>
                        </a:lnSpc>
                        <a:spcBef>
                          <a:spcPts val="0"/>
                        </a:spcBef>
                        <a:spcAft>
                          <a:spcPts val="0"/>
                        </a:spcAft>
                        <a:tabLst>
                          <a:tab pos="1314450" algn="l"/>
                        </a:tabLst>
                      </a:pPr>
                      <a:r>
                        <a:rPr lang="en-US" sz="1100" kern="1200">
                          <a:solidFill>
                            <a:schemeClr val="tx2"/>
                          </a:solidFill>
                          <a:effectLst/>
                          <a:latin typeface="+mn-lt"/>
                          <a:ea typeface="+mn-ea"/>
                          <a:cs typeface="+mn-cs"/>
                        </a:rPr>
                        <a:t>Counselor	1.1</a:t>
                      </a:r>
                    </a:p>
                  </a:txBody>
                  <a:tcPr marL="0" marR="0" marT="0" marB="0"/>
                </a:tc>
                <a:tc>
                  <a:txBody>
                    <a:bodyPr/>
                    <a:lstStyle/>
                    <a:p>
                      <a:pPr marL="66040" marR="205105" algn="ctr">
                        <a:lnSpc>
                          <a:spcPct val="100000"/>
                        </a:lnSpc>
                        <a:spcBef>
                          <a:spcPts val="0"/>
                        </a:spcBef>
                        <a:spcAft>
                          <a:spcPts val="0"/>
                        </a:spcAft>
                      </a:pPr>
                      <a:r>
                        <a:rPr lang="en-US" sz="1100" kern="1200">
                          <a:solidFill>
                            <a:schemeClr val="tx2"/>
                          </a:solidFill>
                          <a:effectLst/>
                          <a:latin typeface="+mn-lt"/>
                          <a:ea typeface="+mn-ea"/>
                          <a:cs typeface="+mn-cs"/>
                        </a:rPr>
                        <a:t>13.6</a:t>
                      </a:r>
                    </a:p>
                  </a:txBody>
                  <a:tcPr marL="0" marR="0" marT="0" marB="0"/>
                </a:tc>
                <a:tc>
                  <a:txBody>
                    <a:bodyPr/>
                    <a:lstStyle/>
                    <a:p>
                      <a:pPr marL="206375" marR="206375" algn="ctr">
                        <a:lnSpc>
                          <a:spcPct val="100000"/>
                        </a:lnSpc>
                        <a:spcBef>
                          <a:spcPts val="0"/>
                        </a:spcBef>
                        <a:spcAft>
                          <a:spcPts val="0"/>
                        </a:spcAft>
                      </a:pPr>
                      <a:r>
                        <a:rPr lang="en-US" sz="1100" kern="1200">
                          <a:solidFill>
                            <a:schemeClr val="tx2"/>
                          </a:solidFill>
                          <a:effectLst/>
                          <a:latin typeface="+mn-lt"/>
                          <a:ea typeface="+mn-ea"/>
                          <a:cs typeface="+mn-cs"/>
                        </a:rPr>
                        <a:t>25.8</a:t>
                      </a:r>
                    </a:p>
                  </a:txBody>
                  <a:tcPr marL="0" marR="0" marT="0" marB="0"/>
                </a:tc>
                <a:tc>
                  <a:txBody>
                    <a:bodyPr/>
                    <a:lstStyle/>
                    <a:p>
                      <a:pPr marL="205105" marR="132080" algn="ctr">
                        <a:lnSpc>
                          <a:spcPct val="100000"/>
                        </a:lnSpc>
                        <a:spcBef>
                          <a:spcPts val="0"/>
                        </a:spcBef>
                        <a:spcAft>
                          <a:spcPts val="0"/>
                        </a:spcAft>
                      </a:pPr>
                      <a:r>
                        <a:rPr lang="en-US" sz="1100" kern="1200">
                          <a:solidFill>
                            <a:schemeClr val="tx2"/>
                          </a:solidFill>
                          <a:effectLst/>
                          <a:latin typeface="+mn-lt"/>
                          <a:ea typeface="+mn-ea"/>
                          <a:cs typeface="+mn-cs"/>
                        </a:rPr>
                        <a:t>35.4</a:t>
                      </a:r>
                    </a:p>
                  </a:txBody>
                  <a:tcPr marL="0" marR="0" marT="0" marB="0"/>
                </a:tc>
                <a:tc>
                  <a:txBody>
                    <a:bodyPr/>
                    <a:lstStyle/>
                    <a:p>
                      <a:pPr marL="131445" marR="131445" algn="ctr">
                        <a:lnSpc>
                          <a:spcPct val="100000"/>
                        </a:lnSpc>
                        <a:spcBef>
                          <a:spcPts val="0"/>
                        </a:spcBef>
                        <a:spcAft>
                          <a:spcPts val="0"/>
                        </a:spcAft>
                      </a:pPr>
                      <a:r>
                        <a:rPr lang="en-US" sz="1100" kern="1200">
                          <a:solidFill>
                            <a:schemeClr val="tx2"/>
                          </a:solidFill>
                          <a:effectLst/>
                          <a:latin typeface="+mn-lt"/>
                          <a:ea typeface="+mn-ea"/>
                          <a:cs typeface="+mn-cs"/>
                        </a:rPr>
                        <a:t>23.7</a:t>
                      </a:r>
                    </a:p>
                  </a:txBody>
                  <a:tcPr marL="0" marR="0" marT="0" marB="0"/>
                </a:tc>
                <a:tc>
                  <a:txBody>
                    <a:bodyPr/>
                    <a:lstStyle/>
                    <a:p>
                      <a:pPr marL="166370" marR="155575" algn="ctr">
                        <a:lnSpc>
                          <a:spcPct val="100000"/>
                        </a:lnSpc>
                        <a:spcBef>
                          <a:spcPts val="0"/>
                        </a:spcBef>
                        <a:spcAft>
                          <a:spcPts val="0"/>
                        </a:spcAft>
                      </a:pPr>
                      <a:r>
                        <a:rPr lang="en-US" sz="1100" kern="1200">
                          <a:solidFill>
                            <a:schemeClr val="tx2"/>
                          </a:solidFill>
                          <a:effectLst/>
                          <a:latin typeface="+mn-lt"/>
                          <a:ea typeface="+mn-ea"/>
                          <a:cs typeface="+mn-cs"/>
                        </a:rPr>
                        <a:t>0.2</a:t>
                      </a:r>
                    </a:p>
                  </a:txBody>
                  <a:tcPr marL="0" marR="0" marT="0" marB="0"/>
                </a:tc>
                <a:tc>
                  <a:txBody>
                    <a:bodyPr/>
                    <a:lstStyle/>
                    <a:p>
                      <a:pPr marL="116840" marR="97155" algn="ctr">
                        <a:lnSpc>
                          <a:spcPct val="100000"/>
                        </a:lnSpc>
                        <a:spcBef>
                          <a:spcPts val="0"/>
                        </a:spcBef>
                        <a:spcAft>
                          <a:spcPts val="0"/>
                        </a:spcAft>
                      </a:pPr>
                      <a:r>
                        <a:rPr lang="en-US" sz="1100" kern="1200">
                          <a:solidFill>
                            <a:schemeClr val="tx2"/>
                          </a:solidFill>
                          <a:effectLst/>
                          <a:latin typeface="+mn-lt"/>
                          <a:ea typeface="+mn-ea"/>
                          <a:cs typeface="+mn-cs"/>
                        </a:rPr>
                        <a:t>0.3</a:t>
                      </a:r>
                    </a:p>
                  </a:txBody>
                  <a:tcPr marL="0" marR="0" marT="0" marB="0"/>
                </a:tc>
                <a:tc>
                  <a:txBody>
                    <a:bodyPr/>
                    <a:lstStyle/>
                    <a:p>
                      <a:pPr marL="96520" marR="18415" algn="ctr">
                        <a:lnSpc>
                          <a:spcPct val="100000"/>
                        </a:lnSpc>
                        <a:spcBef>
                          <a:spcPts val="0"/>
                        </a:spcBef>
                        <a:spcAft>
                          <a:spcPts val="0"/>
                        </a:spcAft>
                      </a:pPr>
                      <a:r>
                        <a:rPr lang="en-US" sz="1100" kern="1200">
                          <a:solidFill>
                            <a:schemeClr val="tx2"/>
                          </a:solidFill>
                          <a:effectLst/>
                          <a:latin typeface="+mn-lt"/>
                          <a:ea typeface="+mn-ea"/>
                          <a:cs typeface="+mn-cs"/>
                        </a:rPr>
                        <a:t>3.67</a:t>
                      </a:r>
                    </a:p>
                  </a:txBody>
                  <a:tcPr marL="0" marR="0" marT="0" marB="0"/>
                </a:tc>
                <a:extLst>
                  <a:ext uri="{0D108BD9-81ED-4DB2-BD59-A6C34878D82A}">
                    <a16:rowId xmlns:a16="http://schemas.microsoft.com/office/drawing/2014/main" val="1300319747"/>
                  </a:ext>
                </a:extLst>
              </a:tr>
              <a:tr h="165385">
                <a:tc>
                  <a:txBody>
                    <a:bodyPr/>
                    <a:lstStyle/>
                    <a:p>
                      <a:pPr marL="31750" marR="0" algn="l">
                        <a:lnSpc>
                          <a:spcPts val="1240"/>
                        </a:lnSpc>
                        <a:spcBef>
                          <a:spcPts val="0"/>
                        </a:spcBef>
                        <a:spcAft>
                          <a:spcPts val="0"/>
                        </a:spcAft>
                        <a:tabLst>
                          <a:tab pos="1490980" algn="r"/>
                        </a:tabLst>
                      </a:pPr>
                      <a:r>
                        <a:rPr lang="en-US" sz="1100" kern="1200">
                          <a:solidFill>
                            <a:schemeClr val="tx2"/>
                          </a:solidFill>
                          <a:effectLst/>
                          <a:latin typeface="+mn-lt"/>
                          <a:ea typeface="+mn-ea"/>
                          <a:cs typeface="+mn-cs"/>
                        </a:rPr>
                        <a:t>Administrator	1.8</a:t>
                      </a:r>
                    </a:p>
                  </a:txBody>
                  <a:tcPr marL="0" marR="0" marT="0" marB="0"/>
                </a:tc>
                <a:tc>
                  <a:txBody>
                    <a:bodyPr/>
                    <a:lstStyle/>
                    <a:p>
                      <a:pPr marL="83820" marR="222885" algn="ctr">
                        <a:lnSpc>
                          <a:spcPts val="1240"/>
                        </a:lnSpc>
                        <a:spcBef>
                          <a:spcPts val="0"/>
                        </a:spcBef>
                        <a:spcAft>
                          <a:spcPts val="0"/>
                        </a:spcAft>
                      </a:pPr>
                      <a:r>
                        <a:rPr lang="en-US" sz="1100" kern="1200">
                          <a:solidFill>
                            <a:schemeClr val="tx2"/>
                          </a:solidFill>
                          <a:effectLst/>
                          <a:latin typeface="+mn-lt"/>
                          <a:ea typeface="+mn-ea"/>
                          <a:cs typeface="+mn-cs"/>
                        </a:rPr>
                        <a:t>9.6</a:t>
                      </a:r>
                    </a:p>
                  </a:txBody>
                  <a:tcPr marL="0" marR="0" marT="0" marB="0"/>
                </a:tc>
                <a:tc>
                  <a:txBody>
                    <a:bodyPr/>
                    <a:lstStyle/>
                    <a:p>
                      <a:pPr marL="224155" marR="206375" algn="ctr">
                        <a:lnSpc>
                          <a:spcPts val="1240"/>
                        </a:lnSpc>
                        <a:spcBef>
                          <a:spcPts val="0"/>
                        </a:spcBef>
                        <a:spcAft>
                          <a:spcPts val="0"/>
                        </a:spcAft>
                      </a:pPr>
                      <a:r>
                        <a:rPr lang="en-US" sz="1100" kern="1200">
                          <a:solidFill>
                            <a:schemeClr val="tx2"/>
                          </a:solidFill>
                          <a:effectLst/>
                          <a:latin typeface="+mn-lt"/>
                          <a:ea typeface="+mn-ea"/>
                          <a:cs typeface="+mn-cs"/>
                        </a:rPr>
                        <a:t>20.6</a:t>
                      </a:r>
                    </a:p>
                  </a:txBody>
                  <a:tcPr marL="0" marR="0" marT="0" marB="0"/>
                </a:tc>
                <a:tc>
                  <a:txBody>
                    <a:bodyPr/>
                    <a:lstStyle/>
                    <a:p>
                      <a:pPr marL="205740" marR="131445" algn="ctr">
                        <a:lnSpc>
                          <a:spcPts val="1240"/>
                        </a:lnSpc>
                        <a:spcBef>
                          <a:spcPts val="0"/>
                        </a:spcBef>
                        <a:spcAft>
                          <a:spcPts val="0"/>
                        </a:spcAft>
                      </a:pPr>
                      <a:r>
                        <a:rPr lang="en-US" sz="1100" kern="1200">
                          <a:solidFill>
                            <a:schemeClr val="tx2"/>
                          </a:solidFill>
                          <a:effectLst/>
                          <a:latin typeface="+mn-lt"/>
                          <a:ea typeface="+mn-ea"/>
                          <a:cs typeface="+mn-cs"/>
                        </a:rPr>
                        <a:t>32.2</a:t>
                      </a:r>
                    </a:p>
                  </a:txBody>
                  <a:tcPr marL="0" marR="0" marT="0" marB="0"/>
                </a:tc>
                <a:tc>
                  <a:txBody>
                    <a:bodyPr/>
                    <a:lstStyle/>
                    <a:p>
                      <a:pPr marL="131445" marR="130175" algn="ctr">
                        <a:lnSpc>
                          <a:spcPts val="1240"/>
                        </a:lnSpc>
                        <a:spcBef>
                          <a:spcPts val="0"/>
                        </a:spcBef>
                        <a:spcAft>
                          <a:spcPts val="0"/>
                        </a:spcAft>
                      </a:pPr>
                      <a:r>
                        <a:rPr lang="en-US" sz="1100" kern="1200">
                          <a:solidFill>
                            <a:schemeClr val="tx2"/>
                          </a:solidFill>
                          <a:effectLst/>
                          <a:latin typeface="+mn-lt"/>
                          <a:ea typeface="+mn-ea"/>
                          <a:cs typeface="+mn-cs"/>
                        </a:rPr>
                        <a:t>34.9</a:t>
                      </a:r>
                    </a:p>
                  </a:txBody>
                  <a:tcPr marL="0" marR="0" marT="0" marB="0"/>
                </a:tc>
                <a:tc>
                  <a:txBody>
                    <a:bodyPr/>
                    <a:lstStyle/>
                    <a:p>
                      <a:pPr marL="167005" marR="154940" algn="ctr">
                        <a:lnSpc>
                          <a:spcPts val="1240"/>
                        </a:lnSpc>
                        <a:spcBef>
                          <a:spcPts val="0"/>
                        </a:spcBef>
                        <a:spcAft>
                          <a:spcPts val="0"/>
                        </a:spcAft>
                      </a:pPr>
                      <a:r>
                        <a:rPr lang="en-US" sz="1100" kern="1200">
                          <a:solidFill>
                            <a:schemeClr val="tx2"/>
                          </a:solidFill>
                          <a:effectLst/>
                          <a:latin typeface="+mn-lt"/>
                          <a:ea typeface="+mn-ea"/>
                          <a:cs typeface="+mn-cs"/>
                        </a:rPr>
                        <a:t>0.3</a:t>
                      </a:r>
                    </a:p>
                  </a:txBody>
                  <a:tcPr marL="0" marR="0" marT="0" marB="0"/>
                </a:tc>
                <a:tc>
                  <a:txBody>
                    <a:bodyPr/>
                    <a:lstStyle/>
                    <a:p>
                      <a:pPr marL="117475" marR="97155" algn="ctr">
                        <a:lnSpc>
                          <a:spcPts val="1240"/>
                        </a:lnSpc>
                        <a:spcBef>
                          <a:spcPts val="0"/>
                        </a:spcBef>
                        <a:spcAft>
                          <a:spcPts val="0"/>
                        </a:spcAft>
                      </a:pPr>
                      <a:r>
                        <a:rPr lang="en-US" sz="1100" kern="1200">
                          <a:solidFill>
                            <a:schemeClr val="tx2"/>
                          </a:solidFill>
                          <a:effectLst/>
                          <a:latin typeface="+mn-lt"/>
                          <a:ea typeface="+mn-ea"/>
                          <a:cs typeface="+mn-cs"/>
                        </a:rPr>
                        <a:t>0.6</a:t>
                      </a:r>
                    </a:p>
                  </a:txBody>
                  <a:tcPr marL="0" marR="0" marT="0" marB="0"/>
                </a:tc>
                <a:tc>
                  <a:txBody>
                    <a:bodyPr/>
                    <a:lstStyle/>
                    <a:p>
                      <a:pPr marL="97155" marR="17780" algn="ctr">
                        <a:lnSpc>
                          <a:spcPts val="1240"/>
                        </a:lnSpc>
                        <a:spcBef>
                          <a:spcPts val="0"/>
                        </a:spcBef>
                        <a:spcAft>
                          <a:spcPts val="0"/>
                        </a:spcAft>
                      </a:pPr>
                      <a:r>
                        <a:rPr lang="en-US" sz="1100" kern="1200">
                          <a:solidFill>
                            <a:schemeClr val="tx2"/>
                          </a:solidFill>
                          <a:effectLst/>
                          <a:latin typeface="+mn-lt"/>
                          <a:ea typeface="+mn-ea"/>
                          <a:cs typeface="+mn-cs"/>
                        </a:rPr>
                        <a:t>3.89</a:t>
                      </a:r>
                    </a:p>
                  </a:txBody>
                  <a:tcPr marL="0" marR="0" marT="0" marB="0"/>
                </a:tc>
                <a:extLst>
                  <a:ext uri="{0D108BD9-81ED-4DB2-BD59-A6C34878D82A}">
                    <a16:rowId xmlns:a16="http://schemas.microsoft.com/office/drawing/2014/main" val="3742720191"/>
                  </a:ext>
                </a:extLst>
              </a:tr>
              <a:tr h="165385">
                <a:tc>
                  <a:txBody>
                    <a:bodyPr/>
                    <a:lstStyle/>
                    <a:p>
                      <a:pPr marL="31750" marR="0" algn="l">
                        <a:lnSpc>
                          <a:spcPts val="1240"/>
                        </a:lnSpc>
                        <a:spcBef>
                          <a:spcPts val="0"/>
                        </a:spcBef>
                        <a:spcAft>
                          <a:spcPts val="0"/>
                        </a:spcAft>
                        <a:tabLst>
                          <a:tab pos="1490980" algn="r"/>
                        </a:tabLst>
                      </a:pPr>
                      <a:r>
                        <a:rPr lang="en-US" sz="1100" kern="1200">
                          <a:solidFill>
                            <a:schemeClr val="tx2"/>
                          </a:solidFill>
                          <a:effectLst/>
                          <a:latin typeface="+mn-lt"/>
                          <a:ea typeface="+mn-ea"/>
                          <a:cs typeface="+mn-cs"/>
                        </a:rPr>
                        <a:t>Proclaimer	0.5</a:t>
                      </a:r>
                    </a:p>
                  </a:txBody>
                  <a:tcPr marL="0" marR="0" marT="0" marB="0"/>
                </a:tc>
                <a:tc>
                  <a:txBody>
                    <a:bodyPr/>
                    <a:lstStyle/>
                    <a:p>
                      <a:pPr marL="83185" marR="222885" algn="ctr">
                        <a:lnSpc>
                          <a:spcPts val="1240"/>
                        </a:lnSpc>
                        <a:spcBef>
                          <a:spcPts val="0"/>
                        </a:spcBef>
                        <a:spcAft>
                          <a:spcPts val="0"/>
                        </a:spcAft>
                      </a:pPr>
                      <a:r>
                        <a:rPr lang="en-US" sz="1100" kern="1200">
                          <a:solidFill>
                            <a:schemeClr val="tx2"/>
                          </a:solidFill>
                          <a:effectLst/>
                          <a:latin typeface="+mn-lt"/>
                          <a:ea typeface="+mn-ea"/>
                          <a:cs typeface="+mn-cs"/>
                        </a:rPr>
                        <a:t>1.3</a:t>
                      </a:r>
                    </a:p>
                  </a:txBody>
                  <a:tcPr marL="0" marR="0" marT="0" marB="0"/>
                </a:tc>
                <a:tc>
                  <a:txBody>
                    <a:bodyPr/>
                    <a:lstStyle/>
                    <a:p>
                      <a:pPr marL="222885" marR="206375" algn="ctr">
                        <a:lnSpc>
                          <a:spcPts val="1240"/>
                        </a:lnSpc>
                        <a:spcBef>
                          <a:spcPts val="0"/>
                        </a:spcBef>
                        <a:spcAft>
                          <a:spcPts val="0"/>
                        </a:spcAft>
                      </a:pPr>
                      <a:r>
                        <a:rPr lang="en-US" sz="1100" kern="1200">
                          <a:solidFill>
                            <a:schemeClr val="tx2"/>
                          </a:solidFill>
                          <a:effectLst/>
                          <a:latin typeface="+mn-lt"/>
                          <a:ea typeface="+mn-ea"/>
                          <a:cs typeface="+mn-cs"/>
                        </a:rPr>
                        <a:t>6.6</a:t>
                      </a:r>
                    </a:p>
                  </a:txBody>
                  <a:tcPr marL="0" marR="0" marT="0" marB="0"/>
                </a:tc>
                <a:tc>
                  <a:txBody>
                    <a:bodyPr/>
                    <a:lstStyle/>
                    <a:p>
                      <a:pPr marL="205740" marR="132080" algn="ctr">
                        <a:lnSpc>
                          <a:spcPts val="1240"/>
                        </a:lnSpc>
                        <a:spcBef>
                          <a:spcPts val="0"/>
                        </a:spcBef>
                        <a:spcAft>
                          <a:spcPts val="0"/>
                        </a:spcAft>
                      </a:pPr>
                      <a:r>
                        <a:rPr lang="en-US" sz="1100" kern="1200">
                          <a:solidFill>
                            <a:schemeClr val="tx2"/>
                          </a:solidFill>
                          <a:effectLst/>
                          <a:latin typeface="+mn-lt"/>
                          <a:ea typeface="+mn-ea"/>
                          <a:cs typeface="+mn-cs"/>
                        </a:rPr>
                        <a:t>33.6</a:t>
                      </a:r>
                    </a:p>
                  </a:txBody>
                  <a:tcPr marL="0" marR="0" marT="0" marB="0"/>
                </a:tc>
                <a:tc>
                  <a:txBody>
                    <a:bodyPr/>
                    <a:lstStyle/>
                    <a:p>
                      <a:pPr marL="131445" marR="130810" algn="ctr">
                        <a:lnSpc>
                          <a:spcPts val="1240"/>
                        </a:lnSpc>
                        <a:spcBef>
                          <a:spcPts val="0"/>
                        </a:spcBef>
                        <a:spcAft>
                          <a:spcPts val="0"/>
                        </a:spcAft>
                      </a:pPr>
                      <a:r>
                        <a:rPr lang="en-US" sz="1100" kern="1200">
                          <a:solidFill>
                            <a:schemeClr val="tx2"/>
                          </a:solidFill>
                          <a:effectLst/>
                          <a:latin typeface="+mn-lt"/>
                          <a:ea typeface="+mn-ea"/>
                          <a:cs typeface="+mn-cs"/>
                        </a:rPr>
                        <a:t>56.9</a:t>
                      </a:r>
                    </a:p>
                  </a:txBody>
                  <a:tcPr marL="0" marR="0" marT="0" marB="0"/>
                </a:tc>
                <a:tc>
                  <a:txBody>
                    <a:bodyPr/>
                    <a:lstStyle/>
                    <a:p>
                      <a:pPr marL="167005" marR="154940" algn="ctr">
                        <a:lnSpc>
                          <a:spcPts val="1240"/>
                        </a:lnSpc>
                        <a:spcBef>
                          <a:spcPts val="0"/>
                        </a:spcBef>
                        <a:spcAft>
                          <a:spcPts val="0"/>
                        </a:spcAft>
                      </a:pPr>
                      <a:r>
                        <a:rPr lang="en-US" sz="1100" kern="1200">
                          <a:solidFill>
                            <a:schemeClr val="tx2"/>
                          </a:solidFill>
                          <a:effectLst/>
                          <a:latin typeface="+mn-lt"/>
                          <a:ea typeface="+mn-ea"/>
                          <a:cs typeface="+mn-cs"/>
                        </a:rPr>
                        <a:t>0.6</a:t>
                      </a:r>
                    </a:p>
                  </a:txBody>
                  <a:tcPr marL="0" marR="0" marT="0" marB="0"/>
                </a:tc>
                <a:tc>
                  <a:txBody>
                    <a:bodyPr/>
                    <a:lstStyle/>
                    <a:p>
                      <a:pPr marL="117475" marR="97155" algn="ctr">
                        <a:lnSpc>
                          <a:spcPts val="1240"/>
                        </a:lnSpc>
                        <a:spcBef>
                          <a:spcPts val="0"/>
                        </a:spcBef>
                        <a:spcAft>
                          <a:spcPts val="0"/>
                        </a:spcAft>
                      </a:pPr>
                      <a:r>
                        <a:rPr lang="en-US" sz="1100" kern="1200">
                          <a:solidFill>
                            <a:schemeClr val="tx2"/>
                          </a:solidFill>
                          <a:effectLst/>
                          <a:latin typeface="+mn-lt"/>
                          <a:ea typeface="+mn-ea"/>
                          <a:cs typeface="+mn-cs"/>
                        </a:rPr>
                        <a:t>0.4</a:t>
                      </a:r>
                    </a:p>
                  </a:txBody>
                  <a:tcPr marL="0" marR="0" marT="0" marB="0"/>
                </a:tc>
                <a:tc>
                  <a:txBody>
                    <a:bodyPr/>
                    <a:lstStyle/>
                    <a:p>
                      <a:pPr marL="97155" marR="18415" algn="ctr">
                        <a:lnSpc>
                          <a:spcPts val="1240"/>
                        </a:lnSpc>
                        <a:spcBef>
                          <a:spcPts val="0"/>
                        </a:spcBef>
                        <a:spcAft>
                          <a:spcPts val="0"/>
                        </a:spcAft>
                      </a:pPr>
                      <a:r>
                        <a:rPr lang="en-US" sz="1100" kern="1200">
                          <a:solidFill>
                            <a:schemeClr val="tx2"/>
                          </a:solidFill>
                          <a:effectLst/>
                          <a:latin typeface="+mn-lt"/>
                          <a:ea typeface="+mn-ea"/>
                          <a:cs typeface="+mn-cs"/>
                        </a:rPr>
                        <a:t>4.47</a:t>
                      </a:r>
                    </a:p>
                  </a:txBody>
                  <a:tcPr marL="0" marR="0" marT="0" marB="0"/>
                </a:tc>
                <a:extLst>
                  <a:ext uri="{0D108BD9-81ED-4DB2-BD59-A6C34878D82A}">
                    <a16:rowId xmlns:a16="http://schemas.microsoft.com/office/drawing/2014/main" val="2490660270"/>
                  </a:ext>
                </a:extLst>
              </a:tr>
              <a:tr h="165385">
                <a:tc>
                  <a:txBody>
                    <a:bodyPr/>
                    <a:lstStyle/>
                    <a:p>
                      <a:pPr marL="31750" marR="0" algn="l">
                        <a:lnSpc>
                          <a:spcPts val="1120"/>
                        </a:lnSpc>
                        <a:spcBef>
                          <a:spcPts val="0"/>
                        </a:spcBef>
                        <a:spcAft>
                          <a:spcPts val="0"/>
                        </a:spcAft>
                        <a:tabLst>
                          <a:tab pos="1490980" algn="r"/>
                        </a:tabLst>
                      </a:pPr>
                      <a:r>
                        <a:rPr lang="en-US" sz="1100" kern="1200">
                          <a:solidFill>
                            <a:schemeClr val="tx2"/>
                          </a:solidFill>
                          <a:effectLst/>
                          <a:latin typeface="+mn-lt"/>
                          <a:ea typeface="+mn-ea"/>
                          <a:cs typeface="+mn-cs"/>
                        </a:rPr>
                        <a:t>Leader	0.2</a:t>
                      </a:r>
                    </a:p>
                  </a:txBody>
                  <a:tcPr marL="0" marR="0" marT="0" marB="0"/>
                </a:tc>
                <a:tc>
                  <a:txBody>
                    <a:bodyPr/>
                    <a:lstStyle/>
                    <a:p>
                      <a:pPr marL="83185" marR="222885" algn="ctr">
                        <a:lnSpc>
                          <a:spcPts val="1120"/>
                        </a:lnSpc>
                        <a:spcBef>
                          <a:spcPts val="0"/>
                        </a:spcBef>
                        <a:spcAft>
                          <a:spcPts val="0"/>
                        </a:spcAft>
                      </a:pPr>
                      <a:r>
                        <a:rPr lang="en-US" sz="1100" kern="1200">
                          <a:solidFill>
                            <a:schemeClr val="tx2"/>
                          </a:solidFill>
                          <a:effectLst/>
                          <a:latin typeface="+mn-lt"/>
                          <a:ea typeface="+mn-ea"/>
                          <a:cs typeface="+mn-cs"/>
                        </a:rPr>
                        <a:t>0.2</a:t>
                      </a:r>
                    </a:p>
                  </a:txBody>
                  <a:tcPr marL="0" marR="0" marT="0" marB="0"/>
                </a:tc>
                <a:tc>
                  <a:txBody>
                    <a:bodyPr/>
                    <a:lstStyle/>
                    <a:p>
                      <a:pPr marL="222885" marR="206375" algn="ctr">
                        <a:lnSpc>
                          <a:spcPts val="1120"/>
                        </a:lnSpc>
                        <a:spcBef>
                          <a:spcPts val="0"/>
                        </a:spcBef>
                        <a:spcAft>
                          <a:spcPts val="0"/>
                        </a:spcAft>
                      </a:pPr>
                      <a:r>
                        <a:rPr lang="en-US" sz="1100" kern="1200">
                          <a:solidFill>
                            <a:schemeClr val="tx2"/>
                          </a:solidFill>
                          <a:effectLst/>
                          <a:latin typeface="+mn-lt"/>
                          <a:ea typeface="+mn-ea"/>
                          <a:cs typeface="+mn-cs"/>
                        </a:rPr>
                        <a:t>6.3</a:t>
                      </a:r>
                    </a:p>
                  </a:txBody>
                  <a:tcPr marL="0" marR="0" marT="0" marB="0"/>
                </a:tc>
                <a:tc>
                  <a:txBody>
                    <a:bodyPr/>
                    <a:lstStyle/>
                    <a:p>
                      <a:pPr marL="205740" marR="132080" algn="ctr">
                        <a:lnSpc>
                          <a:spcPts val="1120"/>
                        </a:lnSpc>
                        <a:spcBef>
                          <a:spcPts val="0"/>
                        </a:spcBef>
                        <a:spcAft>
                          <a:spcPts val="0"/>
                        </a:spcAft>
                      </a:pPr>
                      <a:r>
                        <a:rPr lang="en-US" sz="1100" kern="1200">
                          <a:solidFill>
                            <a:schemeClr val="tx2"/>
                          </a:solidFill>
                          <a:effectLst/>
                          <a:latin typeface="+mn-lt"/>
                          <a:ea typeface="+mn-ea"/>
                          <a:cs typeface="+mn-cs"/>
                        </a:rPr>
                        <a:t>36.8</a:t>
                      </a:r>
                    </a:p>
                  </a:txBody>
                  <a:tcPr marL="0" marR="0" marT="0" marB="0"/>
                </a:tc>
                <a:tc>
                  <a:txBody>
                    <a:bodyPr/>
                    <a:lstStyle/>
                    <a:p>
                      <a:pPr marL="131445" marR="130810" algn="ctr">
                        <a:lnSpc>
                          <a:spcPts val="1120"/>
                        </a:lnSpc>
                        <a:spcBef>
                          <a:spcPts val="0"/>
                        </a:spcBef>
                        <a:spcAft>
                          <a:spcPts val="0"/>
                        </a:spcAft>
                      </a:pPr>
                      <a:r>
                        <a:rPr lang="en-US" sz="1100" kern="1200">
                          <a:solidFill>
                            <a:schemeClr val="tx2"/>
                          </a:solidFill>
                          <a:effectLst/>
                          <a:latin typeface="+mn-lt"/>
                          <a:ea typeface="+mn-ea"/>
                          <a:cs typeface="+mn-cs"/>
                        </a:rPr>
                        <a:t>55.7</a:t>
                      </a:r>
                    </a:p>
                  </a:txBody>
                  <a:tcPr marL="0" marR="0" marT="0" marB="0"/>
                </a:tc>
                <a:tc>
                  <a:txBody>
                    <a:bodyPr/>
                    <a:lstStyle/>
                    <a:p>
                      <a:pPr marL="167005" marR="154940" algn="ctr">
                        <a:lnSpc>
                          <a:spcPts val="1120"/>
                        </a:lnSpc>
                        <a:spcBef>
                          <a:spcPts val="0"/>
                        </a:spcBef>
                        <a:spcAft>
                          <a:spcPts val="0"/>
                        </a:spcAft>
                      </a:pPr>
                      <a:r>
                        <a:rPr lang="en-US" sz="1100" kern="1200">
                          <a:solidFill>
                            <a:schemeClr val="tx2"/>
                          </a:solidFill>
                          <a:effectLst/>
                          <a:latin typeface="+mn-lt"/>
                          <a:ea typeface="+mn-ea"/>
                          <a:cs typeface="+mn-cs"/>
                        </a:rPr>
                        <a:t>0.6</a:t>
                      </a:r>
                    </a:p>
                  </a:txBody>
                  <a:tcPr marL="0" marR="0" marT="0" marB="0"/>
                </a:tc>
                <a:tc>
                  <a:txBody>
                    <a:bodyPr/>
                    <a:lstStyle/>
                    <a:p>
                      <a:pPr marL="117475" marR="97155" algn="ctr">
                        <a:lnSpc>
                          <a:spcPts val="1120"/>
                        </a:lnSpc>
                        <a:spcBef>
                          <a:spcPts val="0"/>
                        </a:spcBef>
                        <a:spcAft>
                          <a:spcPts val="0"/>
                        </a:spcAft>
                      </a:pPr>
                      <a:r>
                        <a:rPr lang="en-US" sz="1100" kern="1200">
                          <a:solidFill>
                            <a:schemeClr val="tx2"/>
                          </a:solidFill>
                          <a:effectLst/>
                          <a:latin typeface="+mn-lt"/>
                          <a:ea typeface="+mn-ea"/>
                          <a:cs typeface="+mn-cs"/>
                        </a:rPr>
                        <a:t>0.3</a:t>
                      </a:r>
                    </a:p>
                  </a:txBody>
                  <a:tcPr marL="0" marR="0" marT="0" marB="0"/>
                </a:tc>
                <a:tc>
                  <a:txBody>
                    <a:bodyPr/>
                    <a:lstStyle/>
                    <a:p>
                      <a:pPr marL="97155" marR="18415" algn="ctr">
                        <a:lnSpc>
                          <a:spcPts val="1120"/>
                        </a:lnSpc>
                        <a:spcBef>
                          <a:spcPts val="0"/>
                        </a:spcBef>
                        <a:spcAft>
                          <a:spcPts val="0"/>
                        </a:spcAft>
                      </a:pPr>
                      <a:r>
                        <a:rPr lang="en-US" sz="1100" kern="1200">
                          <a:solidFill>
                            <a:schemeClr val="tx2"/>
                          </a:solidFill>
                          <a:effectLst/>
                          <a:latin typeface="+mn-lt"/>
                          <a:ea typeface="+mn-ea"/>
                          <a:cs typeface="+mn-cs"/>
                        </a:rPr>
                        <a:t>4.49</a:t>
                      </a:r>
                    </a:p>
                  </a:txBody>
                  <a:tcPr marL="0" marR="0" marT="0" marB="0"/>
                </a:tc>
                <a:extLst>
                  <a:ext uri="{0D108BD9-81ED-4DB2-BD59-A6C34878D82A}">
                    <a16:rowId xmlns:a16="http://schemas.microsoft.com/office/drawing/2014/main" val="2651484921"/>
                  </a:ext>
                </a:extLst>
              </a:tr>
            </a:tbl>
          </a:graphicData>
        </a:graphic>
      </p:graphicFrame>
    </p:spTree>
    <p:extLst>
      <p:ext uri="{BB962C8B-B14F-4D97-AF65-F5344CB8AC3E}">
        <p14:creationId xmlns:p14="http://schemas.microsoft.com/office/powerpoint/2010/main" val="13498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2293"/>
            <a:ext cx="7772400" cy="409354"/>
          </a:xfrm>
        </p:spPr>
        <p:txBody>
          <a:bodyPr/>
          <a:lstStyle/>
          <a:p>
            <a:r>
              <a:rPr lang="en-US" sz="2800" dirty="0"/>
              <a:t>Questions Asked and Response Percentages</a:t>
            </a:r>
          </a:p>
        </p:txBody>
      </p:sp>
      <p:sp>
        <p:nvSpPr>
          <p:cNvPr id="5" name="Content Placeholder 4">
            <a:extLst>
              <a:ext uri="{FF2B5EF4-FFF2-40B4-BE49-F238E27FC236}">
                <a16:creationId xmlns:a16="http://schemas.microsoft.com/office/drawing/2014/main" id="{BADE66FD-290D-4123-AA48-B06296D01A55}"/>
              </a:ext>
            </a:extLst>
          </p:cNvPr>
          <p:cNvSpPr>
            <a:spLocks noGrp="1"/>
          </p:cNvSpPr>
          <p:nvPr>
            <p:ph sz="quarter" idx="15"/>
          </p:nvPr>
        </p:nvSpPr>
        <p:spPr>
          <a:xfrm>
            <a:off x="685799" y="1382232"/>
            <a:ext cx="7772400" cy="4580417"/>
          </a:xfrm>
        </p:spPr>
        <p:txBody>
          <a:bodyPr/>
          <a:lstStyle/>
          <a:p>
            <a:pPr lvl="2">
              <a:lnSpc>
                <a:spcPct val="100000"/>
              </a:lnSpc>
              <a:spcBef>
                <a:spcPts val="0"/>
              </a:spcBef>
              <a:spcAft>
                <a:spcPts val="0"/>
              </a:spcAft>
            </a:pPr>
            <a:r>
              <a:rPr lang="en-US" sz="1200" b="1" dirty="0"/>
              <a:t>22. In your call as a rostered minister, how important is each of the following to you?</a:t>
            </a:r>
            <a:endParaRPr lang="en-US" altLang="en-US" sz="1200" dirty="0"/>
          </a:p>
          <a:p>
            <a:pPr lvl="2">
              <a:lnSpc>
                <a:spcPct val="100000"/>
              </a:lnSpc>
              <a:spcBef>
                <a:spcPts val="0"/>
              </a:spcBef>
              <a:spcAft>
                <a:spcPts val="0"/>
              </a:spcAft>
            </a:pPr>
            <a:endParaRPr lang="en-US" altLang="en-US" sz="1200" dirty="0"/>
          </a:p>
          <a:p>
            <a:pPr lvl="2">
              <a:lnSpc>
                <a:spcPct val="100000"/>
              </a:lnSpc>
              <a:spcBef>
                <a:spcPts val="0"/>
              </a:spcBef>
              <a:spcAft>
                <a:spcPts val="0"/>
              </a:spcAft>
            </a:pPr>
            <a:endParaRPr lang="en-US" altLang="en-US" sz="1200" dirty="0"/>
          </a:p>
          <a:p>
            <a:pPr lvl="2">
              <a:lnSpc>
                <a:spcPct val="100000"/>
              </a:lnSpc>
              <a:spcBef>
                <a:spcPts val="0"/>
              </a:spcBef>
              <a:spcAft>
                <a:spcPts val="0"/>
              </a:spcAft>
            </a:pPr>
            <a:endParaRPr lang="en-US" altLang="en-US" sz="1200" dirty="0"/>
          </a:p>
          <a:p>
            <a:pPr lvl="2">
              <a:lnSpc>
                <a:spcPct val="100000"/>
              </a:lnSpc>
              <a:spcBef>
                <a:spcPts val="0"/>
              </a:spcBef>
              <a:spcAft>
                <a:spcPts val="0"/>
              </a:spcAft>
            </a:pPr>
            <a:endParaRPr lang="en-US" altLang="en-US" sz="1200" dirty="0"/>
          </a:p>
          <a:p>
            <a:pPr lvl="2">
              <a:lnSpc>
                <a:spcPct val="100000"/>
              </a:lnSpc>
              <a:spcBef>
                <a:spcPts val="0"/>
              </a:spcBef>
              <a:spcAft>
                <a:spcPts val="0"/>
              </a:spcAft>
            </a:pPr>
            <a:endParaRPr lang="en-US" altLang="en-US" sz="1200" dirty="0"/>
          </a:p>
          <a:p>
            <a:pPr lvl="2">
              <a:lnSpc>
                <a:spcPct val="100000"/>
              </a:lnSpc>
              <a:spcBef>
                <a:spcPts val="0"/>
              </a:spcBef>
              <a:spcAft>
                <a:spcPts val="0"/>
              </a:spcAft>
            </a:pPr>
            <a:endParaRPr lang="en-US" altLang="en-US" sz="1200" dirty="0"/>
          </a:p>
          <a:p>
            <a:pPr lvl="2">
              <a:lnSpc>
                <a:spcPct val="100000"/>
              </a:lnSpc>
              <a:spcBef>
                <a:spcPts val="0"/>
              </a:spcBef>
              <a:spcAft>
                <a:spcPts val="0"/>
              </a:spcAft>
            </a:pPr>
            <a:endParaRPr lang="en-US" altLang="en-US" sz="1200" dirty="0"/>
          </a:p>
          <a:p>
            <a:pPr lvl="2">
              <a:lnSpc>
                <a:spcPct val="100000"/>
              </a:lnSpc>
              <a:spcBef>
                <a:spcPts val="0"/>
              </a:spcBef>
              <a:spcAft>
                <a:spcPts val="0"/>
              </a:spcAft>
            </a:pPr>
            <a:endParaRPr lang="en-US" altLang="en-US" sz="1200" b="1" dirty="0"/>
          </a:p>
          <a:p>
            <a:pPr lvl="2">
              <a:lnSpc>
                <a:spcPct val="100000"/>
              </a:lnSpc>
              <a:spcBef>
                <a:spcPts val="0"/>
              </a:spcBef>
              <a:spcAft>
                <a:spcPts val="0"/>
              </a:spcAft>
            </a:pPr>
            <a:endParaRPr lang="en-US" altLang="en-US" sz="1200" dirty="0"/>
          </a:p>
          <a:p>
            <a:pPr lvl="2">
              <a:lnSpc>
                <a:spcPct val="100000"/>
              </a:lnSpc>
              <a:spcBef>
                <a:spcPts val="0"/>
              </a:spcBef>
              <a:spcAft>
                <a:spcPts val="0"/>
              </a:spcAft>
            </a:pPr>
            <a:r>
              <a:rPr lang="en-US" sz="1200" dirty="0"/>
              <a:t> </a:t>
            </a:r>
          </a:p>
          <a:p>
            <a:pPr lvl="2">
              <a:lnSpc>
                <a:spcPct val="100000"/>
              </a:lnSpc>
              <a:spcBef>
                <a:spcPts val="0"/>
              </a:spcBef>
              <a:spcAft>
                <a:spcPts val="0"/>
              </a:spcAft>
            </a:pPr>
            <a:endParaRPr lang="en-US" sz="1200" dirty="0"/>
          </a:p>
          <a:p>
            <a:pPr lvl="2">
              <a:lnSpc>
                <a:spcPct val="100000"/>
              </a:lnSpc>
              <a:spcBef>
                <a:spcPts val="0"/>
              </a:spcBef>
              <a:spcAft>
                <a:spcPts val="0"/>
              </a:spcAft>
            </a:pPr>
            <a:endParaRPr lang="en-US" sz="1200" dirty="0"/>
          </a:p>
          <a:p>
            <a:pPr lvl="2">
              <a:lnSpc>
                <a:spcPct val="100000"/>
              </a:lnSpc>
              <a:spcBef>
                <a:spcPts val="0"/>
              </a:spcBef>
              <a:spcAft>
                <a:spcPts val="0"/>
              </a:spcAft>
            </a:pPr>
            <a:endParaRPr lang="en-US" sz="1200" dirty="0"/>
          </a:p>
          <a:p>
            <a:pPr lvl="2">
              <a:lnSpc>
                <a:spcPct val="100000"/>
              </a:lnSpc>
              <a:spcBef>
                <a:spcPts val="0"/>
              </a:spcBef>
              <a:spcAft>
                <a:spcPts val="0"/>
              </a:spcAft>
            </a:pPr>
            <a:endParaRPr lang="en-US" sz="1200" dirty="0"/>
          </a:p>
          <a:p>
            <a:pPr lvl="2">
              <a:lnSpc>
                <a:spcPct val="100000"/>
              </a:lnSpc>
              <a:spcBef>
                <a:spcPts val="0"/>
              </a:spcBef>
              <a:spcAft>
                <a:spcPts val="0"/>
              </a:spcAft>
            </a:pPr>
            <a:endParaRPr lang="en-US" sz="1200" dirty="0"/>
          </a:p>
        </p:txBody>
      </p:sp>
      <p:sp>
        <p:nvSpPr>
          <p:cNvPr id="7" name="Text Placeholder 6">
            <a:extLst>
              <a:ext uri="{FF2B5EF4-FFF2-40B4-BE49-F238E27FC236}">
                <a16:creationId xmlns:a16="http://schemas.microsoft.com/office/drawing/2014/main" id="{78604837-A034-4520-9E71-630E5C9A9218}"/>
              </a:ext>
            </a:extLst>
          </p:cNvPr>
          <p:cNvSpPr>
            <a:spLocks noGrp="1"/>
          </p:cNvSpPr>
          <p:nvPr>
            <p:ph type="body" idx="28"/>
          </p:nvPr>
        </p:nvSpPr>
        <p:spPr>
          <a:xfrm>
            <a:off x="685800" y="390832"/>
            <a:ext cx="7772400" cy="233982"/>
          </a:xfrm>
        </p:spPr>
        <p:txBody>
          <a:bodyPr/>
          <a:lstStyle/>
          <a:p>
            <a:r>
              <a:rPr lang="en-US" dirty="0"/>
              <a:t>Appendix B</a:t>
            </a:r>
          </a:p>
        </p:txBody>
      </p:sp>
      <p:graphicFrame>
        <p:nvGraphicFramePr>
          <p:cNvPr id="4" name="Table 5">
            <a:extLst>
              <a:ext uri="{FF2B5EF4-FFF2-40B4-BE49-F238E27FC236}">
                <a16:creationId xmlns:a16="http://schemas.microsoft.com/office/drawing/2014/main" id="{9BB85EA6-7E2E-4A1E-BB77-F94E2C0B657E}"/>
              </a:ext>
            </a:extLst>
          </p:cNvPr>
          <p:cNvGraphicFramePr>
            <a:graphicFrameLocks noGrp="1"/>
          </p:cNvGraphicFramePr>
          <p:nvPr>
            <p:extLst>
              <p:ext uri="{D42A27DB-BD31-4B8C-83A1-F6EECF244321}">
                <p14:modId xmlns:p14="http://schemas.microsoft.com/office/powerpoint/2010/main" val="2815261987"/>
              </p:ext>
            </p:extLst>
          </p:nvPr>
        </p:nvGraphicFramePr>
        <p:xfrm>
          <a:off x="685798" y="1741423"/>
          <a:ext cx="7772400" cy="4354028"/>
        </p:xfrm>
        <a:graphic>
          <a:graphicData uri="http://schemas.openxmlformats.org/drawingml/2006/table">
            <a:tbl>
              <a:tblPr firstRow="1" bandRow="1">
                <a:tableStyleId>{5C22544A-7EE6-4342-B048-85BDC9FD1C3A}</a:tableStyleId>
              </a:tblPr>
              <a:tblGrid>
                <a:gridCol w="2340866">
                  <a:extLst>
                    <a:ext uri="{9D8B030D-6E8A-4147-A177-3AD203B41FA5}">
                      <a16:colId xmlns:a16="http://schemas.microsoft.com/office/drawing/2014/main" val="1151741945"/>
                    </a:ext>
                  </a:extLst>
                </a:gridCol>
                <a:gridCol w="1088136">
                  <a:extLst>
                    <a:ext uri="{9D8B030D-6E8A-4147-A177-3AD203B41FA5}">
                      <a16:colId xmlns:a16="http://schemas.microsoft.com/office/drawing/2014/main" val="2903373102"/>
                    </a:ext>
                  </a:extLst>
                </a:gridCol>
                <a:gridCol w="667512">
                  <a:extLst>
                    <a:ext uri="{9D8B030D-6E8A-4147-A177-3AD203B41FA5}">
                      <a16:colId xmlns:a16="http://schemas.microsoft.com/office/drawing/2014/main" val="3754288457"/>
                    </a:ext>
                  </a:extLst>
                </a:gridCol>
                <a:gridCol w="539496">
                  <a:extLst>
                    <a:ext uri="{9D8B030D-6E8A-4147-A177-3AD203B41FA5}">
                      <a16:colId xmlns:a16="http://schemas.microsoft.com/office/drawing/2014/main" val="3316276747"/>
                    </a:ext>
                  </a:extLst>
                </a:gridCol>
                <a:gridCol w="731520">
                  <a:extLst>
                    <a:ext uri="{9D8B030D-6E8A-4147-A177-3AD203B41FA5}">
                      <a16:colId xmlns:a16="http://schemas.microsoft.com/office/drawing/2014/main" val="3119299031"/>
                    </a:ext>
                  </a:extLst>
                </a:gridCol>
                <a:gridCol w="896112">
                  <a:extLst>
                    <a:ext uri="{9D8B030D-6E8A-4147-A177-3AD203B41FA5}">
                      <a16:colId xmlns:a16="http://schemas.microsoft.com/office/drawing/2014/main" val="1885324351"/>
                    </a:ext>
                  </a:extLst>
                </a:gridCol>
                <a:gridCol w="713232">
                  <a:extLst>
                    <a:ext uri="{9D8B030D-6E8A-4147-A177-3AD203B41FA5}">
                      <a16:colId xmlns:a16="http://schemas.microsoft.com/office/drawing/2014/main" val="4042337442"/>
                    </a:ext>
                  </a:extLst>
                </a:gridCol>
                <a:gridCol w="795526">
                  <a:extLst>
                    <a:ext uri="{9D8B030D-6E8A-4147-A177-3AD203B41FA5}">
                      <a16:colId xmlns:a16="http://schemas.microsoft.com/office/drawing/2014/main" val="2203779421"/>
                    </a:ext>
                  </a:extLst>
                </a:gridCol>
              </a:tblGrid>
              <a:tr h="393934">
                <a:tc>
                  <a:txBody>
                    <a:bodyPr/>
                    <a:lstStyle/>
                    <a:p>
                      <a:endParaRPr lang="en-US"/>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1 – Not important at all</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2</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3</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4</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5 – Very important</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Not sure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Not applicable</a:t>
                      </a:r>
                    </a:p>
                  </a:txBody>
                  <a:tcP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45955025"/>
                  </a:ext>
                </a:extLst>
              </a:tr>
              <a:tr h="393934">
                <a:tc>
                  <a:txBody>
                    <a:bodyPr/>
                    <a:lstStyle/>
                    <a:p>
                      <a:pPr algn="l"/>
                      <a:r>
                        <a:rPr lang="en-US" sz="1000" kern="1200">
                          <a:solidFill>
                            <a:schemeClr val="tx2"/>
                          </a:solidFill>
                          <a:latin typeface="+mn-lt"/>
                          <a:ea typeface="+mn-ea"/>
                          <a:cs typeface="+mn-cs"/>
                        </a:rPr>
                        <a:t>a. Advocating for justice in parish and community</a:t>
                      </a:r>
                    </a:p>
                  </a:txBody>
                  <a:tcPr>
                    <a:lnT w="12700" cap="flat" cmpd="sng" algn="ctr">
                      <a:solidFill>
                        <a:schemeClr val="tx2"/>
                      </a:solidFill>
                      <a:prstDash val="solid"/>
                      <a:round/>
                      <a:headEnd type="none" w="med" len="med"/>
                      <a:tailEnd type="none" w="med" len="med"/>
                    </a:lnT>
                    <a:noFill/>
                  </a:tcPr>
                </a:tc>
                <a:tc>
                  <a:txBody>
                    <a:bodyPr/>
                    <a:lstStyle/>
                    <a:p>
                      <a:pPr marL="0" algn="ctr" defTabSz="914400" rtl="0" eaLnBrk="1" latinLnBrk="0" hangingPunct="1"/>
                      <a:r>
                        <a:rPr lang="en-US" sz="1000" kern="1200">
                          <a:solidFill>
                            <a:schemeClr val="tx2"/>
                          </a:solidFill>
                          <a:latin typeface="+mn-lt"/>
                          <a:ea typeface="+mn-ea"/>
                          <a:cs typeface="+mn-cs"/>
                        </a:rPr>
                        <a:t>0.7</a:t>
                      </a:r>
                    </a:p>
                  </a:txBody>
                  <a:tcPr anchor="ctr">
                    <a:lnT w="12700" cap="flat" cmpd="sng" algn="ctr">
                      <a:solidFill>
                        <a:schemeClr val="tx2"/>
                      </a:solidFill>
                      <a:prstDash val="solid"/>
                      <a:round/>
                      <a:headEnd type="none" w="med" len="med"/>
                      <a:tailEnd type="none" w="med" len="med"/>
                    </a:lnT>
                    <a:noFill/>
                  </a:tcPr>
                </a:tc>
                <a:tc>
                  <a:txBody>
                    <a:bodyPr/>
                    <a:lstStyle/>
                    <a:p>
                      <a:pPr marL="0" algn="ctr" defTabSz="914400" rtl="0" eaLnBrk="1" latinLnBrk="0" hangingPunct="1"/>
                      <a:r>
                        <a:rPr lang="en-US" sz="1000" kern="1200">
                          <a:solidFill>
                            <a:schemeClr val="tx2"/>
                          </a:solidFill>
                          <a:latin typeface="+mn-lt"/>
                          <a:ea typeface="+mn-ea"/>
                          <a:cs typeface="+mn-cs"/>
                        </a:rPr>
                        <a:t>8.6</a:t>
                      </a:r>
                    </a:p>
                  </a:txBody>
                  <a:tcPr anchor="ctr">
                    <a:lnT w="12700" cap="flat" cmpd="sng" algn="ctr">
                      <a:solidFill>
                        <a:schemeClr val="tx2"/>
                      </a:solidFill>
                      <a:prstDash val="solid"/>
                      <a:round/>
                      <a:headEnd type="none" w="med" len="med"/>
                      <a:tailEnd type="none" w="med" len="med"/>
                    </a:lnT>
                    <a:noFill/>
                  </a:tcPr>
                </a:tc>
                <a:tc>
                  <a:txBody>
                    <a:bodyPr/>
                    <a:lstStyle/>
                    <a:p>
                      <a:pPr marL="0" algn="ctr" defTabSz="914400" rtl="0" eaLnBrk="1" latinLnBrk="0" hangingPunct="1"/>
                      <a:r>
                        <a:rPr lang="en-US" sz="1000" kern="1200">
                          <a:solidFill>
                            <a:schemeClr val="tx2"/>
                          </a:solidFill>
                          <a:latin typeface="+mn-lt"/>
                          <a:ea typeface="+mn-ea"/>
                          <a:cs typeface="+mn-cs"/>
                        </a:rPr>
                        <a:t>20.0</a:t>
                      </a:r>
                    </a:p>
                  </a:txBody>
                  <a:tcPr anchor="ctr">
                    <a:lnT w="12700" cap="flat" cmpd="sng" algn="ctr">
                      <a:solidFill>
                        <a:schemeClr val="tx2"/>
                      </a:solidFill>
                      <a:prstDash val="solid"/>
                      <a:round/>
                      <a:headEnd type="none" w="med" len="med"/>
                      <a:tailEnd type="none" w="med" len="med"/>
                    </a:lnT>
                    <a:noFill/>
                  </a:tcPr>
                </a:tc>
                <a:tc>
                  <a:txBody>
                    <a:bodyPr/>
                    <a:lstStyle/>
                    <a:p>
                      <a:pPr marL="0" algn="ctr" defTabSz="914400" rtl="0" eaLnBrk="1" latinLnBrk="0" hangingPunct="1"/>
                      <a:r>
                        <a:rPr lang="en-US" sz="1000" kern="1200">
                          <a:solidFill>
                            <a:schemeClr val="tx2"/>
                          </a:solidFill>
                          <a:latin typeface="+mn-lt"/>
                          <a:ea typeface="+mn-ea"/>
                          <a:cs typeface="+mn-cs"/>
                        </a:rPr>
                        <a:t>36.0</a:t>
                      </a:r>
                    </a:p>
                  </a:txBody>
                  <a:tcPr anchor="ctr">
                    <a:lnT w="12700" cap="flat" cmpd="sng" algn="ctr">
                      <a:solidFill>
                        <a:schemeClr val="tx2"/>
                      </a:solidFill>
                      <a:prstDash val="solid"/>
                      <a:round/>
                      <a:headEnd type="none" w="med" len="med"/>
                      <a:tailEnd type="none" w="med" len="med"/>
                    </a:lnT>
                    <a:noFill/>
                  </a:tcPr>
                </a:tc>
                <a:tc>
                  <a:txBody>
                    <a:bodyPr/>
                    <a:lstStyle/>
                    <a:p>
                      <a:pPr marL="0" algn="ctr" defTabSz="914400" rtl="0" eaLnBrk="1" latinLnBrk="0" hangingPunct="1"/>
                      <a:r>
                        <a:rPr lang="en-US" sz="1000" kern="1200">
                          <a:solidFill>
                            <a:schemeClr val="tx2"/>
                          </a:solidFill>
                          <a:latin typeface="+mn-lt"/>
                          <a:ea typeface="+mn-ea"/>
                          <a:cs typeface="+mn-cs"/>
                        </a:rPr>
                        <a:t>33.9</a:t>
                      </a:r>
                    </a:p>
                  </a:txBody>
                  <a:tcPr anchor="ctr">
                    <a:lnT w="12700" cap="flat" cmpd="sng" algn="ctr">
                      <a:solidFill>
                        <a:schemeClr val="tx2"/>
                      </a:solidFill>
                      <a:prstDash val="solid"/>
                      <a:round/>
                      <a:headEnd type="none" w="med" len="med"/>
                      <a:tailEnd type="none" w="med" len="med"/>
                    </a:lnT>
                    <a:noFill/>
                  </a:tcPr>
                </a:tc>
                <a:tc>
                  <a:txBody>
                    <a:bodyPr/>
                    <a:lstStyle/>
                    <a:p>
                      <a:pPr marL="0" algn="ctr" defTabSz="914400" rtl="0" eaLnBrk="1" latinLnBrk="0" hangingPunct="1"/>
                      <a:r>
                        <a:rPr lang="en-US" sz="1000" kern="1200">
                          <a:solidFill>
                            <a:schemeClr val="tx2"/>
                          </a:solidFill>
                          <a:latin typeface="+mn-lt"/>
                          <a:ea typeface="+mn-ea"/>
                          <a:cs typeface="+mn-cs"/>
                        </a:rPr>
                        <a:t>0.2</a:t>
                      </a:r>
                    </a:p>
                  </a:txBody>
                  <a:tcPr anchor="ctr">
                    <a:lnT w="12700" cap="flat" cmpd="sng" algn="ctr">
                      <a:solidFill>
                        <a:schemeClr val="tx2"/>
                      </a:solidFill>
                      <a:prstDash val="solid"/>
                      <a:round/>
                      <a:headEnd type="none" w="med" len="med"/>
                      <a:tailEnd type="none" w="med" len="med"/>
                    </a:lnT>
                    <a:noFill/>
                  </a:tcPr>
                </a:tc>
                <a:tc>
                  <a:txBody>
                    <a:bodyPr/>
                    <a:lstStyle/>
                    <a:p>
                      <a:pPr marL="0" algn="ctr" defTabSz="914400" rtl="0" eaLnBrk="1" latinLnBrk="0" hangingPunct="1"/>
                      <a:r>
                        <a:rPr lang="en-US" sz="1000" kern="1200">
                          <a:solidFill>
                            <a:schemeClr val="tx2"/>
                          </a:solidFill>
                          <a:latin typeface="+mn-lt"/>
                          <a:ea typeface="+mn-ea"/>
                          <a:cs typeface="+mn-cs"/>
                        </a:rPr>
                        <a:t>0.6</a:t>
                      </a:r>
                    </a:p>
                  </a:txBody>
                  <a:tcPr anchor="ctr">
                    <a:lnT w="12700" cap="flat" cmpd="sng" algn="ctr">
                      <a:solidFill>
                        <a:schemeClr val="tx2"/>
                      </a:solidFill>
                      <a:prstDash val="solid"/>
                      <a:round/>
                      <a:headEnd type="none" w="med" len="med"/>
                      <a:tailEnd type="none" w="med" len="med"/>
                    </a:lnT>
                    <a:noFill/>
                  </a:tcPr>
                </a:tc>
                <a:extLst>
                  <a:ext uri="{0D108BD9-81ED-4DB2-BD59-A6C34878D82A}">
                    <a16:rowId xmlns:a16="http://schemas.microsoft.com/office/drawing/2014/main" val="837605417"/>
                  </a:ext>
                </a:extLst>
              </a:tr>
              <a:tr h="393934">
                <a:tc>
                  <a:txBody>
                    <a:bodyPr/>
                    <a:lstStyle/>
                    <a:p>
                      <a:pPr marL="0" marR="128270" algn="l" defTabSz="914400" rtl="0" eaLnBrk="1" latinLnBrk="0" hangingPunct="1">
                        <a:lnSpc>
                          <a:spcPct val="100000"/>
                        </a:lnSpc>
                        <a:spcBef>
                          <a:spcPts val="0"/>
                        </a:spcBef>
                        <a:spcAft>
                          <a:spcPts val="0"/>
                        </a:spcAft>
                      </a:pPr>
                      <a:r>
                        <a:rPr lang="en-US" sz="1000" kern="1200">
                          <a:solidFill>
                            <a:schemeClr val="tx2"/>
                          </a:solidFill>
                          <a:latin typeface="+mn-lt"/>
                          <a:ea typeface="+mn-ea"/>
                          <a:cs typeface="+mn-cs"/>
                        </a:rPr>
                        <a:t>b. Seeing steady growth in membership and/or attendance</a:t>
                      </a:r>
                    </a:p>
                  </a:txBody>
                  <a:tcPr>
                    <a:noFill/>
                  </a:tcPr>
                </a:tc>
                <a:tc>
                  <a:txBody>
                    <a:bodyPr/>
                    <a:lstStyle/>
                    <a:p>
                      <a:pPr marL="0" algn="ctr" defTabSz="914400" rtl="0" eaLnBrk="1" latinLnBrk="0" hangingPunct="1"/>
                      <a:r>
                        <a:rPr lang="en-US" sz="1000" kern="1200">
                          <a:solidFill>
                            <a:schemeClr val="tx2"/>
                          </a:solidFill>
                          <a:latin typeface="+mn-lt"/>
                          <a:ea typeface="+mn-ea"/>
                          <a:cs typeface="+mn-cs"/>
                        </a:rPr>
                        <a:t>3.2</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15.4</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32.1</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34.3</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12.2</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0.3</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2.5</a:t>
                      </a:r>
                    </a:p>
                  </a:txBody>
                  <a:tcPr anchor="ctr">
                    <a:noFill/>
                  </a:tcPr>
                </a:tc>
                <a:extLst>
                  <a:ext uri="{0D108BD9-81ED-4DB2-BD59-A6C34878D82A}">
                    <a16:rowId xmlns:a16="http://schemas.microsoft.com/office/drawing/2014/main" val="616798084"/>
                  </a:ext>
                </a:extLst>
              </a:tr>
              <a:tr h="393934">
                <a:tc>
                  <a:txBody>
                    <a:bodyPr/>
                    <a:lstStyle/>
                    <a:p>
                      <a:pPr marL="0" marR="0" indent="-635" algn="l" defTabSz="914400" rtl="0" eaLnBrk="1" latinLnBrk="0" hangingPunct="1">
                        <a:lnSpc>
                          <a:spcPct val="100000"/>
                        </a:lnSpc>
                        <a:spcBef>
                          <a:spcPts val="0"/>
                        </a:spcBef>
                        <a:spcAft>
                          <a:spcPts val="0"/>
                        </a:spcAft>
                      </a:pPr>
                      <a:r>
                        <a:rPr lang="en-US" sz="1000" kern="1200">
                          <a:solidFill>
                            <a:schemeClr val="tx2"/>
                          </a:solidFill>
                          <a:latin typeface="+mn-lt"/>
                          <a:ea typeface="+mn-ea"/>
                          <a:cs typeface="+mn-cs"/>
                        </a:rPr>
                        <a:t>c. Being faithful in providing ministry </a:t>
                      </a:r>
                    </a:p>
                  </a:txBody>
                  <a:tcPr>
                    <a:noFill/>
                  </a:tcPr>
                </a:tc>
                <a:tc>
                  <a:txBody>
                    <a:bodyPr/>
                    <a:lstStyle/>
                    <a:p>
                      <a:pPr marL="0" algn="ctr" defTabSz="914400" rtl="0" eaLnBrk="1" latinLnBrk="0" hangingPunct="1"/>
                      <a:r>
                        <a:rPr lang="en-US" sz="1000" kern="1200">
                          <a:solidFill>
                            <a:schemeClr val="tx2"/>
                          </a:solidFill>
                          <a:latin typeface="+mn-lt"/>
                          <a:ea typeface="+mn-ea"/>
                          <a:cs typeface="+mn-cs"/>
                        </a:rPr>
                        <a:t>0.0</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0.2</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4.2</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19.9</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75.2</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0.0</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0.4</a:t>
                      </a:r>
                    </a:p>
                  </a:txBody>
                  <a:tcPr anchor="ctr">
                    <a:noFill/>
                  </a:tcPr>
                </a:tc>
                <a:extLst>
                  <a:ext uri="{0D108BD9-81ED-4DB2-BD59-A6C34878D82A}">
                    <a16:rowId xmlns:a16="http://schemas.microsoft.com/office/drawing/2014/main" val="3166660084"/>
                  </a:ext>
                </a:extLst>
              </a:tr>
              <a:tr h="393934">
                <a:tc>
                  <a:txBody>
                    <a:bodyPr/>
                    <a:lstStyle/>
                    <a:p>
                      <a:pPr marL="0" marR="0" algn="l" defTabSz="914400" rtl="0" eaLnBrk="1" latinLnBrk="0" hangingPunct="1">
                        <a:lnSpc>
                          <a:spcPct val="100000"/>
                        </a:lnSpc>
                        <a:spcBef>
                          <a:spcPts val="0"/>
                        </a:spcBef>
                        <a:spcAft>
                          <a:spcPts val="0"/>
                        </a:spcAft>
                      </a:pPr>
                      <a:r>
                        <a:rPr lang="en-US" sz="1000" kern="1200">
                          <a:solidFill>
                            <a:schemeClr val="tx2"/>
                          </a:solidFill>
                          <a:latin typeface="+mn-lt"/>
                          <a:ea typeface="+mn-ea"/>
                          <a:cs typeface="+mn-cs"/>
                        </a:rPr>
                        <a:t>d. Developing a vision for mission in the community</a:t>
                      </a:r>
                    </a:p>
                  </a:txBody>
                  <a:tcPr>
                    <a:noFill/>
                  </a:tcPr>
                </a:tc>
                <a:tc>
                  <a:txBody>
                    <a:bodyPr/>
                    <a:lstStyle/>
                    <a:p>
                      <a:pPr marL="0" algn="ctr" defTabSz="914400" rtl="0" eaLnBrk="1" latinLnBrk="0" hangingPunct="1"/>
                      <a:r>
                        <a:rPr lang="en-US" sz="1000" kern="1200">
                          <a:solidFill>
                            <a:schemeClr val="tx2"/>
                          </a:solidFill>
                          <a:latin typeface="+mn-lt"/>
                          <a:ea typeface="+mn-ea"/>
                          <a:cs typeface="+mn-cs"/>
                        </a:rPr>
                        <a:t>0.1</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3.8</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11.1</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36.0</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47.2</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0.5</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1.4</a:t>
                      </a:r>
                    </a:p>
                  </a:txBody>
                  <a:tcPr anchor="ctr">
                    <a:noFill/>
                  </a:tcPr>
                </a:tc>
                <a:extLst>
                  <a:ext uri="{0D108BD9-81ED-4DB2-BD59-A6C34878D82A}">
                    <a16:rowId xmlns:a16="http://schemas.microsoft.com/office/drawing/2014/main" val="1493428531"/>
                  </a:ext>
                </a:extLst>
              </a:tr>
              <a:tr h="393934">
                <a:tc>
                  <a:txBody>
                    <a:bodyPr/>
                    <a:lstStyle/>
                    <a:p>
                      <a:pPr marL="0" marR="0" algn="l" defTabSz="914400" rtl="0" eaLnBrk="1" latinLnBrk="0" hangingPunct="1">
                        <a:lnSpc>
                          <a:spcPct val="100000"/>
                        </a:lnSpc>
                        <a:spcBef>
                          <a:spcPts val="0"/>
                        </a:spcBef>
                        <a:spcAft>
                          <a:spcPts val="0"/>
                        </a:spcAft>
                      </a:pPr>
                      <a:r>
                        <a:rPr lang="en-US" sz="1000" kern="1200">
                          <a:solidFill>
                            <a:schemeClr val="tx2"/>
                          </a:solidFill>
                          <a:latin typeface="+mn-lt"/>
                          <a:ea typeface="+mn-ea"/>
                          <a:cs typeface="+mn-cs"/>
                        </a:rPr>
                        <a:t>e. Developing strong relationships of trust</a:t>
                      </a:r>
                    </a:p>
                  </a:txBody>
                  <a:tcPr>
                    <a:noFill/>
                  </a:tcPr>
                </a:tc>
                <a:tc>
                  <a:txBody>
                    <a:bodyPr/>
                    <a:lstStyle/>
                    <a:p>
                      <a:pPr marL="0" algn="ctr" defTabSz="914400" rtl="0" eaLnBrk="1" latinLnBrk="0" hangingPunct="1"/>
                      <a:r>
                        <a:rPr lang="en-US" sz="1000" kern="1200">
                          <a:solidFill>
                            <a:schemeClr val="tx2"/>
                          </a:solidFill>
                          <a:latin typeface="+mn-lt"/>
                          <a:ea typeface="+mn-ea"/>
                          <a:cs typeface="+mn-cs"/>
                        </a:rPr>
                        <a:t>0.0</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0.2</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2.2</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18.4</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78.9</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0.2</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0.1</a:t>
                      </a:r>
                    </a:p>
                  </a:txBody>
                  <a:tcPr anchor="ctr">
                    <a:noFill/>
                  </a:tcPr>
                </a:tc>
                <a:extLst>
                  <a:ext uri="{0D108BD9-81ED-4DB2-BD59-A6C34878D82A}">
                    <a16:rowId xmlns:a16="http://schemas.microsoft.com/office/drawing/2014/main" val="1847235794"/>
                  </a:ext>
                </a:extLst>
              </a:tr>
              <a:tr h="393934">
                <a:tc>
                  <a:txBody>
                    <a:bodyPr/>
                    <a:lstStyle/>
                    <a:p>
                      <a:pPr marL="0" marR="161290" algn="l" defTabSz="914400" rtl="0" eaLnBrk="1" latinLnBrk="0" hangingPunct="1">
                        <a:lnSpc>
                          <a:spcPct val="100000"/>
                        </a:lnSpc>
                        <a:spcBef>
                          <a:spcPts val="0"/>
                        </a:spcBef>
                        <a:spcAft>
                          <a:spcPts val="0"/>
                        </a:spcAft>
                      </a:pPr>
                      <a:r>
                        <a:rPr lang="en-US" sz="1000" kern="1200">
                          <a:solidFill>
                            <a:schemeClr val="tx2"/>
                          </a:solidFill>
                          <a:latin typeface="+mn-lt"/>
                          <a:ea typeface="+mn-ea"/>
                          <a:cs typeface="+mn-cs"/>
                        </a:rPr>
                        <a:t>f. Being stable and steady in providing ministry</a:t>
                      </a:r>
                    </a:p>
                  </a:txBody>
                  <a:tcPr>
                    <a:noFill/>
                  </a:tcPr>
                </a:tc>
                <a:tc>
                  <a:txBody>
                    <a:bodyPr/>
                    <a:lstStyle/>
                    <a:p>
                      <a:pPr marL="0" algn="ctr" defTabSz="914400" rtl="0" eaLnBrk="1" latinLnBrk="0" hangingPunct="1"/>
                      <a:r>
                        <a:rPr lang="en-US" sz="1000" kern="1200">
                          <a:solidFill>
                            <a:schemeClr val="tx2"/>
                          </a:solidFill>
                          <a:latin typeface="+mn-lt"/>
                          <a:ea typeface="+mn-ea"/>
                          <a:cs typeface="+mn-cs"/>
                        </a:rPr>
                        <a:t>0.1</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1.0</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4.6</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29.8</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64.2</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0.2</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0.1</a:t>
                      </a:r>
                    </a:p>
                  </a:txBody>
                  <a:tcPr anchor="ctr">
                    <a:noFill/>
                  </a:tcPr>
                </a:tc>
                <a:extLst>
                  <a:ext uri="{0D108BD9-81ED-4DB2-BD59-A6C34878D82A}">
                    <a16:rowId xmlns:a16="http://schemas.microsoft.com/office/drawing/2014/main" val="1008051139"/>
                  </a:ext>
                </a:extLst>
              </a:tr>
              <a:tr h="393934">
                <a:tc>
                  <a:txBody>
                    <a:bodyPr/>
                    <a:lstStyle/>
                    <a:p>
                      <a:pPr marL="0" marR="148590" algn="l" defTabSz="914400" rtl="0" eaLnBrk="1" latinLnBrk="0" hangingPunct="1">
                        <a:spcBef>
                          <a:spcPts val="570"/>
                        </a:spcBef>
                        <a:spcAft>
                          <a:spcPts val="0"/>
                        </a:spcAft>
                      </a:pPr>
                      <a:r>
                        <a:rPr lang="en-US" sz="1000" kern="1200">
                          <a:solidFill>
                            <a:schemeClr val="tx2"/>
                          </a:solidFill>
                          <a:latin typeface="+mn-lt"/>
                          <a:ea typeface="+mn-ea"/>
                          <a:cs typeface="+mn-cs"/>
                        </a:rPr>
                        <a:t>g. Preaching and leading worship effectively</a:t>
                      </a:r>
                    </a:p>
                  </a:txBody>
                  <a:tcPr>
                    <a:noFill/>
                  </a:tcPr>
                </a:tc>
                <a:tc>
                  <a:txBody>
                    <a:bodyPr/>
                    <a:lstStyle/>
                    <a:p>
                      <a:pPr marL="0" algn="ctr" defTabSz="914400" rtl="0" eaLnBrk="1" latinLnBrk="0" hangingPunct="1"/>
                      <a:r>
                        <a:rPr lang="en-US" sz="1000" kern="1200">
                          <a:solidFill>
                            <a:schemeClr val="tx2"/>
                          </a:solidFill>
                          <a:latin typeface="+mn-lt"/>
                          <a:ea typeface="+mn-ea"/>
                          <a:cs typeface="+mn-cs"/>
                        </a:rPr>
                        <a:t>0.0</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0.7</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1.9</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14.3</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81.6</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0.2</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1.3</a:t>
                      </a:r>
                    </a:p>
                  </a:txBody>
                  <a:tcPr anchor="ctr">
                    <a:noFill/>
                  </a:tcPr>
                </a:tc>
                <a:extLst>
                  <a:ext uri="{0D108BD9-81ED-4DB2-BD59-A6C34878D82A}">
                    <a16:rowId xmlns:a16="http://schemas.microsoft.com/office/drawing/2014/main" val="3847190969"/>
                  </a:ext>
                </a:extLst>
              </a:tr>
              <a:tr h="393934">
                <a:tc>
                  <a:txBody>
                    <a:bodyPr/>
                    <a:lstStyle/>
                    <a:p>
                      <a:pPr marL="0" marR="0" algn="l" defTabSz="914400" rtl="0" eaLnBrk="1" latinLnBrk="0" hangingPunct="1">
                        <a:spcBef>
                          <a:spcPts val="565"/>
                        </a:spcBef>
                        <a:spcAft>
                          <a:spcPts val="0"/>
                        </a:spcAft>
                      </a:pPr>
                      <a:r>
                        <a:rPr lang="en-US" sz="1000" kern="1200">
                          <a:solidFill>
                            <a:schemeClr val="tx2"/>
                          </a:solidFill>
                          <a:latin typeface="+mn-lt"/>
                          <a:ea typeface="+mn-ea"/>
                          <a:cs typeface="+mn-cs"/>
                        </a:rPr>
                        <a:t>h. Training strong leaders</a:t>
                      </a:r>
                    </a:p>
                  </a:txBody>
                  <a:tcPr>
                    <a:noFill/>
                  </a:tcPr>
                </a:tc>
                <a:tc>
                  <a:txBody>
                    <a:bodyPr/>
                    <a:lstStyle/>
                    <a:p>
                      <a:pPr marL="0" algn="ctr" defTabSz="914400" rtl="0" eaLnBrk="1" latinLnBrk="0" hangingPunct="1"/>
                      <a:r>
                        <a:rPr lang="en-US" sz="1000" kern="1200">
                          <a:solidFill>
                            <a:schemeClr val="tx2"/>
                          </a:solidFill>
                          <a:latin typeface="+mn-lt"/>
                          <a:ea typeface="+mn-ea"/>
                          <a:cs typeface="+mn-cs"/>
                        </a:rPr>
                        <a:t>0.2</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2.6</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15.6</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45.3</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35.4</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0.4</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0.5</a:t>
                      </a:r>
                    </a:p>
                  </a:txBody>
                  <a:tcPr anchor="ctr">
                    <a:noFill/>
                  </a:tcPr>
                </a:tc>
                <a:extLst>
                  <a:ext uri="{0D108BD9-81ED-4DB2-BD59-A6C34878D82A}">
                    <a16:rowId xmlns:a16="http://schemas.microsoft.com/office/drawing/2014/main" val="904492745"/>
                  </a:ext>
                </a:extLst>
              </a:tr>
              <a:tr h="393934">
                <a:tc>
                  <a:txBody>
                    <a:bodyPr/>
                    <a:lstStyle/>
                    <a:p>
                      <a:pPr marL="0" marR="0" algn="l" defTabSz="914400" rtl="0" eaLnBrk="1" latinLnBrk="0" hangingPunct="1">
                        <a:spcBef>
                          <a:spcPts val="570"/>
                        </a:spcBef>
                        <a:spcAft>
                          <a:spcPts val="0"/>
                        </a:spcAft>
                      </a:pPr>
                      <a:r>
                        <a:rPr lang="en-US" sz="1000" kern="1200">
                          <a:solidFill>
                            <a:schemeClr val="tx2"/>
                          </a:solidFill>
                          <a:latin typeface="+mn-lt"/>
                          <a:ea typeface="+mn-ea"/>
                          <a:cs typeface="+mn-cs"/>
                        </a:rPr>
                        <a:t>i. Being an innovative, creative leader in ministry</a:t>
                      </a:r>
                    </a:p>
                  </a:txBody>
                  <a:tcPr>
                    <a:noFill/>
                  </a:tcPr>
                </a:tc>
                <a:tc>
                  <a:txBody>
                    <a:bodyPr/>
                    <a:lstStyle/>
                    <a:p>
                      <a:pPr marL="0" algn="ctr" defTabSz="914400" rtl="0" eaLnBrk="1" latinLnBrk="0" hangingPunct="1"/>
                      <a:r>
                        <a:rPr lang="en-US" sz="1000" kern="1200">
                          <a:solidFill>
                            <a:schemeClr val="tx2"/>
                          </a:solidFill>
                          <a:latin typeface="+mn-lt"/>
                          <a:ea typeface="+mn-ea"/>
                          <a:cs typeface="+mn-cs"/>
                        </a:rPr>
                        <a:t>0.7</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4.8</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19.6</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34.9</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39.7</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0.2</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0.1</a:t>
                      </a:r>
                    </a:p>
                  </a:txBody>
                  <a:tcPr anchor="ctr">
                    <a:noFill/>
                  </a:tcPr>
                </a:tc>
                <a:extLst>
                  <a:ext uri="{0D108BD9-81ED-4DB2-BD59-A6C34878D82A}">
                    <a16:rowId xmlns:a16="http://schemas.microsoft.com/office/drawing/2014/main" val="469694078"/>
                  </a:ext>
                </a:extLst>
              </a:tr>
              <a:tr h="393934">
                <a:tc>
                  <a:txBody>
                    <a:bodyPr/>
                    <a:lstStyle/>
                    <a:p>
                      <a:pPr marL="0" marR="0" algn="l" defTabSz="914400" rtl="0" eaLnBrk="1" latinLnBrk="0" hangingPunct="1">
                        <a:lnSpc>
                          <a:spcPts val="1220"/>
                        </a:lnSpc>
                        <a:spcBef>
                          <a:spcPts val="0"/>
                        </a:spcBef>
                        <a:spcAft>
                          <a:spcPts val="0"/>
                        </a:spcAft>
                      </a:pPr>
                      <a:r>
                        <a:rPr lang="en-US" sz="1000" kern="1200">
                          <a:solidFill>
                            <a:schemeClr val="tx2"/>
                          </a:solidFill>
                          <a:latin typeface="+mn-lt"/>
                          <a:ea typeface="+mn-ea"/>
                          <a:cs typeface="+mn-cs"/>
                        </a:rPr>
                        <a:t>j. Accompanying others as they strive to live their faith in their daily lives</a:t>
                      </a:r>
                    </a:p>
                  </a:txBody>
                  <a:tcPr>
                    <a:lnB w="12700"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US" sz="1000" kern="1200">
                          <a:solidFill>
                            <a:schemeClr val="tx2"/>
                          </a:solidFill>
                          <a:latin typeface="+mn-lt"/>
                          <a:ea typeface="+mn-ea"/>
                          <a:cs typeface="+mn-cs"/>
                        </a:rPr>
                        <a:t>0.0</a:t>
                      </a:r>
                    </a:p>
                  </a:txBody>
                  <a:tcPr anchor="ctr">
                    <a:lnB w="12700"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US" sz="1000" kern="1200">
                          <a:solidFill>
                            <a:schemeClr val="tx2"/>
                          </a:solidFill>
                          <a:latin typeface="+mn-lt"/>
                          <a:ea typeface="+mn-ea"/>
                          <a:cs typeface="+mn-cs"/>
                        </a:rPr>
                        <a:t>0.6</a:t>
                      </a:r>
                    </a:p>
                  </a:txBody>
                  <a:tcPr anchor="ctr">
                    <a:lnB w="12700"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US" sz="1000" kern="1200">
                          <a:solidFill>
                            <a:schemeClr val="tx2"/>
                          </a:solidFill>
                          <a:latin typeface="+mn-lt"/>
                          <a:ea typeface="+mn-ea"/>
                          <a:cs typeface="+mn-cs"/>
                        </a:rPr>
                        <a:t>9.7</a:t>
                      </a:r>
                    </a:p>
                  </a:txBody>
                  <a:tcPr anchor="ctr">
                    <a:lnB w="12700"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US" sz="1000" kern="1200">
                          <a:solidFill>
                            <a:schemeClr val="tx2"/>
                          </a:solidFill>
                          <a:latin typeface="+mn-lt"/>
                          <a:ea typeface="+mn-ea"/>
                          <a:cs typeface="+mn-cs"/>
                        </a:rPr>
                        <a:t>33.9</a:t>
                      </a:r>
                    </a:p>
                  </a:txBody>
                  <a:tcPr anchor="ctr">
                    <a:lnB w="12700"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US" sz="1000" kern="1200">
                          <a:solidFill>
                            <a:schemeClr val="tx2"/>
                          </a:solidFill>
                          <a:latin typeface="+mn-lt"/>
                          <a:ea typeface="+mn-ea"/>
                          <a:cs typeface="+mn-cs"/>
                        </a:rPr>
                        <a:t>55.1</a:t>
                      </a:r>
                    </a:p>
                  </a:txBody>
                  <a:tcPr anchor="ctr">
                    <a:lnB w="12700"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US" sz="1000" kern="1200">
                          <a:solidFill>
                            <a:schemeClr val="tx2"/>
                          </a:solidFill>
                          <a:latin typeface="+mn-lt"/>
                          <a:ea typeface="+mn-ea"/>
                          <a:cs typeface="+mn-cs"/>
                        </a:rPr>
                        <a:t>0.5</a:t>
                      </a:r>
                    </a:p>
                  </a:txBody>
                  <a:tcPr anchor="ctr">
                    <a:lnB w="12700"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US" sz="1000" kern="1200">
                          <a:solidFill>
                            <a:schemeClr val="tx2"/>
                          </a:solidFill>
                          <a:latin typeface="+mn-lt"/>
                          <a:ea typeface="+mn-ea"/>
                          <a:cs typeface="+mn-cs"/>
                        </a:rPr>
                        <a:t>0.1</a:t>
                      </a:r>
                    </a:p>
                  </a:txBody>
                  <a:tcPr anchor="ct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074416229"/>
                  </a:ext>
                </a:extLst>
              </a:tr>
            </a:tbl>
          </a:graphicData>
        </a:graphic>
      </p:graphicFrame>
    </p:spTree>
    <p:extLst>
      <p:ext uri="{BB962C8B-B14F-4D97-AF65-F5344CB8AC3E}">
        <p14:creationId xmlns:p14="http://schemas.microsoft.com/office/powerpoint/2010/main" val="7337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6"/>
          </p:nvPr>
        </p:nvSpPr>
        <p:spPr>
          <a:xfrm>
            <a:off x="685800" y="2209800"/>
            <a:ext cx="2890157" cy="3113314"/>
          </a:xfrm>
        </p:spPr>
        <p:txBody>
          <a:bodyPr/>
          <a:lstStyle/>
          <a:p>
            <a:pPr>
              <a:lnSpc>
                <a:spcPct val="100000"/>
              </a:lnSpc>
              <a:spcBef>
                <a:spcPts val="0"/>
              </a:spcBef>
              <a:spcAft>
                <a:spcPts val="0"/>
              </a:spcAft>
              <a:buNone/>
            </a:pPr>
            <a:r>
              <a:rPr lang="en-US" dirty="0">
                <a:solidFill>
                  <a:schemeClr val="accent4">
                    <a:lumMod val="75000"/>
                  </a:schemeClr>
                </a:solidFill>
              </a:rPr>
              <a:t>1.  Are there currently gender, </a:t>
            </a:r>
            <a:br>
              <a:rPr lang="en-US" dirty="0">
                <a:solidFill>
                  <a:schemeClr val="accent4">
                    <a:lumMod val="75000"/>
                  </a:schemeClr>
                </a:solidFill>
              </a:rPr>
            </a:br>
            <a:r>
              <a:rPr lang="en-US" dirty="0">
                <a:solidFill>
                  <a:schemeClr val="accent4">
                    <a:lumMod val="75000"/>
                  </a:schemeClr>
                </a:solidFill>
              </a:rPr>
              <a:t>     racial and ethnic differences:</a:t>
            </a:r>
          </a:p>
          <a:p>
            <a:pPr>
              <a:lnSpc>
                <a:spcPct val="50000"/>
              </a:lnSpc>
              <a:spcBef>
                <a:spcPts val="0"/>
              </a:spcBef>
              <a:spcAft>
                <a:spcPts val="0"/>
              </a:spcAft>
            </a:pPr>
            <a:endParaRPr lang="en-US" dirty="0">
              <a:solidFill>
                <a:schemeClr val="accent4">
                  <a:lumMod val="75000"/>
                </a:schemeClr>
              </a:solidFill>
            </a:endParaRPr>
          </a:p>
          <a:p>
            <a:pPr marL="568325" lvl="1" indent="-222250">
              <a:spcAft>
                <a:spcPts val="0"/>
              </a:spcAft>
              <a:buFont typeface="Arial" panose="020B0604020202020204" pitchFamily="34" charset="0"/>
              <a:buChar char="•"/>
            </a:pPr>
            <a:r>
              <a:rPr lang="en-US" dirty="0">
                <a:solidFill>
                  <a:schemeClr val="accent4">
                    <a:lumMod val="75000"/>
                  </a:schemeClr>
                </a:solidFill>
              </a:rPr>
              <a:t>In compensation levels?</a:t>
            </a:r>
          </a:p>
          <a:p>
            <a:pPr marL="568325" lvl="1" indent="-222250">
              <a:spcAft>
                <a:spcPts val="0"/>
              </a:spcAft>
              <a:buFont typeface="Arial" panose="020B0604020202020204" pitchFamily="34" charset="0"/>
              <a:buChar char="•"/>
            </a:pPr>
            <a:r>
              <a:rPr lang="en-US" dirty="0">
                <a:solidFill>
                  <a:schemeClr val="accent4">
                    <a:lumMod val="75000"/>
                  </a:schemeClr>
                </a:solidFill>
              </a:rPr>
              <a:t>In vocational roles?</a:t>
            </a:r>
          </a:p>
          <a:p>
            <a:pPr marL="568325" lvl="1" indent="-222250">
              <a:spcAft>
                <a:spcPts val="0"/>
              </a:spcAft>
              <a:buFont typeface="Arial" panose="020B0604020202020204" pitchFamily="34" charset="0"/>
              <a:buChar char="•"/>
            </a:pPr>
            <a:r>
              <a:rPr lang="en-US" dirty="0">
                <a:solidFill>
                  <a:schemeClr val="accent4">
                    <a:lumMod val="75000"/>
                  </a:schemeClr>
                </a:solidFill>
              </a:rPr>
              <a:t>In retention rates?</a:t>
            </a:r>
          </a:p>
          <a:p>
            <a:pPr marL="568325" lvl="1" indent="-222250">
              <a:spcAft>
                <a:spcPts val="0"/>
              </a:spcAft>
              <a:buFont typeface="Arial" panose="020B0604020202020204" pitchFamily="34" charset="0"/>
              <a:buChar char="•"/>
            </a:pPr>
            <a:r>
              <a:rPr lang="en-US" dirty="0">
                <a:solidFill>
                  <a:schemeClr val="accent4">
                    <a:lumMod val="75000"/>
                  </a:schemeClr>
                </a:solidFill>
              </a:rPr>
              <a:t>In wait time for calls?</a:t>
            </a:r>
          </a:p>
          <a:p>
            <a:pPr marL="568325" lvl="1" indent="-222250">
              <a:spcAft>
                <a:spcPts val="0"/>
              </a:spcAft>
              <a:buFont typeface="Arial" panose="020B0604020202020204" pitchFamily="34" charset="0"/>
              <a:buChar char="•"/>
            </a:pPr>
            <a:r>
              <a:rPr lang="en-US" dirty="0">
                <a:solidFill>
                  <a:schemeClr val="accent4">
                    <a:lumMod val="75000"/>
                  </a:schemeClr>
                </a:solidFill>
              </a:rPr>
              <a:t>In attributes and experiences?</a:t>
            </a:r>
          </a:p>
          <a:p>
            <a:pPr marL="346075" lvl="1">
              <a:spcAft>
                <a:spcPts val="0"/>
              </a:spcAft>
              <a:buNone/>
            </a:pPr>
            <a:endParaRPr lang="en-US" dirty="0">
              <a:solidFill>
                <a:schemeClr val="accent4">
                  <a:lumMod val="75000"/>
                </a:schemeClr>
              </a:solidFill>
            </a:endParaRPr>
          </a:p>
          <a:p>
            <a:pPr>
              <a:lnSpc>
                <a:spcPct val="100000"/>
              </a:lnSpc>
              <a:spcBef>
                <a:spcPts val="0"/>
              </a:spcBef>
              <a:spcAft>
                <a:spcPts val="0"/>
              </a:spcAft>
            </a:pPr>
            <a:r>
              <a:rPr lang="en-US" dirty="0">
                <a:solidFill>
                  <a:schemeClr val="accent4">
                    <a:lumMod val="75000"/>
                  </a:schemeClr>
                </a:solidFill>
              </a:rPr>
              <a:t>2.  What are the trends over the </a:t>
            </a:r>
          </a:p>
          <a:p>
            <a:pPr>
              <a:lnSpc>
                <a:spcPct val="100000"/>
              </a:lnSpc>
              <a:spcBef>
                <a:spcPts val="0"/>
              </a:spcBef>
              <a:spcAft>
                <a:spcPts val="0"/>
              </a:spcAft>
            </a:pPr>
            <a:r>
              <a:rPr lang="en-US" dirty="0">
                <a:solidFill>
                  <a:schemeClr val="accent4">
                    <a:lumMod val="75000"/>
                  </a:schemeClr>
                </a:solidFill>
              </a:rPr>
              <a:t>      past five to ten years?</a:t>
            </a:r>
          </a:p>
          <a:p>
            <a:endParaRPr lang="en-US" dirty="0"/>
          </a:p>
        </p:txBody>
      </p:sp>
      <p:sp>
        <p:nvSpPr>
          <p:cNvPr id="17" name="Text Placeholder 16"/>
          <p:cNvSpPr>
            <a:spLocks noGrp="1"/>
          </p:cNvSpPr>
          <p:nvPr>
            <p:ph type="body" idx="28"/>
          </p:nvPr>
        </p:nvSpPr>
        <p:spPr/>
        <p:txBody>
          <a:bodyPr/>
          <a:lstStyle/>
          <a:p>
            <a:r>
              <a:rPr lang="en-US"/>
              <a:t>Introduction</a:t>
            </a:r>
          </a:p>
        </p:txBody>
      </p:sp>
      <p:sp>
        <p:nvSpPr>
          <p:cNvPr id="7" name="Content Placeholder 7">
            <a:extLst>
              <a:ext uri="{FF2B5EF4-FFF2-40B4-BE49-F238E27FC236}">
                <a16:creationId xmlns:a16="http://schemas.microsoft.com/office/drawing/2014/main" id="{C672CB19-8A71-4A6A-8964-97E3BF9AD7C9}"/>
              </a:ext>
            </a:extLst>
          </p:cNvPr>
          <p:cNvSpPr txBox="1">
            <a:spLocks/>
          </p:cNvSpPr>
          <p:nvPr/>
        </p:nvSpPr>
        <p:spPr>
          <a:xfrm>
            <a:off x="4100118" y="2209800"/>
            <a:ext cx="4358081" cy="2719391"/>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lvl="2">
              <a:lnSpc>
                <a:spcPct val="100000"/>
              </a:lnSpc>
              <a:spcBef>
                <a:spcPts val="0"/>
              </a:spcBef>
              <a:spcAft>
                <a:spcPts val="0"/>
              </a:spcAft>
              <a:buNone/>
            </a:pPr>
            <a:r>
              <a:rPr lang="en-US" sz="1200" dirty="0"/>
              <a:t>The survey was designed to explore how rostered ministers were experiencing ministry. </a:t>
            </a:r>
          </a:p>
          <a:p>
            <a:pPr lvl="2">
              <a:lnSpc>
                <a:spcPct val="100000"/>
              </a:lnSpc>
              <a:spcBef>
                <a:spcPts val="0"/>
              </a:spcBef>
              <a:spcAft>
                <a:spcPts val="0"/>
              </a:spcAft>
              <a:buNone/>
            </a:pPr>
            <a:endParaRPr lang="en-US" sz="1200" dirty="0"/>
          </a:p>
          <a:p>
            <a:pPr lvl="2">
              <a:lnSpc>
                <a:spcPct val="100000"/>
              </a:lnSpc>
              <a:spcBef>
                <a:spcPts val="0"/>
              </a:spcBef>
              <a:spcAft>
                <a:spcPts val="0"/>
              </a:spcAft>
              <a:buNone/>
            </a:pPr>
            <a:r>
              <a:rPr lang="en-US" sz="1200" dirty="0"/>
              <a:t>We anticipated that the responses would differ based on gender, race and ethnicity, as well as at their intersections. </a:t>
            </a:r>
          </a:p>
          <a:p>
            <a:pPr lvl="2">
              <a:lnSpc>
                <a:spcPct val="100000"/>
              </a:lnSpc>
              <a:spcBef>
                <a:spcPts val="0"/>
              </a:spcBef>
              <a:spcAft>
                <a:spcPts val="0"/>
              </a:spcAft>
              <a:buNone/>
            </a:pPr>
            <a:endParaRPr lang="en-US" sz="1200" dirty="0"/>
          </a:p>
          <a:p>
            <a:pPr lvl="2">
              <a:lnSpc>
                <a:spcPct val="100000"/>
              </a:lnSpc>
              <a:spcBef>
                <a:spcPts val="0"/>
              </a:spcBef>
              <a:spcAft>
                <a:spcPts val="0"/>
              </a:spcAft>
              <a:buNone/>
            </a:pPr>
            <a:r>
              <a:rPr lang="en-US" sz="1200" dirty="0"/>
              <a:t>We compared the responses to the 2020 survey with those of 2015 and 2005 to consider how responses may have changed. </a:t>
            </a:r>
          </a:p>
          <a:p>
            <a:pPr lvl="2">
              <a:lnSpc>
                <a:spcPct val="100000"/>
              </a:lnSpc>
              <a:spcBef>
                <a:spcPts val="0"/>
              </a:spcBef>
              <a:spcAft>
                <a:spcPts val="0"/>
              </a:spcAft>
              <a:buNone/>
            </a:pPr>
            <a:endParaRPr lang="en-US" sz="1200" dirty="0"/>
          </a:p>
          <a:p>
            <a:pPr lvl="2">
              <a:lnSpc>
                <a:spcPct val="100000"/>
              </a:lnSpc>
              <a:spcBef>
                <a:spcPts val="0"/>
              </a:spcBef>
              <a:spcAft>
                <a:spcPts val="0"/>
              </a:spcAft>
              <a:buNone/>
            </a:pPr>
            <a:r>
              <a:rPr lang="en-US" sz="1200" dirty="0"/>
              <a:t>All reported differences are significant at the .05 level. This means that there is a less than 5% chance that we incorrectly detected a difference between groups when they were, indeed, equivalent.*</a:t>
            </a:r>
          </a:p>
          <a:p>
            <a:pPr lvl="2">
              <a:spcBef>
                <a:spcPts val="0"/>
              </a:spcBef>
              <a:buNone/>
            </a:pPr>
            <a:endParaRPr lang="en-US" dirty="0"/>
          </a:p>
        </p:txBody>
      </p:sp>
      <p:sp>
        <p:nvSpPr>
          <p:cNvPr id="3" name="TextBox 2">
            <a:extLst>
              <a:ext uri="{FF2B5EF4-FFF2-40B4-BE49-F238E27FC236}">
                <a16:creationId xmlns:a16="http://schemas.microsoft.com/office/drawing/2014/main" id="{C448A2CA-7EF5-4ED5-8E19-5150BCBBEFE3}"/>
              </a:ext>
            </a:extLst>
          </p:cNvPr>
          <p:cNvSpPr txBox="1"/>
          <p:nvPr/>
        </p:nvSpPr>
        <p:spPr>
          <a:xfrm>
            <a:off x="4100118" y="6354404"/>
            <a:ext cx="3414319" cy="134396"/>
          </a:xfrm>
          <a:prstGeom prst="rect">
            <a:avLst/>
          </a:prstGeom>
          <a:noFill/>
        </p:spPr>
        <p:txBody>
          <a:bodyPr wrap="square" lIns="0" tIns="0" rIns="0" bIns="0" rtlCol="0">
            <a:spAutoFit/>
          </a:bodyPr>
          <a:lstStyle/>
          <a:p>
            <a:pPr>
              <a:lnSpc>
                <a:spcPct val="120000"/>
              </a:lnSpc>
            </a:pPr>
            <a:r>
              <a:rPr lang="en-US" sz="800">
                <a:solidFill>
                  <a:schemeClr val="tx2"/>
                </a:solidFill>
              </a:rPr>
              <a:t>* For information about significance testing, see appendix</a:t>
            </a:r>
          </a:p>
        </p:txBody>
      </p:sp>
      <p:sp>
        <p:nvSpPr>
          <p:cNvPr id="8" name="Title 1">
            <a:extLst>
              <a:ext uri="{FF2B5EF4-FFF2-40B4-BE49-F238E27FC236}">
                <a16:creationId xmlns:a16="http://schemas.microsoft.com/office/drawing/2014/main" id="{93C8D862-C494-484B-AC28-859FBFA60CB7}"/>
              </a:ext>
            </a:extLst>
          </p:cNvPr>
          <p:cNvSpPr txBox="1">
            <a:spLocks/>
          </p:cNvSpPr>
          <p:nvPr/>
        </p:nvSpPr>
        <p:spPr>
          <a:xfrm>
            <a:off x="685800" y="841063"/>
            <a:ext cx="7772400" cy="914402"/>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r>
              <a:rPr lang="en-US" dirty="0"/>
              <a:t>Research Questions</a:t>
            </a:r>
          </a:p>
        </p:txBody>
      </p:sp>
    </p:spTree>
    <p:extLst>
      <p:ext uri="{BB962C8B-B14F-4D97-AF65-F5344CB8AC3E}">
        <p14:creationId xmlns:p14="http://schemas.microsoft.com/office/powerpoint/2010/main" val="251104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4826"/>
            <a:ext cx="6916479" cy="292177"/>
          </a:xfrm>
        </p:spPr>
        <p:txBody>
          <a:bodyPr/>
          <a:lstStyle/>
          <a:p>
            <a:r>
              <a:rPr lang="en-US" sz="2800" dirty="0"/>
              <a:t>Questions Asked and Response Percentages</a:t>
            </a:r>
          </a:p>
        </p:txBody>
      </p:sp>
      <p:sp>
        <p:nvSpPr>
          <p:cNvPr id="5" name="Content Placeholder 4">
            <a:extLst>
              <a:ext uri="{FF2B5EF4-FFF2-40B4-BE49-F238E27FC236}">
                <a16:creationId xmlns:a16="http://schemas.microsoft.com/office/drawing/2014/main" id="{BADE66FD-290D-4123-AA48-B06296D01A55}"/>
              </a:ext>
            </a:extLst>
          </p:cNvPr>
          <p:cNvSpPr>
            <a:spLocks noGrp="1"/>
          </p:cNvSpPr>
          <p:nvPr>
            <p:ph sz="quarter" idx="15"/>
          </p:nvPr>
        </p:nvSpPr>
        <p:spPr>
          <a:xfrm>
            <a:off x="685799" y="1969391"/>
            <a:ext cx="3992527" cy="4484702"/>
          </a:xfrm>
        </p:spPr>
        <p:txBody>
          <a:bodyPr/>
          <a:lstStyle/>
          <a:p>
            <a:pPr lvl="0">
              <a:lnSpc>
                <a:spcPct val="100000"/>
              </a:lnSpc>
              <a:spcBef>
                <a:spcPts val="0"/>
              </a:spcBef>
              <a:spcAft>
                <a:spcPts val="0"/>
              </a:spcAft>
              <a:buNone/>
            </a:pPr>
            <a:r>
              <a:rPr lang="en-US" sz="1200" b="1" dirty="0">
                <a:solidFill>
                  <a:schemeClr val="tx2"/>
                </a:solidFill>
              </a:rPr>
              <a:t>a. I have been asked about my likelihood of having children.</a:t>
            </a:r>
          </a:p>
          <a:p>
            <a:pPr lvl="0">
              <a:lnSpc>
                <a:spcPct val="100000"/>
              </a:lnSpc>
              <a:spcBef>
                <a:spcPts val="0"/>
              </a:spcBef>
              <a:spcAft>
                <a:spcPts val="0"/>
              </a:spcAft>
            </a:pPr>
            <a:r>
              <a:rPr lang="en-US" sz="1200" dirty="0">
                <a:solidFill>
                  <a:schemeClr val="tx2"/>
                </a:solidFill>
              </a:rPr>
              <a:t>19.9  In seminary</a:t>
            </a:r>
          </a:p>
          <a:p>
            <a:pPr lvl="0">
              <a:lnSpc>
                <a:spcPct val="100000"/>
              </a:lnSpc>
              <a:spcBef>
                <a:spcPts val="0"/>
              </a:spcBef>
              <a:spcAft>
                <a:spcPts val="0"/>
              </a:spcAft>
            </a:pPr>
            <a:r>
              <a:rPr lang="en-US" sz="1200" dirty="0">
                <a:solidFill>
                  <a:schemeClr val="tx2"/>
                </a:solidFill>
              </a:rPr>
              <a:t>21.7  During internship</a:t>
            </a:r>
          </a:p>
          <a:p>
            <a:pPr lvl="0">
              <a:lnSpc>
                <a:spcPct val="100000"/>
              </a:lnSpc>
              <a:spcBef>
                <a:spcPts val="0"/>
              </a:spcBef>
              <a:spcAft>
                <a:spcPts val="0"/>
              </a:spcAft>
            </a:pPr>
            <a:r>
              <a:rPr lang="en-US" sz="1200" dirty="0">
                <a:solidFill>
                  <a:schemeClr val="tx2"/>
                </a:solidFill>
              </a:rPr>
              <a:t>33.9  In the congregation or ministry setting</a:t>
            </a:r>
          </a:p>
          <a:p>
            <a:pPr lvl="0">
              <a:lnSpc>
                <a:spcPct val="100000"/>
              </a:lnSpc>
              <a:spcBef>
                <a:spcPts val="0"/>
              </a:spcBef>
              <a:spcAft>
                <a:spcPts val="0"/>
              </a:spcAft>
            </a:pPr>
            <a:r>
              <a:rPr lang="en-US" sz="1200" dirty="0">
                <a:solidFill>
                  <a:schemeClr val="tx2"/>
                </a:solidFill>
              </a:rPr>
              <a:t>19.2  With ELCA rostered ministers</a:t>
            </a:r>
          </a:p>
          <a:p>
            <a:pPr lvl="0">
              <a:lnSpc>
                <a:spcPct val="100000"/>
              </a:lnSpc>
              <a:spcBef>
                <a:spcPts val="0"/>
              </a:spcBef>
              <a:spcAft>
                <a:spcPts val="0"/>
              </a:spcAft>
            </a:pPr>
            <a:r>
              <a:rPr lang="en-US" sz="1200" dirty="0">
                <a:solidFill>
                  <a:schemeClr val="tx2"/>
                </a:solidFill>
              </a:rPr>
              <a:t>17.7  During the call process</a:t>
            </a:r>
          </a:p>
          <a:p>
            <a:pPr lvl="0">
              <a:lnSpc>
                <a:spcPct val="100000"/>
              </a:lnSpc>
              <a:spcBef>
                <a:spcPts val="0"/>
              </a:spcBef>
              <a:spcAft>
                <a:spcPts val="0"/>
              </a:spcAft>
            </a:pPr>
            <a:r>
              <a:rPr lang="en-US" sz="1200" dirty="0">
                <a:solidFill>
                  <a:schemeClr val="tx2"/>
                </a:solidFill>
              </a:rPr>
              <a:t>10.7  With ecumenical colleagues</a:t>
            </a:r>
          </a:p>
          <a:p>
            <a:pPr lvl="0">
              <a:lnSpc>
                <a:spcPct val="100000"/>
              </a:lnSpc>
              <a:spcBef>
                <a:spcPts val="0"/>
              </a:spcBef>
              <a:spcAft>
                <a:spcPts val="0"/>
              </a:spcAft>
            </a:pPr>
            <a:r>
              <a:rPr lang="en-US" sz="1200" dirty="0">
                <a:solidFill>
                  <a:schemeClr val="tx2"/>
                </a:solidFill>
              </a:rPr>
              <a:t>   7.0  By synod and/or churchwide staff</a:t>
            </a:r>
          </a:p>
          <a:p>
            <a:pPr lvl="0">
              <a:lnSpc>
                <a:spcPct val="100000"/>
              </a:lnSpc>
              <a:spcBef>
                <a:spcPts val="0"/>
              </a:spcBef>
              <a:spcAft>
                <a:spcPts val="0"/>
              </a:spcAft>
            </a:pPr>
            <a:r>
              <a:rPr lang="en-US" sz="1200" dirty="0">
                <a:solidFill>
                  <a:schemeClr val="tx2"/>
                </a:solidFill>
              </a:rPr>
              <a:t>43.1  I have never had this experience.</a:t>
            </a:r>
          </a:p>
          <a:p>
            <a:pPr lvl="0">
              <a:lnSpc>
                <a:spcPct val="100000"/>
              </a:lnSpc>
              <a:spcBef>
                <a:spcPts val="0"/>
              </a:spcBef>
              <a:spcAft>
                <a:spcPts val="0"/>
              </a:spcAft>
            </a:pPr>
            <a:endParaRPr lang="en-US" sz="1200" b="1" dirty="0">
              <a:solidFill>
                <a:schemeClr val="tx2"/>
              </a:solidFill>
            </a:endParaRPr>
          </a:p>
          <a:p>
            <a:pPr lvl="0">
              <a:lnSpc>
                <a:spcPct val="100000"/>
              </a:lnSpc>
              <a:spcBef>
                <a:spcPts val="0"/>
              </a:spcBef>
              <a:spcAft>
                <a:spcPts val="0"/>
              </a:spcAft>
            </a:pPr>
            <a:r>
              <a:rPr lang="en-US" sz="1200" b="1" dirty="0">
                <a:solidFill>
                  <a:schemeClr val="tx2"/>
                </a:solidFill>
              </a:rPr>
              <a:t>b. I have been asked about my desire to work with children.</a:t>
            </a:r>
          </a:p>
          <a:p>
            <a:pPr lvl="0">
              <a:lnSpc>
                <a:spcPct val="100000"/>
              </a:lnSpc>
              <a:spcBef>
                <a:spcPts val="0"/>
              </a:spcBef>
              <a:spcAft>
                <a:spcPts val="0"/>
              </a:spcAft>
            </a:pPr>
            <a:r>
              <a:rPr lang="en-US" sz="1200" dirty="0">
                <a:solidFill>
                  <a:schemeClr val="tx2"/>
                </a:solidFill>
              </a:rPr>
              <a:t>35.1  In seminary</a:t>
            </a:r>
          </a:p>
          <a:p>
            <a:pPr lvl="0">
              <a:lnSpc>
                <a:spcPct val="100000"/>
              </a:lnSpc>
              <a:spcBef>
                <a:spcPts val="0"/>
              </a:spcBef>
              <a:spcAft>
                <a:spcPts val="0"/>
              </a:spcAft>
            </a:pPr>
            <a:r>
              <a:rPr lang="en-US" sz="1200" dirty="0">
                <a:solidFill>
                  <a:schemeClr val="tx2"/>
                </a:solidFill>
              </a:rPr>
              <a:t>46.5  During internship</a:t>
            </a:r>
          </a:p>
          <a:p>
            <a:pPr lvl="0">
              <a:lnSpc>
                <a:spcPct val="100000"/>
              </a:lnSpc>
              <a:spcBef>
                <a:spcPts val="0"/>
              </a:spcBef>
              <a:spcAft>
                <a:spcPts val="0"/>
              </a:spcAft>
            </a:pPr>
            <a:r>
              <a:rPr lang="en-US" sz="1200" dirty="0">
                <a:solidFill>
                  <a:schemeClr val="tx2"/>
                </a:solidFill>
              </a:rPr>
              <a:t>60.6  In the congregation or ministry setting</a:t>
            </a:r>
          </a:p>
          <a:p>
            <a:pPr lvl="0">
              <a:lnSpc>
                <a:spcPct val="100000"/>
              </a:lnSpc>
              <a:spcBef>
                <a:spcPts val="0"/>
              </a:spcBef>
              <a:spcAft>
                <a:spcPts val="0"/>
              </a:spcAft>
            </a:pPr>
            <a:r>
              <a:rPr lang="en-US" sz="1200" dirty="0">
                <a:solidFill>
                  <a:schemeClr val="tx2"/>
                </a:solidFill>
              </a:rPr>
              <a:t>23.4  With ELCA rostered ministers</a:t>
            </a:r>
          </a:p>
          <a:p>
            <a:pPr lvl="0">
              <a:lnSpc>
                <a:spcPct val="100000"/>
              </a:lnSpc>
              <a:spcBef>
                <a:spcPts val="0"/>
              </a:spcBef>
              <a:spcAft>
                <a:spcPts val="0"/>
              </a:spcAft>
            </a:pPr>
            <a:r>
              <a:rPr lang="en-US" sz="1200" dirty="0">
                <a:solidFill>
                  <a:schemeClr val="tx2"/>
                </a:solidFill>
              </a:rPr>
              <a:t>59.8  During the call process</a:t>
            </a:r>
          </a:p>
          <a:p>
            <a:pPr lvl="0">
              <a:lnSpc>
                <a:spcPct val="100000"/>
              </a:lnSpc>
              <a:spcBef>
                <a:spcPts val="0"/>
              </a:spcBef>
              <a:spcAft>
                <a:spcPts val="0"/>
              </a:spcAft>
            </a:pPr>
            <a:r>
              <a:rPr lang="en-US" sz="1200" dirty="0">
                <a:solidFill>
                  <a:schemeClr val="tx2"/>
                </a:solidFill>
              </a:rPr>
              <a:t>13.4  With ecumenical colleagues</a:t>
            </a:r>
          </a:p>
          <a:p>
            <a:pPr lvl="0">
              <a:lnSpc>
                <a:spcPct val="100000"/>
              </a:lnSpc>
              <a:spcBef>
                <a:spcPts val="0"/>
              </a:spcBef>
              <a:spcAft>
                <a:spcPts val="0"/>
              </a:spcAft>
            </a:pPr>
            <a:r>
              <a:rPr lang="en-US" sz="1200" dirty="0">
                <a:solidFill>
                  <a:schemeClr val="tx2"/>
                </a:solidFill>
              </a:rPr>
              <a:t>20.7  By synod and/or churchwide staff</a:t>
            </a:r>
          </a:p>
          <a:p>
            <a:pPr lvl="0">
              <a:lnSpc>
                <a:spcPct val="100000"/>
              </a:lnSpc>
              <a:spcBef>
                <a:spcPts val="0"/>
              </a:spcBef>
              <a:spcAft>
                <a:spcPts val="0"/>
              </a:spcAft>
            </a:pPr>
            <a:r>
              <a:rPr lang="en-US" sz="1200" dirty="0">
                <a:solidFill>
                  <a:schemeClr val="tx2"/>
                </a:solidFill>
              </a:rPr>
              <a:t>10.0  I have never had this experience.</a:t>
            </a:r>
          </a:p>
          <a:p>
            <a:pPr lvl="0">
              <a:lnSpc>
                <a:spcPct val="100000"/>
              </a:lnSpc>
              <a:spcBef>
                <a:spcPts val="0"/>
              </a:spcBef>
              <a:spcAft>
                <a:spcPts val="0"/>
              </a:spcAft>
            </a:pPr>
            <a:endParaRPr lang="en-US" sz="1200" dirty="0">
              <a:solidFill>
                <a:schemeClr val="tx2"/>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a:lnSpc>
                <a:spcPct val="100000"/>
              </a:lnSpc>
              <a:spcBef>
                <a:spcPts val="0"/>
              </a:spcBef>
              <a:spcAft>
                <a:spcPts val="0"/>
              </a:spcAft>
            </a:pPr>
            <a:endParaRPr lang="en-US" sz="1200" dirty="0"/>
          </a:p>
          <a:p>
            <a:endParaRPr lang="en-US" dirty="0"/>
          </a:p>
        </p:txBody>
      </p:sp>
      <p:sp>
        <p:nvSpPr>
          <p:cNvPr id="4" name="Content Placeholder 3">
            <a:extLst>
              <a:ext uri="{FF2B5EF4-FFF2-40B4-BE49-F238E27FC236}">
                <a16:creationId xmlns:a16="http://schemas.microsoft.com/office/drawing/2014/main" id="{4386409E-1C76-4282-92D1-C6982A6B0E62}"/>
              </a:ext>
            </a:extLst>
          </p:cNvPr>
          <p:cNvSpPr>
            <a:spLocks noGrp="1"/>
          </p:cNvSpPr>
          <p:nvPr>
            <p:ph sz="quarter" idx="16"/>
          </p:nvPr>
        </p:nvSpPr>
        <p:spPr>
          <a:xfrm>
            <a:off x="4800600" y="1969391"/>
            <a:ext cx="3886199" cy="3982604"/>
          </a:xfrm>
        </p:spPr>
        <p:txBody>
          <a:bodyPr/>
          <a:lstStyle/>
          <a:p>
            <a:pPr>
              <a:lnSpc>
                <a:spcPct val="100000"/>
              </a:lnSpc>
              <a:spcBef>
                <a:spcPts val="0"/>
              </a:spcBef>
              <a:spcAft>
                <a:spcPts val="0"/>
              </a:spcAft>
            </a:pPr>
            <a:r>
              <a:rPr lang="en-US" sz="1200" b="1" dirty="0">
                <a:solidFill>
                  <a:schemeClr val="tx2"/>
                </a:solidFill>
              </a:rPr>
              <a:t>c. I have received unwelcome comments about my looks and/or attire.</a:t>
            </a:r>
          </a:p>
          <a:p>
            <a:pPr>
              <a:lnSpc>
                <a:spcPct val="100000"/>
              </a:lnSpc>
              <a:spcBef>
                <a:spcPts val="0"/>
              </a:spcBef>
              <a:spcAft>
                <a:spcPts val="0"/>
              </a:spcAft>
            </a:pPr>
            <a:r>
              <a:rPr lang="en-US" sz="1200" dirty="0">
                <a:solidFill>
                  <a:schemeClr val="tx2"/>
                </a:solidFill>
              </a:rPr>
              <a:t>17.1  In seminary</a:t>
            </a:r>
          </a:p>
          <a:p>
            <a:pPr>
              <a:lnSpc>
                <a:spcPct val="100000"/>
              </a:lnSpc>
              <a:spcBef>
                <a:spcPts val="0"/>
              </a:spcBef>
              <a:spcAft>
                <a:spcPts val="0"/>
              </a:spcAft>
            </a:pPr>
            <a:r>
              <a:rPr lang="en-US" sz="1200" dirty="0">
                <a:solidFill>
                  <a:schemeClr val="tx2"/>
                </a:solidFill>
              </a:rPr>
              <a:t>26.4  During internship</a:t>
            </a:r>
          </a:p>
          <a:p>
            <a:pPr>
              <a:lnSpc>
                <a:spcPct val="100000"/>
              </a:lnSpc>
              <a:spcBef>
                <a:spcPts val="0"/>
              </a:spcBef>
              <a:spcAft>
                <a:spcPts val="0"/>
              </a:spcAft>
            </a:pPr>
            <a:r>
              <a:rPr lang="en-US" sz="1200" dirty="0">
                <a:solidFill>
                  <a:schemeClr val="tx2"/>
                </a:solidFill>
              </a:rPr>
              <a:t>44.4  In the congregation or ministry setting</a:t>
            </a:r>
          </a:p>
          <a:p>
            <a:pPr>
              <a:lnSpc>
                <a:spcPct val="100000"/>
              </a:lnSpc>
              <a:spcBef>
                <a:spcPts val="0"/>
              </a:spcBef>
              <a:spcAft>
                <a:spcPts val="0"/>
              </a:spcAft>
            </a:pPr>
            <a:r>
              <a:rPr lang="en-US" sz="1200" dirty="0">
                <a:solidFill>
                  <a:schemeClr val="tx2"/>
                </a:solidFill>
              </a:rPr>
              <a:t>17.6  With ELCA rostered ministers</a:t>
            </a:r>
          </a:p>
          <a:p>
            <a:pPr>
              <a:lnSpc>
                <a:spcPct val="100000"/>
              </a:lnSpc>
              <a:spcBef>
                <a:spcPts val="0"/>
              </a:spcBef>
              <a:spcAft>
                <a:spcPts val="0"/>
              </a:spcAft>
            </a:pPr>
            <a:r>
              <a:rPr lang="en-US" sz="1200" dirty="0">
                <a:solidFill>
                  <a:schemeClr val="tx2"/>
                </a:solidFill>
              </a:rPr>
              <a:t>  9.4  During the call process</a:t>
            </a:r>
          </a:p>
          <a:p>
            <a:pPr>
              <a:lnSpc>
                <a:spcPct val="100000"/>
              </a:lnSpc>
              <a:spcBef>
                <a:spcPts val="0"/>
              </a:spcBef>
              <a:spcAft>
                <a:spcPts val="0"/>
              </a:spcAft>
            </a:pPr>
            <a:r>
              <a:rPr lang="en-US" sz="1200" dirty="0">
                <a:solidFill>
                  <a:schemeClr val="tx2"/>
                </a:solidFill>
              </a:rPr>
              <a:t>11.2  With ecumenical colleagues</a:t>
            </a:r>
          </a:p>
          <a:p>
            <a:pPr>
              <a:lnSpc>
                <a:spcPct val="100000"/>
              </a:lnSpc>
              <a:spcBef>
                <a:spcPts val="0"/>
              </a:spcBef>
              <a:spcAft>
                <a:spcPts val="0"/>
              </a:spcAft>
            </a:pPr>
            <a:r>
              <a:rPr lang="en-US" sz="1200" dirty="0">
                <a:solidFill>
                  <a:schemeClr val="tx2"/>
                </a:solidFill>
              </a:rPr>
              <a:t>   5.7  By synod and/or churchwide staff</a:t>
            </a:r>
          </a:p>
          <a:p>
            <a:pPr>
              <a:lnSpc>
                <a:spcPct val="100000"/>
              </a:lnSpc>
              <a:spcBef>
                <a:spcPts val="0"/>
              </a:spcBef>
              <a:spcAft>
                <a:spcPts val="0"/>
              </a:spcAft>
            </a:pPr>
            <a:r>
              <a:rPr lang="en-US" sz="1200" dirty="0">
                <a:solidFill>
                  <a:schemeClr val="tx2"/>
                </a:solidFill>
              </a:rPr>
              <a:t>32.9  I have never had this experience.</a:t>
            </a:r>
          </a:p>
          <a:p>
            <a:pPr>
              <a:lnSpc>
                <a:spcPct val="100000"/>
              </a:lnSpc>
              <a:spcBef>
                <a:spcPts val="0"/>
              </a:spcBef>
              <a:spcAft>
                <a:spcPts val="0"/>
              </a:spcAft>
            </a:pPr>
            <a:endParaRPr lang="en-US" sz="1200" dirty="0">
              <a:solidFill>
                <a:schemeClr val="tx2"/>
              </a:solidFill>
            </a:endParaRPr>
          </a:p>
          <a:p>
            <a:pPr>
              <a:lnSpc>
                <a:spcPct val="100000"/>
              </a:lnSpc>
              <a:spcBef>
                <a:spcPts val="0"/>
              </a:spcBef>
              <a:spcAft>
                <a:spcPts val="0"/>
              </a:spcAft>
            </a:pPr>
            <a:r>
              <a:rPr lang="en-US" sz="1200" b="1" dirty="0">
                <a:solidFill>
                  <a:schemeClr val="tx2"/>
                </a:solidFill>
              </a:rPr>
              <a:t>d. I have felt as if I represent my gender in what I say or do.</a:t>
            </a:r>
          </a:p>
          <a:p>
            <a:pPr>
              <a:lnSpc>
                <a:spcPct val="100000"/>
              </a:lnSpc>
              <a:spcBef>
                <a:spcPts val="0"/>
              </a:spcBef>
              <a:spcAft>
                <a:spcPts val="0"/>
              </a:spcAft>
            </a:pPr>
            <a:r>
              <a:rPr lang="en-US" sz="1200" dirty="0">
                <a:solidFill>
                  <a:schemeClr val="tx2"/>
                </a:solidFill>
              </a:rPr>
              <a:t>30.4  In seminary</a:t>
            </a:r>
          </a:p>
          <a:p>
            <a:pPr>
              <a:lnSpc>
                <a:spcPct val="100000"/>
              </a:lnSpc>
              <a:spcBef>
                <a:spcPts val="0"/>
              </a:spcBef>
              <a:spcAft>
                <a:spcPts val="0"/>
              </a:spcAft>
            </a:pPr>
            <a:r>
              <a:rPr lang="en-US" sz="1200" dirty="0">
                <a:solidFill>
                  <a:schemeClr val="tx2"/>
                </a:solidFill>
              </a:rPr>
              <a:t>31.6  During internship</a:t>
            </a:r>
          </a:p>
          <a:p>
            <a:pPr>
              <a:lnSpc>
                <a:spcPct val="100000"/>
              </a:lnSpc>
              <a:spcBef>
                <a:spcPts val="0"/>
              </a:spcBef>
              <a:spcAft>
                <a:spcPts val="0"/>
              </a:spcAft>
            </a:pPr>
            <a:r>
              <a:rPr lang="en-US" sz="1200" dirty="0">
                <a:solidFill>
                  <a:schemeClr val="tx2"/>
                </a:solidFill>
              </a:rPr>
              <a:t>45.8  In the congregation or ministry setting</a:t>
            </a:r>
          </a:p>
          <a:p>
            <a:pPr>
              <a:lnSpc>
                <a:spcPct val="100000"/>
              </a:lnSpc>
              <a:spcBef>
                <a:spcPts val="0"/>
              </a:spcBef>
              <a:spcAft>
                <a:spcPts val="0"/>
              </a:spcAft>
            </a:pPr>
            <a:r>
              <a:rPr lang="en-US" sz="1200" dirty="0">
                <a:solidFill>
                  <a:schemeClr val="tx2"/>
                </a:solidFill>
              </a:rPr>
              <a:t>36.0  With ELCA rostered ministers</a:t>
            </a:r>
          </a:p>
          <a:p>
            <a:pPr>
              <a:lnSpc>
                <a:spcPct val="100000"/>
              </a:lnSpc>
              <a:spcBef>
                <a:spcPts val="0"/>
              </a:spcBef>
              <a:spcAft>
                <a:spcPts val="0"/>
              </a:spcAft>
            </a:pPr>
            <a:r>
              <a:rPr lang="en-US" sz="1200" dirty="0">
                <a:solidFill>
                  <a:schemeClr val="tx2"/>
                </a:solidFill>
              </a:rPr>
              <a:t>30.7  During the call process</a:t>
            </a:r>
          </a:p>
          <a:p>
            <a:pPr>
              <a:lnSpc>
                <a:spcPct val="100000"/>
              </a:lnSpc>
              <a:spcBef>
                <a:spcPts val="0"/>
              </a:spcBef>
              <a:spcAft>
                <a:spcPts val="0"/>
              </a:spcAft>
            </a:pPr>
            <a:r>
              <a:rPr lang="en-US" sz="1200" dirty="0">
                <a:solidFill>
                  <a:schemeClr val="tx2"/>
                </a:solidFill>
              </a:rPr>
              <a:t>34.0  With ecumenical colleagues</a:t>
            </a:r>
          </a:p>
          <a:p>
            <a:pPr>
              <a:lnSpc>
                <a:spcPct val="100000"/>
              </a:lnSpc>
              <a:spcBef>
                <a:spcPts val="0"/>
              </a:spcBef>
              <a:spcAft>
                <a:spcPts val="0"/>
              </a:spcAft>
            </a:pPr>
            <a:r>
              <a:rPr lang="en-US" sz="1200" dirty="0">
                <a:solidFill>
                  <a:schemeClr val="tx2"/>
                </a:solidFill>
              </a:rPr>
              <a:t>24.1  By synod and/or churchwide staff</a:t>
            </a:r>
          </a:p>
          <a:p>
            <a:pPr>
              <a:lnSpc>
                <a:spcPct val="100000"/>
              </a:lnSpc>
              <a:spcBef>
                <a:spcPts val="0"/>
              </a:spcBef>
              <a:spcAft>
                <a:spcPts val="0"/>
              </a:spcAft>
            </a:pPr>
            <a:r>
              <a:rPr lang="en-US" sz="1200" dirty="0">
                <a:solidFill>
                  <a:schemeClr val="tx2"/>
                </a:solidFill>
              </a:rPr>
              <a:t>31.4  I have never had this experience.</a:t>
            </a:r>
          </a:p>
          <a:p>
            <a:pPr>
              <a:lnSpc>
                <a:spcPct val="100000"/>
              </a:lnSpc>
              <a:spcBef>
                <a:spcPts val="0"/>
              </a:spcBef>
              <a:spcAft>
                <a:spcPts val="0"/>
              </a:spcAft>
            </a:pPr>
            <a:endParaRPr lang="en-US" sz="1200" dirty="0">
              <a:solidFill>
                <a:schemeClr val="tx2"/>
              </a:solidFill>
            </a:endParaRPr>
          </a:p>
        </p:txBody>
      </p:sp>
      <p:sp>
        <p:nvSpPr>
          <p:cNvPr id="7" name="Text Placeholder 6">
            <a:extLst>
              <a:ext uri="{FF2B5EF4-FFF2-40B4-BE49-F238E27FC236}">
                <a16:creationId xmlns:a16="http://schemas.microsoft.com/office/drawing/2014/main" id="{78604837-A034-4520-9E71-630E5C9A9218}"/>
              </a:ext>
            </a:extLst>
          </p:cNvPr>
          <p:cNvSpPr>
            <a:spLocks noGrp="1"/>
          </p:cNvSpPr>
          <p:nvPr>
            <p:ph type="body" sz="quarter" idx="28"/>
          </p:nvPr>
        </p:nvSpPr>
        <p:spPr>
          <a:xfrm>
            <a:off x="685800" y="394075"/>
            <a:ext cx="7772400" cy="292177"/>
          </a:xfrm>
        </p:spPr>
        <p:txBody>
          <a:bodyPr/>
          <a:lstStyle/>
          <a:p>
            <a:r>
              <a:rPr lang="en-US"/>
              <a:t>Appendix B</a:t>
            </a:r>
          </a:p>
        </p:txBody>
      </p:sp>
      <p:sp>
        <p:nvSpPr>
          <p:cNvPr id="3" name="TextBox 2">
            <a:extLst>
              <a:ext uri="{FF2B5EF4-FFF2-40B4-BE49-F238E27FC236}">
                <a16:creationId xmlns:a16="http://schemas.microsoft.com/office/drawing/2014/main" id="{9E8D2B34-AC39-453C-A0BC-985EABB310DF}"/>
              </a:ext>
            </a:extLst>
          </p:cNvPr>
          <p:cNvSpPr txBox="1"/>
          <p:nvPr/>
        </p:nvSpPr>
        <p:spPr>
          <a:xfrm>
            <a:off x="685799" y="1531658"/>
            <a:ext cx="7155712" cy="369332"/>
          </a:xfrm>
          <a:prstGeom prst="rect">
            <a:avLst/>
          </a:prstGeom>
          <a:noFill/>
        </p:spPr>
        <p:txBody>
          <a:bodyPr wrap="square" lIns="0" tIns="0" rIns="0" bIns="0" rtlCol="0">
            <a:spAutoFit/>
          </a:bodyPr>
          <a:lstStyle/>
          <a:p>
            <a:pPr lvl="0">
              <a:buFont typeface="Arial" panose="020B0604020202020204" pitchFamily="34" charset="0"/>
              <a:buChar char="​"/>
            </a:pPr>
            <a:r>
              <a:rPr lang="en-US" sz="1200" b="1">
                <a:solidFill>
                  <a:srgbClr val="897C57"/>
                </a:solidFill>
              </a:rPr>
              <a:t>23. For each of the following experiences, please check each setting where it has occurred. (Please choose all that apply.)</a:t>
            </a:r>
          </a:p>
        </p:txBody>
      </p:sp>
    </p:spTree>
    <p:extLst>
      <p:ext uri="{BB962C8B-B14F-4D97-AF65-F5344CB8AC3E}">
        <p14:creationId xmlns:p14="http://schemas.microsoft.com/office/powerpoint/2010/main" val="216875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4826"/>
            <a:ext cx="6916479" cy="292177"/>
          </a:xfrm>
        </p:spPr>
        <p:txBody>
          <a:bodyPr/>
          <a:lstStyle/>
          <a:p>
            <a:r>
              <a:rPr lang="en-US" sz="2800" dirty="0"/>
              <a:t>Questions Asked and Response Percentages</a:t>
            </a:r>
          </a:p>
        </p:txBody>
      </p:sp>
      <p:sp>
        <p:nvSpPr>
          <p:cNvPr id="5" name="Content Placeholder 4">
            <a:extLst>
              <a:ext uri="{FF2B5EF4-FFF2-40B4-BE49-F238E27FC236}">
                <a16:creationId xmlns:a16="http://schemas.microsoft.com/office/drawing/2014/main" id="{BADE66FD-290D-4123-AA48-B06296D01A55}"/>
              </a:ext>
            </a:extLst>
          </p:cNvPr>
          <p:cNvSpPr>
            <a:spLocks noGrp="1"/>
          </p:cNvSpPr>
          <p:nvPr>
            <p:ph sz="quarter" idx="15"/>
          </p:nvPr>
        </p:nvSpPr>
        <p:spPr>
          <a:xfrm>
            <a:off x="685799" y="1969391"/>
            <a:ext cx="3992527" cy="4484702"/>
          </a:xfrm>
        </p:spPr>
        <p:txBody>
          <a:bodyPr/>
          <a:lstStyle/>
          <a:p>
            <a:pPr lvl="0">
              <a:lnSpc>
                <a:spcPct val="100000"/>
              </a:lnSpc>
              <a:spcBef>
                <a:spcPts val="0"/>
              </a:spcBef>
              <a:spcAft>
                <a:spcPts val="0"/>
              </a:spcAft>
              <a:buNone/>
            </a:pPr>
            <a:r>
              <a:rPr lang="en-US" sz="1200" b="1">
                <a:solidFill>
                  <a:schemeClr val="tx2"/>
                </a:solidFill>
              </a:rPr>
              <a:t>e. I have thought about how my gender affects how people perceive me.</a:t>
            </a:r>
          </a:p>
          <a:p>
            <a:pPr lvl="0">
              <a:lnSpc>
                <a:spcPct val="100000"/>
              </a:lnSpc>
              <a:spcBef>
                <a:spcPts val="0"/>
              </a:spcBef>
              <a:spcAft>
                <a:spcPts val="0"/>
              </a:spcAft>
              <a:buNone/>
            </a:pPr>
            <a:r>
              <a:rPr lang="en-US" sz="1200">
                <a:solidFill>
                  <a:schemeClr val="tx2"/>
                </a:solidFill>
              </a:rPr>
              <a:t>42.3  In seminary</a:t>
            </a:r>
          </a:p>
          <a:p>
            <a:pPr lvl="0">
              <a:lnSpc>
                <a:spcPct val="100000"/>
              </a:lnSpc>
              <a:spcBef>
                <a:spcPts val="0"/>
              </a:spcBef>
              <a:spcAft>
                <a:spcPts val="0"/>
              </a:spcAft>
              <a:buNone/>
            </a:pPr>
            <a:r>
              <a:rPr lang="en-US" sz="1200">
                <a:solidFill>
                  <a:schemeClr val="tx2"/>
                </a:solidFill>
              </a:rPr>
              <a:t>44.3  During internship</a:t>
            </a:r>
          </a:p>
          <a:p>
            <a:pPr lvl="0">
              <a:lnSpc>
                <a:spcPct val="100000"/>
              </a:lnSpc>
              <a:spcBef>
                <a:spcPts val="0"/>
              </a:spcBef>
              <a:spcAft>
                <a:spcPts val="0"/>
              </a:spcAft>
              <a:buNone/>
            </a:pPr>
            <a:r>
              <a:rPr lang="en-US" sz="1200">
                <a:solidFill>
                  <a:schemeClr val="tx2"/>
                </a:solidFill>
              </a:rPr>
              <a:t>66.7  In the congregation or ministry setting</a:t>
            </a:r>
          </a:p>
          <a:p>
            <a:pPr lvl="0">
              <a:lnSpc>
                <a:spcPct val="100000"/>
              </a:lnSpc>
              <a:spcBef>
                <a:spcPts val="0"/>
              </a:spcBef>
              <a:spcAft>
                <a:spcPts val="0"/>
              </a:spcAft>
              <a:buNone/>
            </a:pPr>
            <a:r>
              <a:rPr lang="en-US" sz="1200">
                <a:solidFill>
                  <a:schemeClr val="tx2"/>
                </a:solidFill>
              </a:rPr>
              <a:t>50.3  With ELCA rostered ministers</a:t>
            </a:r>
          </a:p>
          <a:p>
            <a:pPr lvl="0">
              <a:lnSpc>
                <a:spcPct val="100000"/>
              </a:lnSpc>
              <a:spcBef>
                <a:spcPts val="0"/>
              </a:spcBef>
              <a:spcAft>
                <a:spcPts val="0"/>
              </a:spcAft>
              <a:buNone/>
            </a:pPr>
            <a:r>
              <a:rPr lang="en-US" sz="1200">
                <a:solidFill>
                  <a:schemeClr val="tx2"/>
                </a:solidFill>
              </a:rPr>
              <a:t>48.3  During the call process</a:t>
            </a:r>
          </a:p>
          <a:p>
            <a:pPr lvl="0">
              <a:lnSpc>
                <a:spcPct val="100000"/>
              </a:lnSpc>
              <a:spcBef>
                <a:spcPts val="0"/>
              </a:spcBef>
              <a:spcAft>
                <a:spcPts val="0"/>
              </a:spcAft>
              <a:buNone/>
            </a:pPr>
            <a:r>
              <a:rPr lang="en-US" sz="1200">
                <a:solidFill>
                  <a:schemeClr val="tx2"/>
                </a:solidFill>
              </a:rPr>
              <a:t>45.5  With ecumenical colleagues</a:t>
            </a:r>
          </a:p>
          <a:p>
            <a:pPr lvl="0">
              <a:lnSpc>
                <a:spcPct val="100000"/>
              </a:lnSpc>
              <a:spcBef>
                <a:spcPts val="0"/>
              </a:spcBef>
              <a:spcAft>
                <a:spcPts val="0"/>
              </a:spcAft>
              <a:buNone/>
            </a:pPr>
            <a:r>
              <a:rPr lang="en-US" sz="1200">
                <a:solidFill>
                  <a:schemeClr val="tx2"/>
                </a:solidFill>
              </a:rPr>
              <a:t>39.8  By synod and/or churchwide staff</a:t>
            </a:r>
          </a:p>
          <a:p>
            <a:pPr lvl="0">
              <a:lnSpc>
                <a:spcPct val="100000"/>
              </a:lnSpc>
              <a:spcBef>
                <a:spcPts val="0"/>
              </a:spcBef>
              <a:spcAft>
                <a:spcPts val="0"/>
              </a:spcAft>
              <a:buNone/>
            </a:pPr>
            <a:r>
              <a:rPr lang="en-US" sz="1200">
                <a:solidFill>
                  <a:schemeClr val="tx2"/>
                </a:solidFill>
              </a:rPr>
              <a:t>13.0  I have never had this experience.</a:t>
            </a:r>
          </a:p>
          <a:p>
            <a:pPr lvl="0">
              <a:lnSpc>
                <a:spcPct val="100000"/>
              </a:lnSpc>
              <a:spcBef>
                <a:spcPts val="0"/>
              </a:spcBef>
              <a:spcAft>
                <a:spcPts val="0"/>
              </a:spcAft>
              <a:buNone/>
            </a:pPr>
            <a:endParaRPr lang="en-US" sz="1200" b="1">
              <a:solidFill>
                <a:schemeClr val="tx2"/>
              </a:solidFill>
            </a:endParaRPr>
          </a:p>
          <a:p>
            <a:pPr lvl="0">
              <a:lnSpc>
                <a:spcPct val="100000"/>
              </a:lnSpc>
              <a:spcBef>
                <a:spcPts val="0"/>
              </a:spcBef>
              <a:spcAft>
                <a:spcPts val="0"/>
              </a:spcAft>
              <a:buNone/>
            </a:pPr>
            <a:r>
              <a:rPr lang="en-US" sz="1200" b="1">
                <a:solidFill>
                  <a:schemeClr val="tx2"/>
                </a:solidFill>
              </a:rPr>
              <a:t>f. I have felt as if I represent my race/ethnicity in what I say or do.</a:t>
            </a:r>
          </a:p>
          <a:p>
            <a:pPr lvl="0">
              <a:lnSpc>
                <a:spcPct val="100000"/>
              </a:lnSpc>
              <a:spcBef>
                <a:spcPts val="0"/>
              </a:spcBef>
              <a:spcAft>
                <a:spcPts val="0"/>
              </a:spcAft>
              <a:buNone/>
            </a:pPr>
            <a:r>
              <a:rPr lang="en-US" sz="1200">
                <a:solidFill>
                  <a:schemeClr val="tx2"/>
                </a:solidFill>
              </a:rPr>
              <a:t>20.6  In seminary</a:t>
            </a:r>
          </a:p>
          <a:p>
            <a:pPr lvl="0">
              <a:lnSpc>
                <a:spcPct val="100000"/>
              </a:lnSpc>
              <a:spcBef>
                <a:spcPts val="0"/>
              </a:spcBef>
              <a:spcAft>
                <a:spcPts val="0"/>
              </a:spcAft>
              <a:buNone/>
            </a:pPr>
            <a:r>
              <a:rPr lang="en-US" sz="1200">
                <a:solidFill>
                  <a:schemeClr val="tx2"/>
                </a:solidFill>
              </a:rPr>
              <a:t>17.5  During internship</a:t>
            </a:r>
          </a:p>
          <a:p>
            <a:pPr lvl="0">
              <a:lnSpc>
                <a:spcPct val="100000"/>
              </a:lnSpc>
              <a:spcBef>
                <a:spcPts val="0"/>
              </a:spcBef>
              <a:spcAft>
                <a:spcPts val="0"/>
              </a:spcAft>
              <a:buNone/>
            </a:pPr>
            <a:r>
              <a:rPr lang="en-US" sz="1200">
                <a:solidFill>
                  <a:schemeClr val="tx2"/>
                </a:solidFill>
              </a:rPr>
              <a:t>30.8  In the congregation or ministry setting</a:t>
            </a:r>
          </a:p>
          <a:p>
            <a:pPr lvl="0">
              <a:lnSpc>
                <a:spcPct val="100000"/>
              </a:lnSpc>
              <a:spcBef>
                <a:spcPts val="0"/>
              </a:spcBef>
              <a:spcAft>
                <a:spcPts val="0"/>
              </a:spcAft>
              <a:buNone/>
            </a:pPr>
            <a:r>
              <a:rPr lang="en-US" sz="1200">
                <a:solidFill>
                  <a:schemeClr val="tx2"/>
                </a:solidFill>
              </a:rPr>
              <a:t>24.2  With ELCA rostered ministers</a:t>
            </a:r>
          </a:p>
          <a:p>
            <a:pPr lvl="0">
              <a:lnSpc>
                <a:spcPct val="100000"/>
              </a:lnSpc>
              <a:spcBef>
                <a:spcPts val="0"/>
              </a:spcBef>
              <a:spcAft>
                <a:spcPts val="0"/>
              </a:spcAft>
              <a:buNone/>
            </a:pPr>
            <a:r>
              <a:rPr lang="en-US" sz="1200">
                <a:solidFill>
                  <a:schemeClr val="tx2"/>
                </a:solidFill>
              </a:rPr>
              <a:t>15.9  During the call process</a:t>
            </a:r>
          </a:p>
          <a:p>
            <a:pPr lvl="0">
              <a:lnSpc>
                <a:spcPct val="100000"/>
              </a:lnSpc>
              <a:spcBef>
                <a:spcPts val="0"/>
              </a:spcBef>
              <a:spcAft>
                <a:spcPts val="0"/>
              </a:spcAft>
              <a:buNone/>
            </a:pPr>
            <a:r>
              <a:rPr lang="en-US" sz="1200">
                <a:solidFill>
                  <a:schemeClr val="tx2"/>
                </a:solidFill>
              </a:rPr>
              <a:t>23.2  With ecumenical colleagues</a:t>
            </a:r>
          </a:p>
          <a:p>
            <a:pPr lvl="0">
              <a:lnSpc>
                <a:spcPct val="100000"/>
              </a:lnSpc>
              <a:spcBef>
                <a:spcPts val="0"/>
              </a:spcBef>
              <a:spcAft>
                <a:spcPts val="0"/>
              </a:spcAft>
              <a:buNone/>
            </a:pPr>
            <a:r>
              <a:rPr lang="en-US" sz="1200">
                <a:solidFill>
                  <a:schemeClr val="tx2"/>
                </a:solidFill>
              </a:rPr>
              <a:t>19.2  By synod and/or churchwide staff</a:t>
            </a:r>
          </a:p>
          <a:p>
            <a:pPr lvl="0">
              <a:lnSpc>
                <a:spcPct val="100000"/>
              </a:lnSpc>
              <a:spcBef>
                <a:spcPts val="0"/>
              </a:spcBef>
              <a:spcAft>
                <a:spcPts val="0"/>
              </a:spcAft>
              <a:buNone/>
            </a:pPr>
            <a:r>
              <a:rPr lang="en-US" sz="1200">
                <a:solidFill>
                  <a:schemeClr val="tx2"/>
                </a:solidFill>
              </a:rPr>
              <a:t>44.2  I have never had this experience.</a:t>
            </a:r>
          </a:p>
          <a:p>
            <a:pPr lvl="0">
              <a:lnSpc>
                <a:spcPct val="100000"/>
              </a:lnSpc>
              <a:spcBef>
                <a:spcPts val="0"/>
              </a:spcBef>
              <a:spcAft>
                <a:spcPts val="0"/>
              </a:spcAft>
            </a:pPr>
            <a:endParaRPr lang="en-US" sz="1200">
              <a:solidFill>
                <a:schemeClr val="tx2"/>
              </a:solidFill>
            </a:endParaRPr>
          </a:p>
          <a:p>
            <a:pPr lvl="0">
              <a:lnSpc>
                <a:spcPct val="100000"/>
              </a:lnSpc>
              <a:spcBef>
                <a:spcPts val="0"/>
              </a:spcBef>
              <a:spcAft>
                <a:spcPts val="0"/>
              </a:spcAft>
              <a:buNone/>
            </a:pPr>
            <a:endParaRPr lang="en-US" sz="1200">
              <a:solidFill>
                <a:srgbClr val="897C57"/>
              </a:solidFill>
            </a:endParaRPr>
          </a:p>
          <a:p>
            <a:pPr lvl="0">
              <a:lnSpc>
                <a:spcPct val="100000"/>
              </a:lnSpc>
              <a:spcBef>
                <a:spcPts val="0"/>
              </a:spcBef>
              <a:spcAft>
                <a:spcPts val="0"/>
              </a:spcAft>
              <a:buNone/>
            </a:pPr>
            <a:endParaRPr lang="en-US" sz="1200">
              <a:solidFill>
                <a:srgbClr val="897C57"/>
              </a:solidFill>
            </a:endParaRPr>
          </a:p>
          <a:p>
            <a:pPr lvl="0">
              <a:lnSpc>
                <a:spcPct val="100000"/>
              </a:lnSpc>
              <a:spcBef>
                <a:spcPts val="0"/>
              </a:spcBef>
              <a:spcAft>
                <a:spcPts val="0"/>
              </a:spcAft>
              <a:buNone/>
            </a:pPr>
            <a:endParaRPr lang="en-US" sz="1200">
              <a:solidFill>
                <a:srgbClr val="897C57"/>
              </a:solidFill>
            </a:endParaRPr>
          </a:p>
          <a:p>
            <a:pPr lvl="0">
              <a:lnSpc>
                <a:spcPct val="100000"/>
              </a:lnSpc>
              <a:spcBef>
                <a:spcPts val="0"/>
              </a:spcBef>
              <a:spcAft>
                <a:spcPts val="0"/>
              </a:spcAft>
              <a:buNone/>
            </a:pPr>
            <a:endParaRPr lang="en-US" sz="1200">
              <a:solidFill>
                <a:srgbClr val="897C57"/>
              </a:solidFill>
            </a:endParaRPr>
          </a:p>
          <a:p>
            <a:pPr>
              <a:lnSpc>
                <a:spcPct val="100000"/>
              </a:lnSpc>
              <a:spcBef>
                <a:spcPts val="0"/>
              </a:spcBef>
              <a:spcAft>
                <a:spcPts val="0"/>
              </a:spcAft>
            </a:pPr>
            <a:endParaRPr lang="en-US" sz="1200"/>
          </a:p>
          <a:p>
            <a:endParaRPr lang="en-US"/>
          </a:p>
        </p:txBody>
      </p:sp>
      <p:sp>
        <p:nvSpPr>
          <p:cNvPr id="4" name="Content Placeholder 3">
            <a:extLst>
              <a:ext uri="{FF2B5EF4-FFF2-40B4-BE49-F238E27FC236}">
                <a16:creationId xmlns:a16="http://schemas.microsoft.com/office/drawing/2014/main" id="{4386409E-1C76-4282-92D1-C6982A6B0E62}"/>
              </a:ext>
            </a:extLst>
          </p:cNvPr>
          <p:cNvSpPr>
            <a:spLocks noGrp="1"/>
          </p:cNvSpPr>
          <p:nvPr>
            <p:ph sz="quarter" idx="16"/>
          </p:nvPr>
        </p:nvSpPr>
        <p:spPr>
          <a:xfrm>
            <a:off x="4800600" y="1969391"/>
            <a:ext cx="3886199" cy="3982604"/>
          </a:xfrm>
        </p:spPr>
        <p:txBody>
          <a:bodyPr/>
          <a:lstStyle/>
          <a:p>
            <a:pPr>
              <a:lnSpc>
                <a:spcPct val="100000"/>
              </a:lnSpc>
              <a:spcBef>
                <a:spcPts val="0"/>
              </a:spcBef>
              <a:spcAft>
                <a:spcPts val="0"/>
              </a:spcAft>
            </a:pPr>
            <a:r>
              <a:rPr lang="en-US" sz="1200" b="1" dirty="0">
                <a:solidFill>
                  <a:schemeClr val="tx2"/>
                </a:solidFill>
              </a:rPr>
              <a:t>g. I have thought about how my race/ethnicity affects how people perceive me.</a:t>
            </a:r>
          </a:p>
          <a:p>
            <a:pPr>
              <a:lnSpc>
                <a:spcPct val="100000"/>
              </a:lnSpc>
              <a:spcBef>
                <a:spcPts val="0"/>
              </a:spcBef>
              <a:spcAft>
                <a:spcPts val="0"/>
              </a:spcAft>
            </a:pPr>
            <a:r>
              <a:rPr lang="en-US" sz="1200" dirty="0">
                <a:solidFill>
                  <a:schemeClr val="tx2"/>
                </a:solidFill>
              </a:rPr>
              <a:t>31.3  In seminary</a:t>
            </a:r>
          </a:p>
          <a:p>
            <a:pPr>
              <a:lnSpc>
                <a:spcPct val="100000"/>
              </a:lnSpc>
              <a:spcBef>
                <a:spcPts val="0"/>
              </a:spcBef>
              <a:spcAft>
                <a:spcPts val="0"/>
              </a:spcAft>
            </a:pPr>
            <a:r>
              <a:rPr lang="en-US" sz="1200" dirty="0">
                <a:solidFill>
                  <a:schemeClr val="tx2"/>
                </a:solidFill>
              </a:rPr>
              <a:t>27.0  During internship</a:t>
            </a:r>
          </a:p>
          <a:p>
            <a:pPr>
              <a:lnSpc>
                <a:spcPct val="100000"/>
              </a:lnSpc>
              <a:spcBef>
                <a:spcPts val="0"/>
              </a:spcBef>
              <a:spcAft>
                <a:spcPts val="0"/>
              </a:spcAft>
            </a:pPr>
            <a:r>
              <a:rPr lang="en-US" sz="1200" dirty="0">
                <a:solidFill>
                  <a:schemeClr val="tx2"/>
                </a:solidFill>
              </a:rPr>
              <a:t>49.8  In the congregation or ministry setting</a:t>
            </a:r>
          </a:p>
          <a:p>
            <a:pPr>
              <a:lnSpc>
                <a:spcPct val="100000"/>
              </a:lnSpc>
              <a:spcBef>
                <a:spcPts val="0"/>
              </a:spcBef>
              <a:spcAft>
                <a:spcPts val="0"/>
              </a:spcAft>
            </a:pPr>
            <a:r>
              <a:rPr lang="en-US" sz="1200" dirty="0">
                <a:solidFill>
                  <a:schemeClr val="tx2"/>
                </a:solidFill>
              </a:rPr>
              <a:t>35.5  With ELCA rostered ministers</a:t>
            </a:r>
          </a:p>
          <a:p>
            <a:pPr>
              <a:lnSpc>
                <a:spcPct val="100000"/>
              </a:lnSpc>
              <a:spcBef>
                <a:spcPts val="0"/>
              </a:spcBef>
              <a:spcAft>
                <a:spcPts val="0"/>
              </a:spcAft>
            </a:pPr>
            <a:r>
              <a:rPr lang="en-US" sz="1200" dirty="0">
                <a:solidFill>
                  <a:schemeClr val="tx2"/>
                </a:solidFill>
              </a:rPr>
              <a:t>26.2  During the call process</a:t>
            </a:r>
          </a:p>
          <a:p>
            <a:pPr>
              <a:lnSpc>
                <a:spcPct val="100000"/>
              </a:lnSpc>
              <a:spcBef>
                <a:spcPts val="0"/>
              </a:spcBef>
              <a:spcAft>
                <a:spcPts val="0"/>
              </a:spcAft>
            </a:pPr>
            <a:r>
              <a:rPr lang="en-US" sz="1200" dirty="0">
                <a:solidFill>
                  <a:schemeClr val="tx2"/>
                </a:solidFill>
              </a:rPr>
              <a:t>35.3  With ecumenical colleagues</a:t>
            </a:r>
          </a:p>
          <a:p>
            <a:pPr>
              <a:lnSpc>
                <a:spcPct val="100000"/>
              </a:lnSpc>
              <a:spcBef>
                <a:spcPts val="0"/>
              </a:spcBef>
              <a:spcAft>
                <a:spcPts val="0"/>
              </a:spcAft>
            </a:pPr>
            <a:r>
              <a:rPr lang="en-US" sz="1200" dirty="0">
                <a:solidFill>
                  <a:schemeClr val="tx2"/>
                </a:solidFill>
              </a:rPr>
              <a:t> 27.8  By synod and/or churchwide staff</a:t>
            </a:r>
          </a:p>
          <a:p>
            <a:pPr>
              <a:lnSpc>
                <a:spcPct val="100000"/>
              </a:lnSpc>
              <a:spcBef>
                <a:spcPts val="0"/>
              </a:spcBef>
              <a:spcAft>
                <a:spcPts val="0"/>
              </a:spcAft>
            </a:pPr>
            <a:r>
              <a:rPr lang="en-US" sz="1200" dirty="0">
                <a:solidFill>
                  <a:schemeClr val="tx2"/>
                </a:solidFill>
              </a:rPr>
              <a:t> 22.9  I have never had this experience.</a:t>
            </a:r>
          </a:p>
          <a:p>
            <a:pPr>
              <a:lnSpc>
                <a:spcPct val="100000"/>
              </a:lnSpc>
              <a:spcBef>
                <a:spcPts val="0"/>
              </a:spcBef>
              <a:spcAft>
                <a:spcPts val="0"/>
              </a:spcAft>
            </a:pPr>
            <a:endParaRPr lang="en-US" sz="1200" b="1" dirty="0">
              <a:solidFill>
                <a:schemeClr val="tx2"/>
              </a:solidFill>
            </a:endParaRPr>
          </a:p>
          <a:p>
            <a:pPr>
              <a:lnSpc>
                <a:spcPct val="100000"/>
              </a:lnSpc>
              <a:spcBef>
                <a:spcPts val="0"/>
              </a:spcBef>
              <a:spcAft>
                <a:spcPts val="0"/>
              </a:spcAft>
            </a:pPr>
            <a:r>
              <a:rPr lang="en-US" sz="1200" b="1" dirty="0">
                <a:solidFill>
                  <a:schemeClr val="tx2"/>
                </a:solidFill>
              </a:rPr>
              <a:t>h. I have experienced gender-based discrimination (i.e., different treatment accorded to individuals based on their gender).</a:t>
            </a:r>
          </a:p>
          <a:p>
            <a:pPr>
              <a:lnSpc>
                <a:spcPct val="100000"/>
              </a:lnSpc>
              <a:spcBef>
                <a:spcPts val="0"/>
              </a:spcBef>
              <a:spcAft>
                <a:spcPts val="0"/>
              </a:spcAft>
              <a:buNone/>
            </a:pPr>
            <a:r>
              <a:rPr lang="en-US" sz="1200" dirty="0">
                <a:solidFill>
                  <a:schemeClr val="tx2"/>
                </a:solidFill>
              </a:rPr>
              <a:t>19.1  In seminary</a:t>
            </a:r>
          </a:p>
          <a:p>
            <a:pPr>
              <a:lnSpc>
                <a:spcPct val="100000"/>
              </a:lnSpc>
              <a:spcBef>
                <a:spcPts val="0"/>
              </a:spcBef>
              <a:spcAft>
                <a:spcPts val="0"/>
              </a:spcAft>
            </a:pPr>
            <a:r>
              <a:rPr lang="en-US" sz="1200" dirty="0">
                <a:solidFill>
                  <a:schemeClr val="tx2"/>
                </a:solidFill>
              </a:rPr>
              <a:t>18.6  During internship</a:t>
            </a:r>
          </a:p>
          <a:p>
            <a:pPr>
              <a:lnSpc>
                <a:spcPct val="100000"/>
              </a:lnSpc>
              <a:spcBef>
                <a:spcPts val="0"/>
              </a:spcBef>
              <a:spcAft>
                <a:spcPts val="0"/>
              </a:spcAft>
            </a:pPr>
            <a:r>
              <a:rPr lang="en-US" sz="1200" dirty="0">
                <a:solidFill>
                  <a:schemeClr val="tx2"/>
                </a:solidFill>
              </a:rPr>
              <a:t>34.2  In the congregation or ministry setting</a:t>
            </a:r>
          </a:p>
          <a:p>
            <a:pPr>
              <a:lnSpc>
                <a:spcPct val="100000"/>
              </a:lnSpc>
              <a:spcBef>
                <a:spcPts val="0"/>
              </a:spcBef>
              <a:spcAft>
                <a:spcPts val="0"/>
              </a:spcAft>
            </a:pPr>
            <a:r>
              <a:rPr lang="en-US" sz="1200" dirty="0">
                <a:solidFill>
                  <a:schemeClr val="tx2"/>
                </a:solidFill>
              </a:rPr>
              <a:t>25.6  With ELCA rostered ministers</a:t>
            </a:r>
          </a:p>
          <a:p>
            <a:pPr>
              <a:lnSpc>
                <a:spcPct val="100000"/>
              </a:lnSpc>
              <a:spcBef>
                <a:spcPts val="0"/>
              </a:spcBef>
              <a:spcAft>
                <a:spcPts val="0"/>
              </a:spcAft>
            </a:pPr>
            <a:r>
              <a:rPr lang="en-US" sz="1200" dirty="0">
                <a:solidFill>
                  <a:schemeClr val="tx2"/>
                </a:solidFill>
              </a:rPr>
              <a:t>22.2  During the call process</a:t>
            </a:r>
          </a:p>
          <a:p>
            <a:pPr>
              <a:lnSpc>
                <a:spcPct val="100000"/>
              </a:lnSpc>
              <a:spcBef>
                <a:spcPts val="0"/>
              </a:spcBef>
              <a:spcAft>
                <a:spcPts val="0"/>
              </a:spcAft>
            </a:pPr>
            <a:r>
              <a:rPr lang="en-US" sz="1200" dirty="0">
                <a:solidFill>
                  <a:schemeClr val="tx2"/>
                </a:solidFill>
              </a:rPr>
              <a:t>21.7  With ecumenical colleagues</a:t>
            </a:r>
          </a:p>
          <a:p>
            <a:pPr>
              <a:lnSpc>
                <a:spcPct val="100000"/>
              </a:lnSpc>
              <a:spcBef>
                <a:spcPts val="0"/>
              </a:spcBef>
              <a:spcAft>
                <a:spcPts val="0"/>
              </a:spcAft>
            </a:pPr>
            <a:r>
              <a:rPr lang="en-US" sz="1200" dirty="0">
                <a:solidFill>
                  <a:schemeClr val="tx2"/>
                </a:solidFill>
              </a:rPr>
              <a:t>19.4  By synod and/or churchwide staff</a:t>
            </a:r>
          </a:p>
          <a:p>
            <a:pPr>
              <a:lnSpc>
                <a:spcPct val="100000"/>
              </a:lnSpc>
              <a:spcBef>
                <a:spcPts val="0"/>
              </a:spcBef>
              <a:spcAft>
                <a:spcPts val="0"/>
              </a:spcAft>
              <a:buNone/>
            </a:pPr>
            <a:r>
              <a:rPr lang="en-US" sz="1200" dirty="0">
                <a:solidFill>
                  <a:schemeClr val="tx2"/>
                </a:solidFill>
              </a:rPr>
              <a:t>37.6  I have never had this experience.</a:t>
            </a:r>
          </a:p>
          <a:p>
            <a:pPr>
              <a:lnSpc>
                <a:spcPct val="100000"/>
              </a:lnSpc>
              <a:spcBef>
                <a:spcPts val="0"/>
              </a:spcBef>
              <a:spcAft>
                <a:spcPts val="0"/>
              </a:spcAft>
            </a:pPr>
            <a:endParaRPr lang="en-US" sz="1200" dirty="0">
              <a:solidFill>
                <a:schemeClr val="tx2"/>
              </a:solidFill>
            </a:endParaRPr>
          </a:p>
        </p:txBody>
      </p:sp>
      <p:sp>
        <p:nvSpPr>
          <p:cNvPr id="7" name="Text Placeholder 6">
            <a:extLst>
              <a:ext uri="{FF2B5EF4-FFF2-40B4-BE49-F238E27FC236}">
                <a16:creationId xmlns:a16="http://schemas.microsoft.com/office/drawing/2014/main" id="{78604837-A034-4520-9E71-630E5C9A9218}"/>
              </a:ext>
            </a:extLst>
          </p:cNvPr>
          <p:cNvSpPr>
            <a:spLocks noGrp="1"/>
          </p:cNvSpPr>
          <p:nvPr>
            <p:ph type="body" idx="28"/>
          </p:nvPr>
        </p:nvSpPr>
        <p:spPr>
          <a:xfrm>
            <a:off x="685800" y="403907"/>
            <a:ext cx="7772400" cy="292177"/>
          </a:xfrm>
        </p:spPr>
        <p:txBody>
          <a:bodyPr/>
          <a:lstStyle/>
          <a:p>
            <a:r>
              <a:rPr lang="en-US" dirty="0"/>
              <a:t>Appendix B</a:t>
            </a:r>
          </a:p>
        </p:txBody>
      </p:sp>
      <p:sp>
        <p:nvSpPr>
          <p:cNvPr id="3" name="TextBox 2">
            <a:extLst>
              <a:ext uri="{FF2B5EF4-FFF2-40B4-BE49-F238E27FC236}">
                <a16:creationId xmlns:a16="http://schemas.microsoft.com/office/drawing/2014/main" id="{9E8D2B34-AC39-453C-A0BC-985EABB310DF}"/>
              </a:ext>
            </a:extLst>
          </p:cNvPr>
          <p:cNvSpPr txBox="1"/>
          <p:nvPr/>
        </p:nvSpPr>
        <p:spPr>
          <a:xfrm>
            <a:off x="685799" y="1531658"/>
            <a:ext cx="7155712" cy="369332"/>
          </a:xfrm>
          <a:prstGeom prst="rect">
            <a:avLst/>
          </a:prstGeom>
          <a:noFill/>
        </p:spPr>
        <p:txBody>
          <a:bodyPr wrap="square" lIns="0" tIns="0" rIns="0" bIns="0" rtlCol="0">
            <a:spAutoFit/>
          </a:bodyPr>
          <a:lstStyle/>
          <a:p>
            <a:pPr lvl="0">
              <a:buFont typeface="Arial" panose="020B0604020202020204" pitchFamily="34" charset="0"/>
              <a:buChar char="​"/>
            </a:pPr>
            <a:r>
              <a:rPr lang="en-US" sz="1200" b="1" dirty="0">
                <a:solidFill>
                  <a:srgbClr val="897C57"/>
                </a:solidFill>
              </a:rPr>
              <a:t>23. For each of the following experiences, please check each setting where it has occurred. (Please choose all that apply.)</a:t>
            </a:r>
          </a:p>
        </p:txBody>
      </p:sp>
    </p:spTree>
    <p:extLst>
      <p:ext uri="{BB962C8B-B14F-4D97-AF65-F5344CB8AC3E}">
        <p14:creationId xmlns:p14="http://schemas.microsoft.com/office/powerpoint/2010/main" val="353537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4826"/>
            <a:ext cx="6916479" cy="292177"/>
          </a:xfrm>
        </p:spPr>
        <p:txBody>
          <a:bodyPr/>
          <a:lstStyle/>
          <a:p>
            <a:r>
              <a:rPr lang="en-US" sz="2800" dirty="0"/>
              <a:t>Questions Asked and Response Percentages</a:t>
            </a:r>
          </a:p>
        </p:txBody>
      </p:sp>
      <p:sp>
        <p:nvSpPr>
          <p:cNvPr id="5" name="Content Placeholder 4">
            <a:extLst>
              <a:ext uri="{FF2B5EF4-FFF2-40B4-BE49-F238E27FC236}">
                <a16:creationId xmlns:a16="http://schemas.microsoft.com/office/drawing/2014/main" id="{BADE66FD-290D-4123-AA48-B06296D01A55}"/>
              </a:ext>
            </a:extLst>
          </p:cNvPr>
          <p:cNvSpPr>
            <a:spLocks noGrp="1"/>
          </p:cNvSpPr>
          <p:nvPr>
            <p:ph sz="quarter" idx="15"/>
          </p:nvPr>
        </p:nvSpPr>
        <p:spPr>
          <a:xfrm>
            <a:off x="685798" y="1894963"/>
            <a:ext cx="3992527" cy="4484702"/>
          </a:xfrm>
        </p:spPr>
        <p:txBody>
          <a:bodyPr/>
          <a:lstStyle/>
          <a:p>
            <a:pPr lvl="0">
              <a:lnSpc>
                <a:spcPct val="100000"/>
              </a:lnSpc>
              <a:spcBef>
                <a:spcPts val="0"/>
              </a:spcBef>
              <a:spcAft>
                <a:spcPts val="0"/>
              </a:spcAft>
              <a:buNone/>
            </a:pPr>
            <a:r>
              <a:rPr lang="en-US" sz="1200" b="1" dirty="0" err="1">
                <a:solidFill>
                  <a:schemeClr val="tx2"/>
                </a:solidFill>
              </a:rPr>
              <a:t>i</a:t>
            </a:r>
            <a:r>
              <a:rPr lang="en-US" sz="1200" b="1" dirty="0">
                <a:solidFill>
                  <a:schemeClr val="tx2"/>
                </a:solidFill>
              </a:rPr>
              <a:t>. I have experienced racial/ethnic discrimination (i.e., different treatment accorded to individuals based on their race/ethnicity).</a:t>
            </a:r>
          </a:p>
          <a:p>
            <a:pPr lvl="0">
              <a:lnSpc>
                <a:spcPct val="100000"/>
              </a:lnSpc>
              <a:spcBef>
                <a:spcPts val="0"/>
              </a:spcBef>
              <a:spcAft>
                <a:spcPts val="0"/>
              </a:spcAft>
              <a:buNone/>
            </a:pPr>
            <a:r>
              <a:rPr lang="en-US" sz="1200" dirty="0">
                <a:solidFill>
                  <a:schemeClr val="tx2"/>
                </a:solidFill>
              </a:rPr>
              <a:t>  8.4  In seminary</a:t>
            </a:r>
          </a:p>
          <a:p>
            <a:pPr lvl="0">
              <a:lnSpc>
                <a:spcPct val="100000"/>
              </a:lnSpc>
              <a:spcBef>
                <a:spcPts val="0"/>
              </a:spcBef>
              <a:spcAft>
                <a:spcPts val="0"/>
              </a:spcAft>
              <a:buNone/>
            </a:pPr>
            <a:r>
              <a:rPr lang="en-US" sz="1200" dirty="0">
                <a:solidFill>
                  <a:schemeClr val="tx2"/>
                </a:solidFill>
              </a:rPr>
              <a:t>  5.6  During internship</a:t>
            </a:r>
          </a:p>
          <a:p>
            <a:pPr lvl="0">
              <a:lnSpc>
                <a:spcPct val="100000"/>
              </a:lnSpc>
              <a:spcBef>
                <a:spcPts val="0"/>
              </a:spcBef>
              <a:spcAft>
                <a:spcPts val="0"/>
              </a:spcAft>
              <a:buNone/>
            </a:pPr>
            <a:r>
              <a:rPr lang="en-US" sz="1200" dirty="0">
                <a:solidFill>
                  <a:schemeClr val="tx2"/>
                </a:solidFill>
              </a:rPr>
              <a:t>  9.3  In the congregation or ministry setting</a:t>
            </a:r>
          </a:p>
          <a:p>
            <a:pPr lvl="0">
              <a:lnSpc>
                <a:spcPct val="100000"/>
              </a:lnSpc>
              <a:spcBef>
                <a:spcPts val="0"/>
              </a:spcBef>
              <a:spcAft>
                <a:spcPts val="0"/>
              </a:spcAft>
              <a:buNone/>
            </a:pPr>
            <a:r>
              <a:rPr lang="en-US" sz="1200" dirty="0">
                <a:solidFill>
                  <a:schemeClr val="tx2"/>
                </a:solidFill>
              </a:rPr>
              <a:t>  8.8  With ELCA rostered ministers</a:t>
            </a:r>
          </a:p>
          <a:p>
            <a:pPr lvl="0">
              <a:lnSpc>
                <a:spcPct val="100000"/>
              </a:lnSpc>
              <a:spcBef>
                <a:spcPts val="0"/>
              </a:spcBef>
              <a:spcAft>
                <a:spcPts val="0"/>
              </a:spcAft>
              <a:buNone/>
            </a:pPr>
            <a:r>
              <a:rPr lang="en-US" sz="1200" dirty="0">
                <a:solidFill>
                  <a:schemeClr val="tx2"/>
                </a:solidFill>
              </a:rPr>
              <a:t>  6.6  During the call process</a:t>
            </a:r>
          </a:p>
          <a:p>
            <a:pPr lvl="0">
              <a:lnSpc>
                <a:spcPct val="100000"/>
              </a:lnSpc>
              <a:spcBef>
                <a:spcPts val="0"/>
              </a:spcBef>
              <a:spcAft>
                <a:spcPts val="0"/>
              </a:spcAft>
              <a:buNone/>
            </a:pPr>
            <a:r>
              <a:rPr lang="en-US" sz="1200" dirty="0">
                <a:solidFill>
                  <a:schemeClr val="tx2"/>
                </a:solidFill>
              </a:rPr>
              <a:t>  6.4  With ecumenical colleagues</a:t>
            </a:r>
          </a:p>
          <a:p>
            <a:pPr lvl="0">
              <a:lnSpc>
                <a:spcPct val="100000"/>
              </a:lnSpc>
              <a:spcBef>
                <a:spcPts val="0"/>
              </a:spcBef>
              <a:spcAft>
                <a:spcPts val="0"/>
              </a:spcAft>
              <a:buNone/>
            </a:pPr>
            <a:r>
              <a:rPr lang="en-US" sz="1200" dirty="0">
                <a:solidFill>
                  <a:schemeClr val="tx2"/>
                </a:solidFill>
              </a:rPr>
              <a:t>  9.0  By synod and/or churchwide staff</a:t>
            </a:r>
          </a:p>
          <a:p>
            <a:pPr lvl="0">
              <a:lnSpc>
                <a:spcPct val="100000"/>
              </a:lnSpc>
              <a:spcBef>
                <a:spcPts val="0"/>
              </a:spcBef>
              <a:spcAft>
                <a:spcPts val="0"/>
              </a:spcAft>
              <a:buNone/>
            </a:pPr>
            <a:r>
              <a:rPr lang="en-US" sz="1200" dirty="0">
                <a:solidFill>
                  <a:schemeClr val="tx2"/>
                </a:solidFill>
              </a:rPr>
              <a:t>67.0  I have never had this experience.</a:t>
            </a:r>
          </a:p>
          <a:p>
            <a:pPr lvl="0">
              <a:lnSpc>
                <a:spcPct val="100000"/>
              </a:lnSpc>
              <a:spcBef>
                <a:spcPts val="0"/>
              </a:spcBef>
              <a:spcAft>
                <a:spcPts val="0"/>
              </a:spcAft>
              <a:buNone/>
            </a:pPr>
            <a:r>
              <a:rPr lang="en-US" sz="1200" b="1" dirty="0">
                <a:solidFill>
                  <a:schemeClr val="tx2"/>
                </a:solidFill>
              </a:rPr>
              <a:t> </a:t>
            </a:r>
          </a:p>
          <a:p>
            <a:pPr lvl="0">
              <a:lnSpc>
                <a:spcPct val="100000"/>
              </a:lnSpc>
              <a:spcBef>
                <a:spcPts val="0"/>
              </a:spcBef>
              <a:spcAft>
                <a:spcPts val="0"/>
              </a:spcAft>
              <a:buNone/>
            </a:pPr>
            <a:r>
              <a:rPr lang="en-US" sz="1200" b="1" dirty="0">
                <a:solidFill>
                  <a:schemeClr val="tx2"/>
                </a:solidFill>
              </a:rPr>
              <a:t>j. I have experienced sexual harassment (i.e., any sexually-related behavior that is unwelcome or offensive, or which fails to respect the rights of others).</a:t>
            </a:r>
          </a:p>
          <a:p>
            <a:pPr lvl="0">
              <a:lnSpc>
                <a:spcPct val="100000"/>
              </a:lnSpc>
              <a:spcBef>
                <a:spcPts val="0"/>
              </a:spcBef>
              <a:spcAft>
                <a:spcPts val="0"/>
              </a:spcAft>
              <a:buNone/>
            </a:pPr>
            <a:r>
              <a:rPr lang="en-US" sz="1200" dirty="0">
                <a:solidFill>
                  <a:schemeClr val="tx2"/>
                </a:solidFill>
              </a:rPr>
              <a:t>11.0  In seminary</a:t>
            </a:r>
          </a:p>
          <a:p>
            <a:pPr lvl="0">
              <a:lnSpc>
                <a:spcPct val="100000"/>
              </a:lnSpc>
              <a:spcBef>
                <a:spcPts val="0"/>
              </a:spcBef>
              <a:spcAft>
                <a:spcPts val="0"/>
              </a:spcAft>
              <a:buNone/>
            </a:pPr>
            <a:r>
              <a:rPr lang="en-US" sz="1200" dirty="0">
                <a:solidFill>
                  <a:schemeClr val="tx2"/>
                </a:solidFill>
              </a:rPr>
              <a:t>12.9  During internship</a:t>
            </a:r>
          </a:p>
          <a:p>
            <a:pPr lvl="0">
              <a:lnSpc>
                <a:spcPct val="100000"/>
              </a:lnSpc>
              <a:spcBef>
                <a:spcPts val="0"/>
              </a:spcBef>
              <a:spcAft>
                <a:spcPts val="0"/>
              </a:spcAft>
              <a:buNone/>
            </a:pPr>
            <a:r>
              <a:rPr lang="en-US" sz="1200" dirty="0">
                <a:solidFill>
                  <a:schemeClr val="tx2"/>
                </a:solidFill>
              </a:rPr>
              <a:t>26.3  In the congregation or ministry setting</a:t>
            </a:r>
          </a:p>
          <a:p>
            <a:pPr lvl="0">
              <a:lnSpc>
                <a:spcPct val="100000"/>
              </a:lnSpc>
              <a:spcBef>
                <a:spcPts val="0"/>
              </a:spcBef>
              <a:spcAft>
                <a:spcPts val="0"/>
              </a:spcAft>
              <a:buNone/>
            </a:pPr>
            <a:r>
              <a:rPr lang="en-US" sz="1200" dirty="0">
                <a:solidFill>
                  <a:schemeClr val="tx2"/>
                </a:solidFill>
              </a:rPr>
              <a:t>11.7  With ELCA rostered ministers</a:t>
            </a:r>
          </a:p>
          <a:p>
            <a:pPr lvl="0">
              <a:lnSpc>
                <a:spcPct val="100000"/>
              </a:lnSpc>
              <a:spcBef>
                <a:spcPts val="0"/>
              </a:spcBef>
              <a:spcAft>
                <a:spcPts val="0"/>
              </a:spcAft>
              <a:buNone/>
            </a:pPr>
            <a:r>
              <a:rPr lang="en-US" sz="1200" dirty="0">
                <a:solidFill>
                  <a:schemeClr val="tx2"/>
                </a:solidFill>
              </a:rPr>
              <a:t>  4.6  During the call process</a:t>
            </a:r>
          </a:p>
          <a:p>
            <a:pPr lvl="0">
              <a:lnSpc>
                <a:spcPct val="100000"/>
              </a:lnSpc>
              <a:spcBef>
                <a:spcPts val="0"/>
              </a:spcBef>
              <a:spcAft>
                <a:spcPts val="0"/>
              </a:spcAft>
              <a:buNone/>
            </a:pPr>
            <a:r>
              <a:rPr lang="en-US" sz="1200" dirty="0">
                <a:solidFill>
                  <a:schemeClr val="tx2"/>
                </a:solidFill>
              </a:rPr>
              <a:t>  6.8  With ecumenical colleagues</a:t>
            </a:r>
          </a:p>
          <a:p>
            <a:pPr lvl="0">
              <a:lnSpc>
                <a:spcPct val="100000"/>
              </a:lnSpc>
              <a:spcBef>
                <a:spcPts val="0"/>
              </a:spcBef>
              <a:spcAft>
                <a:spcPts val="0"/>
              </a:spcAft>
              <a:buNone/>
            </a:pPr>
            <a:r>
              <a:rPr lang="en-US" sz="1200" dirty="0">
                <a:solidFill>
                  <a:schemeClr val="tx2"/>
                </a:solidFill>
              </a:rPr>
              <a:t>  4.4  By synod and/or churchwide staff</a:t>
            </a:r>
          </a:p>
          <a:p>
            <a:pPr lvl="0">
              <a:lnSpc>
                <a:spcPct val="100000"/>
              </a:lnSpc>
              <a:spcBef>
                <a:spcPts val="0"/>
              </a:spcBef>
              <a:spcAft>
                <a:spcPts val="0"/>
              </a:spcAft>
              <a:buNone/>
            </a:pPr>
            <a:r>
              <a:rPr lang="en-US" sz="1200" dirty="0">
                <a:solidFill>
                  <a:schemeClr val="tx2"/>
                </a:solidFill>
              </a:rPr>
              <a:t>48.5  I have never had this experience.</a:t>
            </a:r>
          </a:p>
          <a:p>
            <a:pPr lvl="0">
              <a:lnSpc>
                <a:spcPct val="100000"/>
              </a:lnSpc>
              <a:spcBef>
                <a:spcPts val="0"/>
              </a:spcBef>
              <a:spcAft>
                <a:spcPts val="0"/>
              </a:spcAft>
            </a:pPr>
            <a:endParaRPr lang="en-US" sz="1200" dirty="0">
              <a:solidFill>
                <a:schemeClr val="tx2"/>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a:lnSpc>
                <a:spcPct val="100000"/>
              </a:lnSpc>
              <a:spcBef>
                <a:spcPts val="0"/>
              </a:spcBef>
              <a:spcAft>
                <a:spcPts val="0"/>
              </a:spcAft>
            </a:pPr>
            <a:endParaRPr lang="en-US" sz="1200" dirty="0"/>
          </a:p>
          <a:p>
            <a:endParaRPr lang="en-US" dirty="0"/>
          </a:p>
        </p:txBody>
      </p:sp>
      <p:sp>
        <p:nvSpPr>
          <p:cNvPr id="4" name="Content Placeholder 3">
            <a:extLst>
              <a:ext uri="{FF2B5EF4-FFF2-40B4-BE49-F238E27FC236}">
                <a16:creationId xmlns:a16="http://schemas.microsoft.com/office/drawing/2014/main" id="{4386409E-1C76-4282-92D1-C6982A6B0E62}"/>
              </a:ext>
            </a:extLst>
          </p:cNvPr>
          <p:cNvSpPr>
            <a:spLocks noGrp="1"/>
          </p:cNvSpPr>
          <p:nvPr>
            <p:ph sz="quarter" idx="16"/>
          </p:nvPr>
        </p:nvSpPr>
        <p:spPr>
          <a:xfrm>
            <a:off x="4800600" y="1424146"/>
            <a:ext cx="3886199" cy="4484701"/>
          </a:xfrm>
        </p:spPr>
        <p:txBody>
          <a:bodyPr/>
          <a:lstStyle/>
          <a:p>
            <a:pPr>
              <a:lnSpc>
                <a:spcPct val="100000"/>
              </a:lnSpc>
              <a:spcBef>
                <a:spcPts val="0"/>
              </a:spcBef>
              <a:spcAft>
                <a:spcPts val="0"/>
              </a:spcAft>
            </a:pPr>
            <a:r>
              <a:rPr lang="en-US" sz="1200" b="1" dirty="0">
                <a:solidFill>
                  <a:schemeClr val="tx2"/>
                </a:solidFill>
              </a:rPr>
              <a:t>24. Please describe further any of the experiences above or explain other related experiences. </a:t>
            </a:r>
          </a:p>
          <a:p>
            <a:pPr>
              <a:lnSpc>
                <a:spcPct val="50000"/>
              </a:lnSpc>
              <a:spcBef>
                <a:spcPts val="0"/>
              </a:spcBef>
              <a:spcAft>
                <a:spcPts val="0"/>
              </a:spcAft>
            </a:pPr>
            <a:endParaRPr lang="en-US" sz="1200" b="1" dirty="0">
              <a:solidFill>
                <a:schemeClr val="tx2"/>
              </a:solidFill>
            </a:endParaRPr>
          </a:p>
          <a:p>
            <a:pPr>
              <a:lnSpc>
                <a:spcPct val="100000"/>
              </a:lnSpc>
              <a:spcBef>
                <a:spcPts val="0"/>
              </a:spcBef>
              <a:spcAft>
                <a:spcPts val="0"/>
              </a:spcAft>
            </a:pPr>
            <a:r>
              <a:rPr lang="en-US" sz="1200" dirty="0">
                <a:solidFill>
                  <a:srgbClr val="897C57"/>
                </a:solidFill>
              </a:rPr>
              <a:t>(Various accounts of experiences were entered and were analyzed using content analysis.)</a:t>
            </a:r>
          </a:p>
          <a:p>
            <a:pPr>
              <a:lnSpc>
                <a:spcPct val="100000"/>
              </a:lnSpc>
              <a:spcBef>
                <a:spcPts val="0"/>
              </a:spcBef>
              <a:spcAft>
                <a:spcPts val="0"/>
              </a:spcAft>
            </a:pPr>
            <a:endParaRPr lang="en-US" sz="1200" b="1" dirty="0">
              <a:solidFill>
                <a:srgbClr val="897C57"/>
              </a:solidFill>
            </a:endParaRPr>
          </a:p>
          <a:p>
            <a:pPr>
              <a:lnSpc>
                <a:spcPct val="100000"/>
              </a:lnSpc>
              <a:spcBef>
                <a:spcPts val="0"/>
              </a:spcBef>
              <a:spcAft>
                <a:spcPts val="0"/>
              </a:spcAft>
            </a:pPr>
            <a:r>
              <a:rPr lang="en-US" sz="1200" b="1" dirty="0">
                <a:solidFill>
                  <a:schemeClr val="tx2"/>
                </a:solidFill>
              </a:rPr>
              <a:t>25. Which of the following actions have you taken and how were they received in your congregation/ministry setting?</a:t>
            </a:r>
          </a:p>
          <a:p>
            <a:pPr>
              <a:lnSpc>
                <a:spcPct val="50000"/>
              </a:lnSpc>
              <a:spcBef>
                <a:spcPts val="0"/>
              </a:spcBef>
              <a:spcAft>
                <a:spcPts val="0"/>
              </a:spcAft>
            </a:pPr>
            <a:endParaRPr lang="en-US" sz="1200" dirty="0">
              <a:solidFill>
                <a:schemeClr val="tx2"/>
              </a:solidFill>
            </a:endParaRPr>
          </a:p>
          <a:p>
            <a:pPr>
              <a:lnSpc>
                <a:spcPct val="100000"/>
              </a:lnSpc>
              <a:spcBef>
                <a:spcPts val="0"/>
              </a:spcBef>
              <a:spcAft>
                <a:spcPts val="0"/>
              </a:spcAft>
            </a:pPr>
            <a:r>
              <a:rPr lang="en-US" sz="1200" b="1" dirty="0">
                <a:solidFill>
                  <a:schemeClr val="tx2"/>
                </a:solidFill>
              </a:rPr>
              <a:t>a. Expressed strong convictions that using only masculine language about God is inappropriate.</a:t>
            </a:r>
          </a:p>
          <a:p>
            <a:pPr>
              <a:lnSpc>
                <a:spcPct val="100000"/>
              </a:lnSpc>
              <a:spcBef>
                <a:spcPts val="0"/>
              </a:spcBef>
              <a:spcAft>
                <a:spcPts val="0"/>
              </a:spcAft>
            </a:pPr>
            <a:r>
              <a:rPr lang="en-US" sz="1200" dirty="0">
                <a:solidFill>
                  <a:schemeClr val="tx2"/>
                </a:solidFill>
              </a:rPr>
              <a:t> 31.9  I have not taken this action.</a:t>
            </a:r>
          </a:p>
          <a:p>
            <a:pPr>
              <a:lnSpc>
                <a:spcPct val="100000"/>
              </a:lnSpc>
              <a:spcBef>
                <a:spcPts val="0"/>
              </a:spcBef>
              <a:spcAft>
                <a:spcPts val="0"/>
              </a:spcAft>
            </a:pPr>
            <a:r>
              <a:rPr lang="en-US" sz="1200" dirty="0">
                <a:solidFill>
                  <a:schemeClr val="tx2"/>
                </a:solidFill>
              </a:rPr>
              <a:t>   7.4  I have taken this action, and it was received poorly.</a:t>
            </a:r>
          </a:p>
          <a:p>
            <a:pPr>
              <a:lnSpc>
                <a:spcPct val="100000"/>
              </a:lnSpc>
              <a:spcBef>
                <a:spcPts val="0"/>
              </a:spcBef>
              <a:spcAft>
                <a:spcPts val="0"/>
              </a:spcAft>
            </a:pPr>
            <a:r>
              <a:rPr lang="en-US" sz="1200" dirty="0">
                <a:solidFill>
                  <a:schemeClr val="tx2"/>
                </a:solidFill>
              </a:rPr>
              <a:t> 38.4  I have taken this action, and it was received neither  </a:t>
            </a:r>
          </a:p>
          <a:p>
            <a:pPr>
              <a:lnSpc>
                <a:spcPct val="100000"/>
              </a:lnSpc>
              <a:spcBef>
                <a:spcPts val="0"/>
              </a:spcBef>
              <a:spcAft>
                <a:spcPts val="0"/>
              </a:spcAft>
            </a:pPr>
            <a:r>
              <a:rPr lang="en-US" sz="1200" dirty="0">
                <a:solidFill>
                  <a:schemeClr val="tx2"/>
                </a:solidFill>
              </a:rPr>
              <a:t>           poorly nor well.</a:t>
            </a:r>
          </a:p>
          <a:p>
            <a:pPr>
              <a:lnSpc>
                <a:spcPct val="100000"/>
              </a:lnSpc>
              <a:spcBef>
                <a:spcPts val="0"/>
              </a:spcBef>
              <a:spcAft>
                <a:spcPts val="0"/>
              </a:spcAft>
            </a:pPr>
            <a:r>
              <a:rPr lang="en-US" sz="1200" dirty="0">
                <a:solidFill>
                  <a:schemeClr val="tx2"/>
                </a:solidFill>
              </a:rPr>
              <a:t> 22.4  I have taken this action, and it was received quite well.</a:t>
            </a:r>
          </a:p>
          <a:p>
            <a:pPr>
              <a:lnSpc>
                <a:spcPct val="100000"/>
              </a:lnSpc>
              <a:spcBef>
                <a:spcPts val="0"/>
              </a:spcBef>
              <a:spcAft>
                <a:spcPts val="0"/>
              </a:spcAft>
            </a:pPr>
            <a:endParaRPr lang="en-US" sz="1200" dirty="0">
              <a:solidFill>
                <a:schemeClr val="tx2"/>
              </a:solidFill>
            </a:endParaRPr>
          </a:p>
          <a:p>
            <a:pPr>
              <a:lnSpc>
                <a:spcPct val="100000"/>
              </a:lnSpc>
              <a:spcBef>
                <a:spcPts val="0"/>
              </a:spcBef>
              <a:spcAft>
                <a:spcPts val="0"/>
              </a:spcAft>
            </a:pPr>
            <a:r>
              <a:rPr lang="en-US" sz="1200" b="1" dirty="0">
                <a:solidFill>
                  <a:schemeClr val="tx2"/>
                </a:solidFill>
              </a:rPr>
              <a:t>b. Expressed strong convictions that using feminine language about God is appropriate.</a:t>
            </a:r>
          </a:p>
          <a:p>
            <a:pPr>
              <a:lnSpc>
                <a:spcPct val="100000"/>
              </a:lnSpc>
              <a:spcBef>
                <a:spcPts val="0"/>
              </a:spcBef>
              <a:spcAft>
                <a:spcPts val="0"/>
              </a:spcAft>
            </a:pPr>
            <a:r>
              <a:rPr lang="en-US" sz="1200" dirty="0">
                <a:solidFill>
                  <a:schemeClr val="tx2"/>
                </a:solidFill>
              </a:rPr>
              <a:t>31.6  I have not taken this action.</a:t>
            </a:r>
          </a:p>
          <a:p>
            <a:pPr>
              <a:lnSpc>
                <a:spcPct val="100000"/>
              </a:lnSpc>
              <a:spcBef>
                <a:spcPts val="0"/>
              </a:spcBef>
              <a:spcAft>
                <a:spcPts val="0"/>
              </a:spcAft>
            </a:pPr>
            <a:r>
              <a:rPr lang="en-US" sz="1200" dirty="0">
                <a:solidFill>
                  <a:schemeClr val="tx2"/>
                </a:solidFill>
              </a:rPr>
              <a:t>10.0  I have taken this action, and it was received poorly.</a:t>
            </a:r>
          </a:p>
          <a:p>
            <a:pPr>
              <a:lnSpc>
                <a:spcPct val="100000"/>
              </a:lnSpc>
              <a:spcBef>
                <a:spcPts val="0"/>
              </a:spcBef>
              <a:spcAft>
                <a:spcPts val="0"/>
              </a:spcAft>
            </a:pPr>
            <a:r>
              <a:rPr lang="en-US" sz="1200" dirty="0">
                <a:solidFill>
                  <a:schemeClr val="tx2"/>
                </a:solidFill>
              </a:rPr>
              <a:t>37.6   I have taken this action, and it was received neither </a:t>
            </a:r>
          </a:p>
          <a:p>
            <a:pPr>
              <a:lnSpc>
                <a:spcPct val="100000"/>
              </a:lnSpc>
              <a:spcBef>
                <a:spcPts val="0"/>
              </a:spcBef>
              <a:spcAft>
                <a:spcPts val="0"/>
              </a:spcAft>
              <a:buNone/>
            </a:pPr>
            <a:r>
              <a:rPr lang="en-US" sz="1200" dirty="0">
                <a:solidFill>
                  <a:schemeClr val="tx2"/>
                </a:solidFill>
              </a:rPr>
              <a:t>           poorly nor well.</a:t>
            </a:r>
          </a:p>
          <a:p>
            <a:pPr>
              <a:lnSpc>
                <a:spcPct val="100000"/>
              </a:lnSpc>
              <a:spcBef>
                <a:spcPts val="0"/>
              </a:spcBef>
              <a:spcAft>
                <a:spcPts val="0"/>
              </a:spcAft>
            </a:pPr>
            <a:r>
              <a:rPr lang="en-US" sz="1200" dirty="0">
                <a:solidFill>
                  <a:schemeClr val="tx2"/>
                </a:solidFill>
              </a:rPr>
              <a:t>20.9  I have taken this action, and it was received quite well.</a:t>
            </a:r>
          </a:p>
          <a:p>
            <a:pPr>
              <a:lnSpc>
                <a:spcPct val="100000"/>
              </a:lnSpc>
              <a:spcBef>
                <a:spcPts val="0"/>
              </a:spcBef>
              <a:spcAft>
                <a:spcPts val="0"/>
              </a:spcAft>
            </a:pPr>
            <a:endParaRPr lang="en-US" sz="1200" dirty="0">
              <a:solidFill>
                <a:schemeClr val="tx2"/>
              </a:solidFill>
            </a:endParaRPr>
          </a:p>
        </p:txBody>
      </p:sp>
      <p:sp>
        <p:nvSpPr>
          <p:cNvPr id="7" name="Text Placeholder 6">
            <a:extLst>
              <a:ext uri="{FF2B5EF4-FFF2-40B4-BE49-F238E27FC236}">
                <a16:creationId xmlns:a16="http://schemas.microsoft.com/office/drawing/2014/main" id="{78604837-A034-4520-9E71-630E5C9A9218}"/>
              </a:ext>
            </a:extLst>
          </p:cNvPr>
          <p:cNvSpPr>
            <a:spLocks noGrp="1"/>
          </p:cNvSpPr>
          <p:nvPr>
            <p:ph type="body" idx="28"/>
          </p:nvPr>
        </p:nvSpPr>
        <p:spPr>
          <a:xfrm>
            <a:off x="685800" y="403907"/>
            <a:ext cx="7772400" cy="292177"/>
          </a:xfrm>
        </p:spPr>
        <p:txBody>
          <a:bodyPr/>
          <a:lstStyle/>
          <a:p>
            <a:r>
              <a:rPr lang="en-US"/>
              <a:t>Appendix B</a:t>
            </a:r>
          </a:p>
        </p:txBody>
      </p:sp>
      <p:sp>
        <p:nvSpPr>
          <p:cNvPr id="3" name="TextBox 2">
            <a:extLst>
              <a:ext uri="{FF2B5EF4-FFF2-40B4-BE49-F238E27FC236}">
                <a16:creationId xmlns:a16="http://schemas.microsoft.com/office/drawing/2014/main" id="{9E8D2B34-AC39-453C-A0BC-985EABB310DF}"/>
              </a:ext>
            </a:extLst>
          </p:cNvPr>
          <p:cNvSpPr txBox="1"/>
          <p:nvPr/>
        </p:nvSpPr>
        <p:spPr>
          <a:xfrm>
            <a:off x="685799" y="1424147"/>
            <a:ext cx="3992527" cy="369332"/>
          </a:xfrm>
          <a:prstGeom prst="rect">
            <a:avLst/>
          </a:prstGeom>
          <a:noFill/>
        </p:spPr>
        <p:txBody>
          <a:bodyPr wrap="square" lIns="0" tIns="0" rIns="0" bIns="0" rtlCol="0">
            <a:spAutoFit/>
          </a:bodyPr>
          <a:lstStyle/>
          <a:p>
            <a:pPr lvl="0">
              <a:buFont typeface="Arial" panose="020B0604020202020204" pitchFamily="34" charset="0"/>
              <a:buChar char="​"/>
            </a:pPr>
            <a:r>
              <a:rPr lang="en-US" sz="1200" b="1" dirty="0">
                <a:solidFill>
                  <a:srgbClr val="897C57"/>
                </a:solidFill>
              </a:rPr>
              <a:t>23. For each of the following experiences, please check each setting where it has occurred. (Please choose all that apply.)</a:t>
            </a:r>
          </a:p>
        </p:txBody>
      </p:sp>
    </p:spTree>
    <p:extLst>
      <p:ext uri="{BB962C8B-B14F-4D97-AF65-F5344CB8AC3E}">
        <p14:creationId xmlns:p14="http://schemas.microsoft.com/office/powerpoint/2010/main" val="405287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4826"/>
            <a:ext cx="6916479" cy="292177"/>
          </a:xfrm>
        </p:spPr>
        <p:txBody>
          <a:bodyPr/>
          <a:lstStyle/>
          <a:p>
            <a:r>
              <a:rPr lang="en-US" sz="2800" dirty="0"/>
              <a:t>Questions Asked and Response Percentages</a:t>
            </a:r>
          </a:p>
        </p:txBody>
      </p:sp>
      <p:sp>
        <p:nvSpPr>
          <p:cNvPr id="5" name="Content Placeholder 4">
            <a:extLst>
              <a:ext uri="{FF2B5EF4-FFF2-40B4-BE49-F238E27FC236}">
                <a16:creationId xmlns:a16="http://schemas.microsoft.com/office/drawing/2014/main" id="{BADE66FD-290D-4123-AA48-B06296D01A55}"/>
              </a:ext>
            </a:extLst>
          </p:cNvPr>
          <p:cNvSpPr>
            <a:spLocks noGrp="1"/>
          </p:cNvSpPr>
          <p:nvPr>
            <p:ph sz="quarter" idx="15"/>
          </p:nvPr>
        </p:nvSpPr>
        <p:spPr>
          <a:xfrm>
            <a:off x="685798" y="1894963"/>
            <a:ext cx="3992527" cy="4484702"/>
          </a:xfrm>
        </p:spPr>
        <p:txBody>
          <a:bodyPr/>
          <a:lstStyle/>
          <a:p>
            <a:pPr lvl="0">
              <a:lnSpc>
                <a:spcPct val="100000"/>
              </a:lnSpc>
              <a:spcBef>
                <a:spcPts val="0"/>
              </a:spcBef>
              <a:spcAft>
                <a:spcPts val="0"/>
              </a:spcAft>
              <a:buNone/>
            </a:pPr>
            <a:r>
              <a:rPr lang="en-US" sz="1200" b="1" dirty="0">
                <a:solidFill>
                  <a:schemeClr val="tx2"/>
                </a:solidFill>
              </a:rPr>
              <a:t>c. Advocated among congregational leaders/leaders in the ministry setting for the use of inclusive language.</a:t>
            </a:r>
          </a:p>
          <a:p>
            <a:pPr lvl="0">
              <a:lnSpc>
                <a:spcPct val="100000"/>
              </a:lnSpc>
              <a:spcBef>
                <a:spcPts val="0"/>
              </a:spcBef>
              <a:spcAft>
                <a:spcPts val="0"/>
              </a:spcAft>
              <a:buNone/>
            </a:pPr>
            <a:r>
              <a:rPr lang="en-US" sz="1200" dirty="0">
                <a:solidFill>
                  <a:schemeClr val="tx2"/>
                </a:solidFill>
              </a:rPr>
              <a:t>22.4  I have not taken this action.</a:t>
            </a:r>
          </a:p>
          <a:p>
            <a:pPr lvl="0">
              <a:lnSpc>
                <a:spcPct val="100000"/>
              </a:lnSpc>
              <a:spcBef>
                <a:spcPts val="0"/>
              </a:spcBef>
              <a:spcAft>
                <a:spcPts val="0"/>
              </a:spcAft>
              <a:buNone/>
            </a:pPr>
            <a:r>
              <a:rPr lang="en-US" sz="1200" dirty="0">
                <a:solidFill>
                  <a:schemeClr val="tx2"/>
                </a:solidFill>
              </a:rPr>
              <a:t>  6.6  I have taken this action, and it was received poorly.</a:t>
            </a:r>
          </a:p>
          <a:p>
            <a:pPr lvl="0">
              <a:lnSpc>
                <a:spcPct val="100000"/>
              </a:lnSpc>
              <a:spcBef>
                <a:spcPts val="0"/>
              </a:spcBef>
              <a:spcAft>
                <a:spcPts val="0"/>
              </a:spcAft>
              <a:buNone/>
            </a:pPr>
            <a:r>
              <a:rPr lang="en-US" sz="1200" dirty="0">
                <a:solidFill>
                  <a:schemeClr val="tx2"/>
                </a:solidFill>
              </a:rPr>
              <a:t>37.6   I have taken this action, and it was received neither </a:t>
            </a:r>
          </a:p>
          <a:p>
            <a:pPr lvl="0">
              <a:lnSpc>
                <a:spcPct val="100000"/>
              </a:lnSpc>
              <a:spcBef>
                <a:spcPts val="0"/>
              </a:spcBef>
              <a:spcAft>
                <a:spcPts val="0"/>
              </a:spcAft>
              <a:buNone/>
            </a:pPr>
            <a:r>
              <a:rPr lang="en-US" sz="1200" dirty="0">
                <a:solidFill>
                  <a:schemeClr val="tx2"/>
                </a:solidFill>
              </a:rPr>
              <a:t>           poorly nor well.</a:t>
            </a:r>
          </a:p>
          <a:p>
            <a:pPr lvl="0">
              <a:lnSpc>
                <a:spcPct val="100000"/>
              </a:lnSpc>
              <a:spcBef>
                <a:spcPts val="0"/>
              </a:spcBef>
              <a:spcAft>
                <a:spcPts val="0"/>
              </a:spcAft>
              <a:buNone/>
            </a:pPr>
            <a:r>
              <a:rPr lang="en-US" sz="1200" dirty="0">
                <a:solidFill>
                  <a:schemeClr val="tx2"/>
                </a:solidFill>
              </a:rPr>
              <a:t>33.3  I have taken this action, and it was received quite well.</a:t>
            </a:r>
          </a:p>
          <a:p>
            <a:pPr lvl="0">
              <a:lnSpc>
                <a:spcPct val="100000"/>
              </a:lnSpc>
              <a:spcBef>
                <a:spcPts val="0"/>
              </a:spcBef>
              <a:spcAft>
                <a:spcPts val="0"/>
              </a:spcAft>
              <a:buNone/>
            </a:pPr>
            <a:endParaRPr lang="en-US" sz="1200" b="1" dirty="0">
              <a:solidFill>
                <a:schemeClr val="tx2"/>
              </a:solidFill>
            </a:endParaRPr>
          </a:p>
          <a:p>
            <a:pPr lvl="0">
              <a:lnSpc>
                <a:spcPct val="100000"/>
              </a:lnSpc>
              <a:spcBef>
                <a:spcPts val="0"/>
              </a:spcBef>
              <a:spcAft>
                <a:spcPts val="0"/>
              </a:spcAft>
              <a:buNone/>
            </a:pPr>
            <a:r>
              <a:rPr lang="en-US" sz="1200" b="1" dirty="0">
                <a:solidFill>
                  <a:schemeClr val="tx2"/>
                </a:solidFill>
              </a:rPr>
              <a:t>d. Decreased the use of masculine language/imagery in preaching or in other examples.</a:t>
            </a:r>
          </a:p>
          <a:p>
            <a:pPr lvl="0">
              <a:lnSpc>
                <a:spcPct val="100000"/>
              </a:lnSpc>
              <a:spcBef>
                <a:spcPts val="0"/>
              </a:spcBef>
              <a:spcAft>
                <a:spcPts val="0"/>
              </a:spcAft>
              <a:buNone/>
            </a:pPr>
            <a:r>
              <a:rPr lang="en-US" sz="1200" dirty="0">
                <a:solidFill>
                  <a:schemeClr val="tx2"/>
                </a:solidFill>
              </a:rPr>
              <a:t>   7.5  I have not taken this action.</a:t>
            </a:r>
          </a:p>
          <a:p>
            <a:pPr lvl="0">
              <a:lnSpc>
                <a:spcPct val="100000"/>
              </a:lnSpc>
              <a:spcBef>
                <a:spcPts val="0"/>
              </a:spcBef>
              <a:spcAft>
                <a:spcPts val="0"/>
              </a:spcAft>
              <a:buNone/>
            </a:pPr>
            <a:r>
              <a:rPr lang="en-US" sz="1200" dirty="0">
                <a:solidFill>
                  <a:schemeClr val="tx2"/>
                </a:solidFill>
              </a:rPr>
              <a:t>  0.8  I have taken this action, and it was received poorly.</a:t>
            </a:r>
          </a:p>
          <a:p>
            <a:pPr lvl="0">
              <a:lnSpc>
                <a:spcPct val="100000"/>
              </a:lnSpc>
              <a:spcBef>
                <a:spcPts val="0"/>
              </a:spcBef>
              <a:spcAft>
                <a:spcPts val="0"/>
              </a:spcAft>
              <a:buNone/>
            </a:pPr>
            <a:r>
              <a:rPr lang="en-US" sz="1200" dirty="0">
                <a:solidFill>
                  <a:schemeClr val="tx2"/>
                </a:solidFill>
              </a:rPr>
              <a:t>46.1  I have taken this action, and it was received neither  </a:t>
            </a:r>
          </a:p>
          <a:p>
            <a:pPr lvl="0">
              <a:lnSpc>
                <a:spcPct val="100000"/>
              </a:lnSpc>
              <a:spcBef>
                <a:spcPts val="0"/>
              </a:spcBef>
              <a:spcAft>
                <a:spcPts val="0"/>
              </a:spcAft>
              <a:buNone/>
            </a:pPr>
            <a:r>
              <a:rPr lang="en-US" sz="1200" dirty="0">
                <a:solidFill>
                  <a:schemeClr val="tx2"/>
                </a:solidFill>
              </a:rPr>
              <a:t>          poorly nor well.</a:t>
            </a:r>
          </a:p>
          <a:p>
            <a:pPr lvl="0">
              <a:lnSpc>
                <a:spcPct val="100000"/>
              </a:lnSpc>
              <a:spcBef>
                <a:spcPts val="0"/>
              </a:spcBef>
              <a:spcAft>
                <a:spcPts val="0"/>
              </a:spcAft>
              <a:buNone/>
            </a:pPr>
            <a:r>
              <a:rPr lang="en-US" sz="1200" dirty="0">
                <a:solidFill>
                  <a:schemeClr val="tx2"/>
                </a:solidFill>
              </a:rPr>
              <a:t>45.6  I have taken this action, and it was received quite well.</a:t>
            </a:r>
          </a:p>
          <a:p>
            <a:pPr lvl="0">
              <a:lnSpc>
                <a:spcPct val="100000"/>
              </a:lnSpc>
              <a:spcBef>
                <a:spcPts val="0"/>
              </a:spcBef>
              <a:spcAft>
                <a:spcPts val="0"/>
              </a:spcAft>
            </a:pPr>
            <a:endParaRPr lang="en-US" sz="1200" dirty="0">
              <a:solidFill>
                <a:schemeClr val="tx2"/>
              </a:solidFill>
            </a:endParaRPr>
          </a:p>
          <a:p>
            <a:pPr lvl="0">
              <a:lnSpc>
                <a:spcPct val="100000"/>
              </a:lnSpc>
              <a:spcBef>
                <a:spcPts val="0"/>
              </a:spcBef>
              <a:spcAft>
                <a:spcPts val="0"/>
              </a:spcAft>
            </a:pPr>
            <a:r>
              <a:rPr lang="en-US" sz="1200" b="1" dirty="0">
                <a:solidFill>
                  <a:schemeClr val="tx2"/>
                </a:solidFill>
              </a:rPr>
              <a:t>e. Increased the use of feminine language/imagery in preaching or in other examples.</a:t>
            </a:r>
          </a:p>
          <a:p>
            <a:pPr lvl="0">
              <a:lnSpc>
                <a:spcPct val="100000"/>
              </a:lnSpc>
              <a:spcBef>
                <a:spcPts val="0"/>
              </a:spcBef>
              <a:spcAft>
                <a:spcPts val="0"/>
              </a:spcAft>
            </a:pPr>
            <a:r>
              <a:rPr lang="en-US" sz="1200" dirty="0">
                <a:solidFill>
                  <a:schemeClr val="tx2"/>
                </a:solidFill>
              </a:rPr>
              <a:t>20.7  I have not taken this action.</a:t>
            </a:r>
          </a:p>
          <a:p>
            <a:pPr lvl="0">
              <a:lnSpc>
                <a:spcPct val="100000"/>
              </a:lnSpc>
              <a:spcBef>
                <a:spcPts val="0"/>
              </a:spcBef>
              <a:spcAft>
                <a:spcPts val="0"/>
              </a:spcAft>
            </a:pPr>
            <a:r>
              <a:rPr lang="en-US" sz="1200" dirty="0">
                <a:solidFill>
                  <a:schemeClr val="tx2"/>
                </a:solidFill>
              </a:rPr>
              <a:t>  3.8  I have taken this action, and it was received poorly.</a:t>
            </a:r>
          </a:p>
          <a:p>
            <a:pPr lvl="0">
              <a:lnSpc>
                <a:spcPct val="100000"/>
              </a:lnSpc>
              <a:spcBef>
                <a:spcPts val="0"/>
              </a:spcBef>
              <a:spcAft>
                <a:spcPts val="0"/>
              </a:spcAft>
            </a:pPr>
            <a:r>
              <a:rPr lang="en-US" sz="1200" dirty="0">
                <a:solidFill>
                  <a:schemeClr val="tx2"/>
                </a:solidFill>
              </a:rPr>
              <a:t>45.0  I have taken this action, and it was received neither </a:t>
            </a:r>
          </a:p>
          <a:p>
            <a:pPr lvl="0">
              <a:lnSpc>
                <a:spcPct val="100000"/>
              </a:lnSpc>
              <a:spcBef>
                <a:spcPts val="0"/>
              </a:spcBef>
              <a:spcAft>
                <a:spcPts val="0"/>
              </a:spcAft>
            </a:pPr>
            <a:r>
              <a:rPr lang="en-US" sz="1200" dirty="0">
                <a:solidFill>
                  <a:schemeClr val="tx2"/>
                </a:solidFill>
              </a:rPr>
              <a:t>          poorly nor well.</a:t>
            </a:r>
          </a:p>
          <a:p>
            <a:pPr lvl="0">
              <a:lnSpc>
                <a:spcPct val="100000"/>
              </a:lnSpc>
              <a:spcBef>
                <a:spcPts val="0"/>
              </a:spcBef>
              <a:spcAft>
                <a:spcPts val="0"/>
              </a:spcAft>
            </a:pPr>
            <a:r>
              <a:rPr lang="en-US" sz="1200" dirty="0">
                <a:solidFill>
                  <a:schemeClr val="tx2"/>
                </a:solidFill>
              </a:rPr>
              <a:t>30.5  I have taken this action, and it was received quite well.</a:t>
            </a:r>
          </a:p>
          <a:p>
            <a:pPr lvl="0">
              <a:lnSpc>
                <a:spcPct val="100000"/>
              </a:lnSpc>
              <a:spcBef>
                <a:spcPts val="0"/>
              </a:spcBef>
              <a:spcAft>
                <a:spcPts val="0"/>
              </a:spcAft>
            </a:pPr>
            <a:endParaRPr lang="en-US" sz="1200" dirty="0">
              <a:solidFill>
                <a:schemeClr val="tx2"/>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a:lnSpc>
                <a:spcPct val="100000"/>
              </a:lnSpc>
              <a:spcBef>
                <a:spcPts val="0"/>
              </a:spcBef>
              <a:spcAft>
                <a:spcPts val="0"/>
              </a:spcAft>
            </a:pPr>
            <a:endParaRPr lang="en-US" sz="1200" dirty="0"/>
          </a:p>
          <a:p>
            <a:endParaRPr lang="en-US" dirty="0"/>
          </a:p>
        </p:txBody>
      </p:sp>
      <p:sp>
        <p:nvSpPr>
          <p:cNvPr id="4" name="Content Placeholder 3">
            <a:extLst>
              <a:ext uri="{FF2B5EF4-FFF2-40B4-BE49-F238E27FC236}">
                <a16:creationId xmlns:a16="http://schemas.microsoft.com/office/drawing/2014/main" id="{4386409E-1C76-4282-92D1-C6982A6B0E62}"/>
              </a:ext>
            </a:extLst>
          </p:cNvPr>
          <p:cNvSpPr>
            <a:spLocks noGrp="1"/>
          </p:cNvSpPr>
          <p:nvPr>
            <p:ph sz="quarter" idx="16"/>
          </p:nvPr>
        </p:nvSpPr>
        <p:spPr>
          <a:xfrm>
            <a:off x="4800600" y="1424146"/>
            <a:ext cx="3886199" cy="4484701"/>
          </a:xfrm>
        </p:spPr>
        <p:txBody>
          <a:bodyPr/>
          <a:lstStyle/>
          <a:p>
            <a:pPr>
              <a:lnSpc>
                <a:spcPct val="100000"/>
              </a:lnSpc>
              <a:spcBef>
                <a:spcPts val="0"/>
              </a:spcBef>
              <a:spcAft>
                <a:spcPts val="0"/>
              </a:spcAft>
              <a:buNone/>
            </a:pPr>
            <a:r>
              <a:rPr lang="en-US" sz="1200" b="1" dirty="0">
                <a:solidFill>
                  <a:schemeClr val="tx2"/>
                </a:solidFill>
              </a:rPr>
              <a:t>f. Increased the use of gender-neutral language/imagery in preaching or in other examples.</a:t>
            </a:r>
          </a:p>
          <a:p>
            <a:pPr>
              <a:lnSpc>
                <a:spcPct val="100000"/>
              </a:lnSpc>
              <a:spcBef>
                <a:spcPts val="0"/>
              </a:spcBef>
              <a:spcAft>
                <a:spcPts val="0"/>
              </a:spcAft>
            </a:pPr>
            <a:r>
              <a:rPr lang="en-US" sz="1200" dirty="0">
                <a:solidFill>
                  <a:schemeClr val="tx2"/>
                </a:solidFill>
              </a:rPr>
              <a:t>13.6  I have not taken this action.</a:t>
            </a:r>
          </a:p>
          <a:p>
            <a:pPr>
              <a:lnSpc>
                <a:spcPct val="100000"/>
              </a:lnSpc>
              <a:spcBef>
                <a:spcPts val="0"/>
              </a:spcBef>
              <a:spcAft>
                <a:spcPts val="0"/>
              </a:spcAft>
            </a:pPr>
            <a:r>
              <a:rPr lang="en-US" sz="1200" dirty="0">
                <a:solidFill>
                  <a:schemeClr val="tx2"/>
                </a:solidFill>
              </a:rPr>
              <a:t>  1.8  I have taken this action, and it was received poorly.</a:t>
            </a:r>
          </a:p>
          <a:p>
            <a:pPr>
              <a:lnSpc>
                <a:spcPct val="100000"/>
              </a:lnSpc>
              <a:spcBef>
                <a:spcPts val="0"/>
              </a:spcBef>
              <a:spcAft>
                <a:spcPts val="0"/>
              </a:spcAft>
            </a:pPr>
            <a:r>
              <a:rPr lang="en-US" sz="1200" dirty="0">
                <a:solidFill>
                  <a:schemeClr val="tx2"/>
                </a:solidFill>
              </a:rPr>
              <a:t>46.5  I have taken this action, and it was received neither </a:t>
            </a:r>
          </a:p>
          <a:p>
            <a:pPr>
              <a:lnSpc>
                <a:spcPct val="100000"/>
              </a:lnSpc>
              <a:spcBef>
                <a:spcPts val="0"/>
              </a:spcBef>
              <a:spcAft>
                <a:spcPts val="0"/>
              </a:spcAft>
            </a:pPr>
            <a:r>
              <a:rPr lang="en-US" sz="1200" dirty="0">
                <a:solidFill>
                  <a:schemeClr val="tx2"/>
                </a:solidFill>
              </a:rPr>
              <a:t>          poorly nor well.</a:t>
            </a:r>
          </a:p>
          <a:p>
            <a:pPr>
              <a:lnSpc>
                <a:spcPct val="100000"/>
              </a:lnSpc>
              <a:spcBef>
                <a:spcPts val="0"/>
              </a:spcBef>
              <a:spcAft>
                <a:spcPts val="0"/>
              </a:spcAft>
            </a:pPr>
            <a:r>
              <a:rPr lang="en-US" sz="1200" dirty="0">
                <a:solidFill>
                  <a:schemeClr val="tx2"/>
                </a:solidFill>
              </a:rPr>
              <a:t>38.1  I have taken this action, and it was received quite well.</a:t>
            </a:r>
          </a:p>
          <a:p>
            <a:pPr>
              <a:lnSpc>
                <a:spcPct val="100000"/>
              </a:lnSpc>
              <a:spcBef>
                <a:spcPts val="0"/>
              </a:spcBef>
              <a:spcAft>
                <a:spcPts val="0"/>
              </a:spcAft>
            </a:pPr>
            <a:endParaRPr lang="en-US" sz="1200" b="1" dirty="0">
              <a:solidFill>
                <a:schemeClr val="tx2"/>
              </a:solidFill>
            </a:endParaRPr>
          </a:p>
          <a:p>
            <a:pPr>
              <a:lnSpc>
                <a:spcPct val="100000"/>
              </a:lnSpc>
              <a:spcBef>
                <a:spcPts val="0"/>
              </a:spcBef>
              <a:spcAft>
                <a:spcPts val="0"/>
              </a:spcAft>
            </a:pPr>
            <a:r>
              <a:rPr lang="en-US" sz="1200" b="1" dirty="0">
                <a:solidFill>
                  <a:schemeClr val="tx2"/>
                </a:solidFill>
              </a:rPr>
              <a:t>g. Advocated for the use of hymns with gender-neutral language/imagery.</a:t>
            </a:r>
          </a:p>
          <a:p>
            <a:pPr>
              <a:lnSpc>
                <a:spcPct val="100000"/>
              </a:lnSpc>
              <a:spcBef>
                <a:spcPts val="0"/>
              </a:spcBef>
              <a:spcAft>
                <a:spcPts val="0"/>
              </a:spcAft>
            </a:pPr>
            <a:r>
              <a:rPr lang="en-US" sz="1200" dirty="0">
                <a:solidFill>
                  <a:schemeClr val="tx2"/>
                </a:solidFill>
              </a:rPr>
              <a:t>52.1  I have not taken this action.</a:t>
            </a:r>
          </a:p>
          <a:p>
            <a:pPr>
              <a:lnSpc>
                <a:spcPct val="100000"/>
              </a:lnSpc>
              <a:spcBef>
                <a:spcPts val="0"/>
              </a:spcBef>
              <a:spcAft>
                <a:spcPts val="0"/>
              </a:spcAft>
            </a:pPr>
            <a:r>
              <a:rPr lang="en-US" sz="1200" dirty="0">
                <a:solidFill>
                  <a:schemeClr val="tx2"/>
                </a:solidFill>
              </a:rPr>
              <a:t>  7.5  I have taken this action, and it was received poorly.</a:t>
            </a:r>
          </a:p>
          <a:p>
            <a:pPr>
              <a:lnSpc>
                <a:spcPct val="100000"/>
              </a:lnSpc>
              <a:spcBef>
                <a:spcPts val="0"/>
              </a:spcBef>
              <a:spcAft>
                <a:spcPts val="0"/>
              </a:spcAft>
            </a:pPr>
            <a:r>
              <a:rPr lang="en-US" sz="1200" dirty="0">
                <a:solidFill>
                  <a:schemeClr val="tx2"/>
                </a:solidFill>
              </a:rPr>
              <a:t>24.8  I have taken this action, and it was received neither </a:t>
            </a:r>
          </a:p>
          <a:p>
            <a:pPr>
              <a:lnSpc>
                <a:spcPct val="100000"/>
              </a:lnSpc>
              <a:spcBef>
                <a:spcPts val="0"/>
              </a:spcBef>
              <a:spcAft>
                <a:spcPts val="0"/>
              </a:spcAft>
            </a:pPr>
            <a:r>
              <a:rPr lang="en-US" sz="1200" dirty="0">
                <a:solidFill>
                  <a:schemeClr val="tx2"/>
                </a:solidFill>
              </a:rPr>
              <a:t>          poorly nor well.</a:t>
            </a:r>
          </a:p>
          <a:p>
            <a:pPr>
              <a:lnSpc>
                <a:spcPct val="100000"/>
              </a:lnSpc>
              <a:spcBef>
                <a:spcPts val="0"/>
              </a:spcBef>
              <a:spcAft>
                <a:spcPts val="0"/>
              </a:spcAft>
            </a:pPr>
            <a:r>
              <a:rPr lang="en-US" sz="1200" dirty="0">
                <a:solidFill>
                  <a:schemeClr val="tx2"/>
                </a:solidFill>
              </a:rPr>
              <a:t>15.6  I have taken this action and it was received quite well.</a:t>
            </a:r>
          </a:p>
          <a:p>
            <a:pPr>
              <a:lnSpc>
                <a:spcPct val="100000"/>
              </a:lnSpc>
              <a:spcBef>
                <a:spcPts val="0"/>
              </a:spcBef>
              <a:spcAft>
                <a:spcPts val="0"/>
              </a:spcAft>
            </a:pPr>
            <a:endParaRPr lang="en-US" sz="1200" b="1" dirty="0">
              <a:solidFill>
                <a:schemeClr val="tx2"/>
              </a:solidFill>
            </a:endParaRPr>
          </a:p>
          <a:p>
            <a:pPr>
              <a:lnSpc>
                <a:spcPct val="100000"/>
              </a:lnSpc>
              <a:spcBef>
                <a:spcPts val="0"/>
              </a:spcBef>
              <a:spcAft>
                <a:spcPts val="0"/>
              </a:spcAft>
            </a:pPr>
            <a:r>
              <a:rPr lang="en-US" sz="1200" b="1" dirty="0">
                <a:solidFill>
                  <a:schemeClr val="tx2"/>
                </a:solidFill>
              </a:rPr>
              <a:t>h. Advocated for the use of inclusive language about God in congregation/agency publications.</a:t>
            </a:r>
          </a:p>
          <a:p>
            <a:pPr>
              <a:lnSpc>
                <a:spcPct val="100000"/>
              </a:lnSpc>
              <a:spcBef>
                <a:spcPts val="0"/>
              </a:spcBef>
              <a:spcAft>
                <a:spcPts val="0"/>
              </a:spcAft>
            </a:pPr>
            <a:r>
              <a:rPr lang="en-US" sz="1200" dirty="0">
                <a:solidFill>
                  <a:schemeClr val="tx2"/>
                </a:solidFill>
              </a:rPr>
              <a:t>34.4  I have not taken this action.</a:t>
            </a:r>
          </a:p>
          <a:p>
            <a:pPr>
              <a:lnSpc>
                <a:spcPct val="100000"/>
              </a:lnSpc>
              <a:spcBef>
                <a:spcPts val="0"/>
              </a:spcBef>
              <a:spcAft>
                <a:spcPts val="0"/>
              </a:spcAft>
            </a:pPr>
            <a:r>
              <a:rPr lang="en-US" sz="1200" dirty="0">
                <a:solidFill>
                  <a:schemeClr val="tx2"/>
                </a:solidFill>
              </a:rPr>
              <a:t>  4.1  I have taken this action, and it was received poorly.</a:t>
            </a:r>
          </a:p>
          <a:p>
            <a:pPr>
              <a:lnSpc>
                <a:spcPct val="100000"/>
              </a:lnSpc>
              <a:spcBef>
                <a:spcPts val="0"/>
              </a:spcBef>
              <a:spcAft>
                <a:spcPts val="0"/>
              </a:spcAft>
            </a:pPr>
            <a:r>
              <a:rPr lang="en-US" sz="1200" dirty="0">
                <a:solidFill>
                  <a:schemeClr val="tx2"/>
                </a:solidFill>
              </a:rPr>
              <a:t>36.8  I have taken this action, and it was received neither </a:t>
            </a:r>
          </a:p>
          <a:p>
            <a:pPr>
              <a:lnSpc>
                <a:spcPct val="100000"/>
              </a:lnSpc>
              <a:spcBef>
                <a:spcPts val="0"/>
              </a:spcBef>
              <a:spcAft>
                <a:spcPts val="0"/>
              </a:spcAft>
            </a:pPr>
            <a:r>
              <a:rPr lang="en-US" sz="1200" dirty="0">
                <a:solidFill>
                  <a:schemeClr val="tx2"/>
                </a:solidFill>
              </a:rPr>
              <a:t>          poorly nor well.</a:t>
            </a:r>
          </a:p>
          <a:p>
            <a:pPr>
              <a:lnSpc>
                <a:spcPct val="100000"/>
              </a:lnSpc>
              <a:spcBef>
                <a:spcPts val="0"/>
              </a:spcBef>
              <a:spcAft>
                <a:spcPts val="0"/>
              </a:spcAft>
            </a:pPr>
            <a:r>
              <a:rPr lang="en-US" sz="1200" dirty="0">
                <a:solidFill>
                  <a:schemeClr val="tx2"/>
                </a:solidFill>
              </a:rPr>
              <a:t>24.7  I have taken this action, and it was received quite well.</a:t>
            </a:r>
          </a:p>
          <a:p>
            <a:pPr>
              <a:lnSpc>
                <a:spcPct val="100000"/>
              </a:lnSpc>
              <a:spcBef>
                <a:spcPts val="0"/>
              </a:spcBef>
              <a:spcAft>
                <a:spcPts val="0"/>
              </a:spcAft>
            </a:pPr>
            <a:endParaRPr lang="en-US" sz="1200" b="1" dirty="0">
              <a:solidFill>
                <a:schemeClr val="tx2"/>
              </a:solidFill>
            </a:endParaRPr>
          </a:p>
          <a:p>
            <a:pPr>
              <a:lnSpc>
                <a:spcPct val="100000"/>
              </a:lnSpc>
              <a:spcBef>
                <a:spcPts val="0"/>
              </a:spcBef>
              <a:spcAft>
                <a:spcPts val="0"/>
              </a:spcAft>
            </a:pPr>
            <a:endParaRPr lang="en-US" sz="1200" dirty="0">
              <a:solidFill>
                <a:schemeClr val="tx2"/>
              </a:solidFill>
            </a:endParaRPr>
          </a:p>
        </p:txBody>
      </p:sp>
      <p:sp>
        <p:nvSpPr>
          <p:cNvPr id="7" name="Text Placeholder 6">
            <a:extLst>
              <a:ext uri="{FF2B5EF4-FFF2-40B4-BE49-F238E27FC236}">
                <a16:creationId xmlns:a16="http://schemas.microsoft.com/office/drawing/2014/main" id="{78604837-A034-4520-9E71-630E5C9A9218}"/>
              </a:ext>
            </a:extLst>
          </p:cNvPr>
          <p:cNvSpPr>
            <a:spLocks noGrp="1"/>
          </p:cNvSpPr>
          <p:nvPr>
            <p:ph type="body" idx="28"/>
          </p:nvPr>
        </p:nvSpPr>
        <p:spPr>
          <a:xfrm>
            <a:off x="685800" y="403907"/>
            <a:ext cx="7772400" cy="292177"/>
          </a:xfrm>
        </p:spPr>
        <p:txBody>
          <a:bodyPr/>
          <a:lstStyle/>
          <a:p>
            <a:r>
              <a:rPr lang="en-US" dirty="0"/>
              <a:t>Appendix B</a:t>
            </a:r>
          </a:p>
        </p:txBody>
      </p:sp>
      <p:sp>
        <p:nvSpPr>
          <p:cNvPr id="3" name="TextBox 2">
            <a:extLst>
              <a:ext uri="{FF2B5EF4-FFF2-40B4-BE49-F238E27FC236}">
                <a16:creationId xmlns:a16="http://schemas.microsoft.com/office/drawing/2014/main" id="{9E8D2B34-AC39-453C-A0BC-985EABB310DF}"/>
              </a:ext>
            </a:extLst>
          </p:cNvPr>
          <p:cNvSpPr txBox="1"/>
          <p:nvPr/>
        </p:nvSpPr>
        <p:spPr>
          <a:xfrm>
            <a:off x="685799" y="1424147"/>
            <a:ext cx="3992527" cy="369332"/>
          </a:xfrm>
          <a:prstGeom prst="rect">
            <a:avLst/>
          </a:prstGeom>
          <a:noFill/>
        </p:spPr>
        <p:txBody>
          <a:bodyPr wrap="square" lIns="0" tIns="0" rIns="0" bIns="0" rtlCol="0">
            <a:spAutoFit/>
          </a:bodyPr>
          <a:lstStyle/>
          <a:p>
            <a:pPr>
              <a:lnSpc>
                <a:spcPct val="100000"/>
              </a:lnSpc>
              <a:spcBef>
                <a:spcPts val="0"/>
              </a:spcBef>
              <a:spcAft>
                <a:spcPts val="0"/>
              </a:spcAft>
            </a:pPr>
            <a:r>
              <a:rPr lang="en-US" sz="1200" b="1" dirty="0">
                <a:solidFill>
                  <a:schemeClr val="tx2"/>
                </a:solidFill>
              </a:rPr>
              <a:t>25. Which of the following actions have you taken, and how were they received in your congregation/ministry setting?</a:t>
            </a:r>
          </a:p>
        </p:txBody>
      </p:sp>
    </p:spTree>
    <p:extLst>
      <p:ext uri="{BB962C8B-B14F-4D97-AF65-F5344CB8AC3E}">
        <p14:creationId xmlns:p14="http://schemas.microsoft.com/office/powerpoint/2010/main" val="145417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6715"/>
            <a:ext cx="6916479" cy="689248"/>
          </a:xfrm>
        </p:spPr>
        <p:txBody>
          <a:bodyPr/>
          <a:lstStyle/>
          <a:p>
            <a:r>
              <a:rPr lang="en-US" sz="2800" dirty="0"/>
              <a:t>Questions Asked and Response Percentages </a:t>
            </a:r>
            <a:r>
              <a:rPr lang="en-US" sz="2000" dirty="0"/>
              <a:t>(all respondents)</a:t>
            </a:r>
            <a:endParaRPr lang="en-US" sz="2800" dirty="0"/>
          </a:p>
        </p:txBody>
      </p:sp>
      <p:sp>
        <p:nvSpPr>
          <p:cNvPr id="5" name="Content Placeholder 4">
            <a:extLst>
              <a:ext uri="{FF2B5EF4-FFF2-40B4-BE49-F238E27FC236}">
                <a16:creationId xmlns:a16="http://schemas.microsoft.com/office/drawing/2014/main" id="{BADE66FD-290D-4123-AA48-B06296D01A55}"/>
              </a:ext>
            </a:extLst>
          </p:cNvPr>
          <p:cNvSpPr>
            <a:spLocks noGrp="1"/>
          </p:cNvSpPr>
          <p:nvPr>
            <p:ph sz="quarter" idx="15"/>
          </p:nvPr>
        </p:nvSpPr>
        <p:spPr>
          <a:xfrm>
            <a:off x="685797" y="2042444"/>
            <a:ext cx="6649068" cy="3538890"/>
          </a:xfrm>
        </p:spPr>
        <p:txBody>
          <a:bodyPr/>
          <a:lstStyle/>
          <a:p>
            <a:pPr lvl="0">
              <a:lnSpc>
                <a:spcPct val="100000"/>
              </a:lnSpc>
              <a:spcBef>
                <a:spcPts val="0"/>
              </a:spcBef>
              <a:spcAft>
                <a:spcPts val="0"/>
              </a:spcAft>
              <a:buNone/>
            </a:pPr>
            <a:r>
              <a:rPr lang="en-US" sz="1200" b="1" dirty="0" err="1">
                <a:solidFill>
                  <a:schemeClr val="tx2"/>
                </a:solidFill>
              </a:rPr>
              <a:t>i</a:t>
            </a:r>
            <a:r>
              <a:rPr lang="en-US" sz="1200" b="1" dirty="0">
                <a:solidFill>
                  <a:schemeClr val="tx2"/>
                </a:solidFill>
              </a:rPr>
              <a:t>. Advocated for the use of inclusive language about humankind in congregation/agency publications.</a:t>
            </a:r>
          </a:p>
          <a:p>
            <a:pPr lvl="0">
              <a:lnSpc>
                <a:spcPct val="100000"/>
              </a:lnSpc>
              <a:spcBef>
                <a:spcPts val="0"/>
              </a:spcBef>
              <a:spcAft>
                <a:spcPts val="0"/>
              </a:spcAft>
              <a:buNone/>
            </a:pPr>
            <a:r>
              <a:rPr lang="en-US" sz="1200" dirty="0">
                <a:solidFill>
                  <a:schemeClr val="tx2"/>
                </a:solidFill>
              </a:rPr>
              <a:t>28.5  I have not taken this action.</a:t>
            </a:r>
          </a:p>
          <a:p>
            <a:pPr lvl="0">
              <a:lnSpc>
                <a:spcPct val="100000"/>
              </a:lnSpc>
              <a:spcBef>
                <a:spcPts val="0"/>
              </a:spcBef>
              <a:spcAft>
                <a:spcPts val="0"/>
              </a:spcAft>
              <a:buNone/>
            </a:pPr>
            <a:r>
              <a:rPr lang="en-US" sz="1200" dirty="0">
                <a:solidFill>
                  <a:schemeClr val="tx2"/>
                </a:solidFill>
              </a:rPr>
              <a:t>  3.1  I have taken this action, and it was received poorly.</a:t>
            </a:r>
          </a:p>
          <a:p>
            <a:pPr lvl="0">
              <a:lnSpc>
                <a:spcPct val="100000"/>
              </a:lnSpc>
              <a:spcBef>
                <a:spcPts val="0"/>
              </a:spcBef>
              <a:spcAft>
                <a:spcPts val="0"/>
              </a:spcAft>
              <a:buNone/>
            </a:pPr>
            <a:r>
              <a:rPr lang="en-US" sz="1200" dirty="0">
                <a:solidFill>
                  <a:schemeClr val="tx2"/>
                </a:solidFill>
              </a:rPr>
              <a:t>37.1  I have taken this action, and it was received neither poorly nor well.</a:t>
            </a:r>
          </a:p>
          <a:p>
            <a:pPr lvl="0">
              <a:lnSpc>
                <a:spcPct val="100000"/>
              </a:lnSpc>
              <a:spcBef>
                <a:spcPts val="0"/>
              </a:spcBef>
              <a:spcAft>
                <a:spcPts val="0"/>
              </a:spcAft>
              <a:buNone/>
            </a:pPr>
            <a:r>
              <a:rPr lang="en-US" sz="1200" dirty="0">
                <a:solidFill>
                  <a:schemeClr val="tx2"/>
                </a:solidFill>
              </a:rPr>
              <a:t>31.4  I have taken this action, and it was received quite well.</a:t>
            </a:r>
          </a:p>
          <a:p>
            <a:pPr lvl="0">
              <a:lnSpc>
                <a:spcPct val="100000"/>
              </a:lnSpc>
              <a:spcBef>
                <a:spcPts val="0"/>
              </a:spcBef>
              <a:spcAft>
                <a:spcPts val="0"/>
              </a:spcAft>
              <a:buNone/>
            </a:pPr>
            <a:endParaRPr lang="en-US" sz="1200" b="1" dirty="0">
              <a:solidFill>
                <a:schemeClr val="tx2"/>
              </a:solidFill>
            </a:endParaRPr>
          </a:p>
          <a:p>
            <a:pPr lvl="0">
              <a:lnSpc>
                <a:spcPct val="100000"/>
              </a:lnSpc>
              <a:spcBef>
                <a:spcPts val="0"/>
              </a:spcBef>
              <a:spcAft>
                <a:spcPts val="0"/>
              </a:spcAft>
              <a:buNone/>
            </a:pPr>
            <a:r>
              <a:rPr lang="en-US" sz="1200" b="1" dirty="0">
                <a:solidFill>
                  <a:schemeClr val="tx2"/>
                </a:solidFill>
              </a:rPr>
              <a:t>j. Advocated for Scripture translations that use inclusive language for God.</a:t>
            </a:r>
          </a:p>
          <a:p>
            <a:pPr lvl="0">
              <a:lnSpc>
                <a:spcPct val="100000"/>
              </a:lnSpc>
              <a:spcBef>
                <a:spcPts val="0"/>
              </a:spcBef>
              <a:spcAft>
                <a:spcPts val="0"/>
              </a:spcAft>
              <a:buNone/>
            </a:pPr>
            <a:r>
              <a:rPr lang="en-US" sz="1200" dirty="0">
                <a:solidFill>
                  <a:schemeClr val="tx2"/>
                </a:solidFill>
              </a:rPr>
              <a:t>39.6  I have not taken this action.</a:t>
            </a:r>
          </a:p>
          <a:p>
            <a:pPr lvl="0">
              <a:lnSpc>
                <a:spcPct val="100000"/>
              </a:lnSpc>
              <a:spcBef>
                <a:spcPts val="0"/>
              </a:spcBef>
              <a:spcAft>
                <a:spcPts val="0"/>
              </a:spcAft>
              <a:buNone/>
            </a:pPr>
            <a:r>
              <a:rPr lang="en-US" sz="1200" dirty="0">
                <a:solidFill>
                  <a:schemeClr val="tx2"/>
                </a:solidFill>
              </a:rPr>
              <a:t>  5.6  I have taken this action, and it was received poorly.</a:t>
            </a:r>
          </a:p>
          <a:p>
            <a:pPr lvl="0">
              <a:lnSpc>
                <a:spcPct val="100000"/>
              </a:lnSpc>
              <a:spcBef>
                <a:spcPts val="0"/>
              </a:spcBef>
              <a:spcAft>
                <a:spcPts val="0"/>
              </a:spcAft>
              <a:buNone/>
            </a:pPr>
            <a:r>
              <a:rPr lang="en-US" sz="1200" dirty="0">
                <a:solidFill>
                  <a:schemeClr val="tx2"/>
                </a:solidFill>
              </a:rPr>
              <a:t>29.6  I have taken this action, and it was received neither poorly nor well.</a:t>
            </a:r>
          </a:p>
          <a:p>
            <a:pPr lvl="0">
              <a:lnSpc>
                <a:spcPct val="100000"/>
              </a:lnSpc>
              <a:spcBef>
                <a:spcPts val="0"/>
              </a:spcBef>
              <a:spcAft>
                <a:spcPts val="0"/>
              </a:spcAft>
              <a:buNone/>
            </a:pPr>
            <a:r>
              <a:rPr lang="en-US" sz="1200" dirty="0">
                <a:solidFill>
                  <a:schemeClr val="tx2"/>
                </a:solidFill>
              </a:rPr>
              <a:t>25.2  I have taken this action, and it was received quite well.</a:t>
            </a:r>
          </a:p>
          <a:p>
            <a:pPr lvl="0">
              <a:lnSpc>
                <a:spcPct val="100000"/>
              </a:lnSpc>
              <a:spcBef>
                <a:spcPts val="0"/>
              </a:spcBef>
              <a:spcAft>
                <a:spcPts val="0"/>
              </a:spcAft>
              <a:buNone/>
            </a:pPr>
            <a:endParaRPr lang="en-US" sz="1200" b="1" dirty="0">
              <a:solidFill>
                <a:schemeClr val="tx2"/>
              </a:solidFill>
            </a:endParaRPr>
          </a:p>
          <a:p>
            <a:pPr lvl="0">
              <a:lnSpc>
                <a:spcPct val="100000"/>
              </a:lnSpc>
              <a:spcBef>
                <a:spcPts val="0"/>
              </a:spcBef>
              <a:spcAft>
                <a:spcPts val="0"/>
              </a:spcAft>
              <a:buNone/>
            </a:pPr>
            <a:r>
              <a:rPr lang="en-US" sz="1200" b="1" dirty="0">
                <a:solidFill>
                  <a:schemeClr val="tx2"/>
                </a:solidFill>
              </a:rPr>
              <a:t>k. Advocated for Scripture translations that use inclusive language for humankind.</a:t>
            </a:r>
          </a:p>
          <a:p>
            <a:pPr lvl="0">
              <a:lnSpc>
                <a:spcPct val="100000"/>
              </a:lnSpc>
              <a:spcBef>
                <a:spcPts val="0"/>
              </a:spcBef>
              <a:spcAft>
                <a:spcPts val="0"/>
              </a:spcAft>
              <a:buNone/>
            </a:pPr>
            <a:r>
              <a:rPr lang="en-US" sz="1200" dirty="0">
                <a:solidFill>
                  <a:schemeClr val="tx2"/>
                </a:solidFill>
              </a:rPr>
              <a:t>31.4  I have not taken this action.</a:t>
            </a:r>
          </a:p>
          <a:p>
            <a:pPr lvl="0">
              <a:lnSpc>
                <a:spcPct val="100000"/>
              </a:lnSpc>
              <a:spcBef>
                <a:spcPts val="0"/>
              </a:spcBef>
              <a:spcAft>
                <a:spcPts val="0"/>
              </a:spcAft>
              <a:buNone/>
            </a:pPr>
            <a:r>
              <a:rPr lang="en-US" sz="1200" dirty="0">
                <a:solidFill>
                  <a:schemeClr val="tx2"/>
                </a:solidFill>
              </a:rPr>
              <a:t>  3.5  I have taken this action, and it was received poorly.</a:t>
            </a:r>
          </a:p>
          <a:p>
            <a:pPr lvl="0">
              <a:lnSpc>
                <a:spcPct val="100000"/>
              </a:lnSpc>
              <a:spcBef>
                <a:spcPts val="0"/>
              </a:spcBef>
              <a:spcAft>
                <a:spcPts val="0"/>
              </a:spcAft>
              <a:buNone/>
            </a:pPr>
            <a:r>
              <a:rPr lang="en-US" sz="1200" dirty="0">
                <a:solidFill>
                  <a:schemeClr val="tx2"/>
                </a:solidFill>
              </a:rPr>
              <a:t>34.7  I have taken this action, and it was received neither poorly nor well.</a:t>
            </a:r>
          </a:p>
          <a:p>
            <a:pPr lvl="0">
              <a:lnSpc>
                <a:spcPct val="100000"/>
              </a:lnSpc>
              <a:spcBef>
                <a:spcPts val="0"/>
              </a:spcBef>
              <a:spcAft>
                <a:spcPts val="0"/>
              </a:spcAft>
              <a:buNone/>
            </a:pPr>
            <a:r>
              <a:rPr lang="en-US" sz="1200" dirty="0">
                <a:solidFill>
                  <a:schemeClr val="tx2"/>
                </a:solidFill>
              </a:rPr>
              <a:t>30.5  I have taken this action, and it was received quite well.</a:t>
            </a:r>
          </a:p>
          <a:p>
            <a:pPr lvl="0">
              <a:lnSpc>
                <a:spcPct val="100000"/>
              </a:lnSpc>
              <a:spcBef>
                <a:spcPts val="0"/>
              </a:spcBef>
              <a:spcAft>
                <a:spcPts val="0"/>
              </a:spcAft>
            </a:pPr>
            <a:endParaRPr lang="en-US" sz="1200" dirty="0">
              <a:solidFill>
                <a:schemeClr val="tx2"/>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a:lnSpc>
                <a:spcPct val="100000"/>
              </a:lnSpc>
              <a:spcBef>
                <a:spcPts val="0"/>
              </a:spcBef>
              <a:spcAft>
                <a:spcPts val="0"/>
              </a:spcAft>
            </a:pPr>
            <a:endParaRPr lang="en-US" sz="1200" dirty="0"/>
          </a:p>
          <a:p>
            <a:endParaRPr lang="en-US" dirty="0"/>
          </a:p>
        </p:txBody>
      </p:sp>
      <p:sp>
        <p:nvSpPr>
          <p:cNvPr id="7" name="Text Placeholder 6">
            <a:extLst>
              <a:ext uri="{FF2B5EF4-FFF2-40B4-BE49-F238E27FC236}">
                <a16:creationId xmlns:a16="http://schemas.microsoft.com/office/drawing/2014/main" id="{78604837-A034-4520-9E71-630E5C9A9218}"/>
              </a:ext>
            </a:extLst>
          </p:cNvPr>
          <p:cNvSpPr>
            <a:spLocks noGrp="1"/>
          </p:cNvSpPr>
          <p:nvPr>
            <p:ph type="body" idx="28"/>
          </p:nvPr>
        </p:nvSpPr>
        <p:spPr>
          <a:xfrm>
            <a:off x="685800" y="403907"/>
            <a:ext cx="7772400" cy="292177"/>
          </a:xfrm>
        </p:spPr>
        <p:txBody>
          <a:bodyPr/>
          <a:lstStyle/>
          <a:p>
            <a:r>
              <a:rPr lang="en-US"/>
              <a:t>Appendix B</a:t>
            </a:r>
          </a:p>
        </p:txBody>
      </p:sp>
      <p:sp>
        <p:nvSpPr>
          <p:cNvPr id="3" name="TextBox 2">
            <a:extLst>
              <a:ext uri="{FF2B5EF4-FFF2-40B4-BE49-F238E27FC236}">
                <a16:creationId xmlns:a16="http://schemas.microsoft.com/office/drawing/2014/main" id="{9E8D2B34-AC39-453C-A0BC-985EABB310DF}"/>
              </a:ext>
            </a:extLst>
          </p:cNvPr>
          <p:cNvSpPr txBox="1"/>
          <p:nvPr/>
        </p:nvSpPr>
        <p:spPr>
          <a:xfrm>
            <a:off x="685799" y="1571628"/>
            <a:ext cx="7772400" cy="184666"/>
          </a:xfrm>
          <a:prstGeom prst="rect">
            <a:avLst/>
          </a:prstGeom>
          <a:noFill/>
        </p:spPr>
        <p:txBody>
          <a:bodyPr wrap="square" lIns="0" tIns="0" rIns="0" bIns="0" rtlCol="0">
            <a:spAutoFit/>
          </a:bodyPr>
          <a:lstStyle/>
          <a:p>
            <a:pPr>
              <a:lnSpc>
                <a:spcPct val="100000"/>
              </a:lnSpc>
              <a:spcBef>
                <a:spcPts val="0"/>
              </a:spcBef>
              <a:spcAft>
                <a:spcPts val="0"/>
              </a:spcAft>
            </a:pPr>
            <a:r>
              <a:rPr lang="en-US" sz="1200" b="1" dirty="0">
                <a:solidFill>
                  <a:schemeClr val="tx2"/>
                </a:solidFill>
              </a:rPr>
              <a:t>25. Which of the following actions have you taken, and how were they received in your congregation/ministry setting?</a:t>
            </a:r>
          </a:p>
        </p:txBody>
      </p:sp>
    </p:spTree>
    <p:extLst>
      <p:ext uri="{BB962C8B-B14F-4D97-AF65-F5344CB8AC3E}">
        <p14:creationId xmlns:p14="http://schemas.microsoft.com/office/powerpoint/2010/main" val="14199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2293"/>
            <a:ext cx="7772400" cy="409354"/>
          </a:xfrm>
        </p:spPr>
        <p:txBody>
          <a:bodyPr/>
          <a:lstStyle/>
          <a:p>
            <a:r>
              <a:rPr lang="en-US" sz="2800" dirty="0"/>
              <a:t>Questions Asked and Response Percentages</a:t>
            </a:r>
          </a:p>
        </p:txBody>
      </p:sp>
      <p:sp>
        <p:nvSpPr>
          <p:cNvPr id="5" name="Content Placeholder 4">
            <a:extLst>
              <a:ext uri="{FF2B5EF4-FFF2-40B4-BE49-F238E27FC236}">
                <a16:creationId xmlns:a16="http://schemas.microsoft.com/office/drawing/2014/main" id="{BADE66FD-290D-4123-AA48-B06296D01A55}"/>
              </a:ext>
            </a:extLst>
          </p:cNvPr>
          <p:cNvSpPr>
            <a:spLocks noGrp="1"/>
          </p:cNvSpPr>
          <p:nvPr>
            <p:ph sz="quarter" idx="15"/>
          </p:nvPr>
        </p:nvSpPr>
        <p:spPr>
          <a:xfrm>
            <a:off x="685799" y="1453041"/>
            <a:ext cx="7772400" cy="233982"/>
          </a:xfrm>
        </p:spPr>
        <p:txBody>
          <a:bodyPr/>
          <a:lstStyle/>
          <a:p>
            <a:pPr lvl="2">
              <a:lnSpc>
                <a:spcPct val="100000"/>
              </a:lnSpc>
              <a:spcBef>
                <a:spcPts val="0"/>
              </a:spcBef>
              <a:spcAft>
                <a:spcPts val="0"/>
              </a:spcAft>
            </a:pPr>
            <a:r>
              <a:rPr lang="en-US" sz="1200" b="1"/>
              <a:t>26. Please agree or disagree with the following statement.</a:t>
            </a:r>
            <a:endParaRPr lang="en-US" altLang="en-US" sz="1200"/>
          </a:p>
          <a:p>
            <a:pPr lvl="2">
              <a:lnSpc>
                <a:spcPct val="50000"/>
              </a:lnSpc>
              <a:spcBef>
                <a:spcPts val="0"/>
              </a:spcBef>
              <a:spcAft>
                <a:spcPts val="0"/>
              </a:spcAft>
            </a:pPr>
            <a:endParaRPr lang="en-US" altLang="en-US" sz="1200"/>
          </a:p>
          <a:p>
            <a:pPr lvl="2">
              <a:lnSpc>
                <a:spcPct val="100000"/>
              </a:lnSpc>
              <a:spcBef>
                <a:spcPts val="0"/>
              </a:spcBef>
              <a:spcAft>
                <a:spcPts val="0"/>
              </a:spcAft>
            </a:pPr>
            <a:r>
              <a:rPr lang="en-US" sz="1200"/>
              <a:t>a. I feel certain that I should have become a rostered minister.</a:t>
            </a:r>
          </a:p>
          <a:p>
            <a:pPr lvl="2">
              <a:lnSpc>
                <a:spcPct val="100000"/>
              </a:lnSpc>
              <a:spcBef>
                <a:spcPts val="0"/>
              </a:spcBef>
              <a:spcAft>
                <a:spcPts val="0"/>
              </a:spcAft>
            </a:pPr>
            <a:endParaRPr lang="en-US" altLang="en-US" sz="1200"/>
          </a:p>
          <a:p>
            <a:pPr lvl="2">
              <a:lnSpc>
                <a:spcPct val="100000"/>
              </a:lnSpc>
              <a:spcBef>
                <a:spcPts val="0"/>
              </a:spcBef>
              <a:spcAft>
                <a:spcPts val="0"/>
              </a:spcAft>
            </a:pPr>
            <a:endParaRPr lang="en-US" altLang="en-US" sz="1200"/>
          </a:p>
          <a:p>
            <a:pPr lvl="2">
              <a:lnSpc>
                <a:spcPct val="100000"/>
              </a:lnSpc>
              <a:spcBef>
                <a:spcPts val="0"/>
              </a:spcBef>
              <a:spcAft>
                <a:spcPts val="0"/>
              </a:spcAft>
            </a:pPr>
            <a:endParaRPr lang="en-US" altLang="en-US" sz="1200"/>
          </a:p>
          <a:p>
            <a:pPr lvl="2">
              <a:lnSpc>
                <a:spcPct val="100000"/>
              </a:lnSpc>
              <a:spcBef>
                <a:spcPts val="0"/>
              </a:spcBef>
              <a:spcAft>
                <a:spcPts val="0"/>
              </a:spcAft>
            </a:pPr>
            <a:endParaRPr lang="en-US" altLang="en-US" sz="1200"/>
          </a:p>
          <a:p>
            <a:pPr lvl="2">
              <a:lnSpc>
                <a:spcPct val="100000"/>
              </a:lnSpc>
              <a:spcBef>
                <a:spcPts val="0"/>
              </a:spcBef>
              <a:spcAft>
                <a:spcPts val="0"/>
              </a:spcAft>
            </a:pPr>
            <a:endParaRPr lang="en-US" altLang="en-US" sz="1200"/>
          </a:p>
          <a:p>
            <a:pPr lvl="2">
              <a:lnSpc>
                <a:spcPct val="100000"/>
              </a:lnSpc>
              <a:spcBef>
                <a:spcPts val="0"/>
              </a:spcBef>
              <a:spcAft>
                <a:spcPts val="0"/>
              </a:spcAft>
            </a:pPr>
            <a:endParaRPr lang="en-US" altLang="en-US" sz="1200" b="1"/>
          </a:p>
          <a:p>
            <a:pPr lvl="2">
              <a:lnSpc>
                <a:spcPct val="100000"/>
              </a:lnSpc>
              <a:spcBef>
                <a:spcPts val="0"/>
              </a:spcBef>
              <a:spcAft>
                <a:spcPts val="0"/>
              </a:spcAft>
            </a:pPr>
            <a:endParaRPr lang="en-US" altLang="en-US" sz="1200"/>
          </a:p>
          <a:p>
            <a:pPr lvl="2">
              <a:lnSpc>
                <a:spcPct val="100000"/>
              </a:lnSpc>
              <a:spcBef>
                <a:spcPts val="0"/>
              </a:spcBef>
              <a:spcAft>
                <a:spcPts val="0"/>
              </a:spcAft>
            </a:pPr>
            <a:r>
              <a:rPr lang="en-US" sz="1200"/>
              <a:t> </a:t>
            </a:r>
          </a:p>
          <a:p>
            <a:pPr lvl="2">
              <a:lnSpc>
                <a:spcPct val="100000"/>
              </a:lnSpc>
              <a:spcBef>
                <a:spcPts val="0"/>
              </a:spcBef>
              <a:spcAft>
                <a:spcPts val="0"/>
              </a:spcAft>
            </a:pPr>
            <a:endParaRPr lang="en-US" sz="1200"/>
          </a:p>
          <a:p>
            <a:pPr lvl="2">
              <a:lnSpc>
                <a:spcPct val="100000"/>
              </a:lnSpc>
              <a:spcBef>
                <a:spcPts val="0"/>
              </a:spcBef>
              <a:spcAft>
                <a:spcPts val="0"/>
              </a:spcAft>
            </a:pPr>
            <a:endParaRPr lang="en-US" sz="1200"/>
          </a:p>
          <a:p>
            <a:pPr lvl="2">
              <a:lnSpc>
                <a:spcPct val="50000"/>
              </a:lnSpc>
              <a:spcBef>
                <a:spcPts val="0"/>
              </a:spcBef>
              <a:spcAft>
                <a:spcPts val="0"/>
              </a:spcAft>
            </a:pPr>
            <a:endParaRPr lang="en-US" sz="1200"/>
          </a:p>
          <a:p>
            <a:pPr lvl="2">
              <a:lnSpc>
                <a:spcPct val="100000"/>
              </a:lnSpc>
              <a:spcBef>
                <a:spcPts val="0"/>
              </a:spcBef>
              <a:spcAft>
                <a:spcPts val="0"/>
              </a:spcAft>
            </a:pPr>
            <a:r>
              <a:rPr lang="en-US" sz="1200"/>
              <a:t>c. I have considered removing myself from the ELCA roster.</a:t>
            </a:r>
          </a:p>
          <a:p>
            <a:pPr lvl="2">
              <a:lnSpc>
                <a:spcPct val="100000"/>
              </a:lnSpc>
              <a:spcBef>
                <a:spcPts val="0"/>
              </a:spcBef>
              <a:spcAft>
                <a:spcPts val="0"/>
              </a:spcAft>
            </a:pPr>
            <a:endParaRPr lang="en-US" sz="1200"/>
          </a:p>
          <a:p>
            <a:pPr lvl="2">
              <a:lnSpc>
                <a:spcPct val="100000"/>
              </a:lnSpc>
              <a:spcBef>
                <a:spcPts val="0"/>
              </a:spcBef>
              <a:spcAft>
                <a:spcPts val="0"/>
              </a:spcAft>
            </a:pPr>
            <a:endParaRPr lang="en-US" sz="1200"/>
          </a:p>
        </p:txBody>
      </p:sp>
      <p:sp>
        <p:nvSpPr>
          <p:cNvPr id="7" name="Text Placeholder 6">
            <a:extLst>
              <a:ext uri="{FF2B5EF4-FFF2-40B4-BE49-F238E27FC236}">
                <a16:creationId xmlns:a16="http://schemas.microsoft.com/office/drawing/2014/main" id="{78604837-A034-4520-9E71-630E5C9A9218}"/>
              </a:ext>
            </a:extLst>
          </p:cNvPr>
          <p:cNvSpPr>
            <a:spLocks noGrp="1"/>
          </p:cNvSpPr>
          <p:nvPr>
            <p:ph type="body" idx="28"/>
          </p:nvPr>
        </p:nvSpPr>
        <p:spPr>
          <a:xfrm>
            <a:off x="685800" y="390729"/>
            <a:ext cx="7772400" cy="233982"/>
          </a:xfrm>
        </p:spPr>
        <p:txBody>
          <a:bodyPr/>
          <a:lstStyle/>
          <a:p>
            <a:r>
              <a:rPr lang="en-US"/>
              <a:t>Appendix B</a:t>
            </a:r>
          </a:p>
        </p:txBody>
      </p:sp>
      <p:sp>
        <p:nvSpPr>
          <p:cNvPr id="12" name="TextBox 11">
            <a:extLst>
              <a:ext uri="{FF2B5EF4-FFF2-40B4-BE49-F238E27FC236}">
                <a16:creationId xmlns:a16="http://schemas.microsoft.com/office/drawing/2014/main" id="{D7F9264C-9A7C-42A4-8BF7-73DC7B4AC859}"/>
              </a:ext>
            </a:extLst>
          </p:cNvPr>
          <p:cNvSpPr txBox="1"/>
          <p:nvPr/>
        </p:nvSpPr>
        <p:spPr>
          <a:xfrm>
            <a:off x="685799" y="2703777"/>
            <a:ext cx="3867912" cy="201530"/>
          </a:xfrm>
          <a:prstGeom prst="rect">
            <a:avLst/>
          </a:prstGeom>
          <a:noFill/>
        </p:spPr>
        <p:txBody>
          <a:bodyPr wrap="square" lIns="0" tIns="0" rIns="0" bIns="0" rtlCol="0">
            <a:spAutoFit/>
          </a:bodyPr>
          <a:lstStyle/>
          <a:p>
            <a:pPr>
              <a:lnSpc>
                <a:spcPct val="120000"/>
              </a:lnSpc>
            </a:pPr>
            <a:r>
              <a:rPr lang="en-US" sz="1200">
                <a:solidFill>
                  <a:schemeClr val="tx2"/>
                </a:solidFill>
              </a:rPr>
              <a:t>b. I feel affirmed in my current call</a:t>
            </a:r>
            <a:r>
              <a:rPr lang="en-US" sz="1100">
                <a:solidFill>
                  <a:schemeClr val="tx2"/>
                </a:solidFill>
              </a:rPr>
              <a:t>.</a:t>
            </a:r>
          </a:p>
        </p:txBody>
      </p:sp>
      <p:sp>
        <p:nvSpPr>
          <p:cNvPr id="13" name="Rectangle 12">
            <a:extLst>
              <a:ext uri="{FF2B5EF4-FFF2-40B4-BE49-F238E27FC236}">
                <a16:creationId xmlns:a16="http://schemas.microsoft.com/office/drawing/2014/main" id="{84A95B6B-B02E-4A66-B2FA-A802302AE346}"/>
              </a:ext>
            </a:extLst>
          </p:cNvPr>
          <p:cNvSpPr/>
          <p:nvPr/>
        </p:nvSpPr>
        <p:spPr>
          <a:xfrm>
            <a:off x="548639" y="4889568"/>
            <a:ext cx="4572000" cy="276999"/>
          </a:xfrm>
          <a:prstGeom prst="rect">
            <a:avLst/>
          </a:prstGeom>
        </p:spPr>
        <p:txBody>
          <a:bodyPr>
            <a:spAutoFit/>
          </a:bodyPr>
          <a:lstStyle/>
          <a:p>
            <a:pPr marR="0" lvl="0">
              <a:spcBef>
                <a:spcPts val="0"/>
              </a:spcBef>
              <a:spcAft>
                <a:spcPts val="0"/>
              </a:spcAft>
              <a:buSzPts val="1100"/>
              <a:tabLst>
                <a:tab pos="247015" algn="l"/>
              </a:tabLst>
            </a:pPr>
            <a:r>
              <a:rPr lang="en-US" sz="1200">
                <a:solidFill>
                  <a:schemeClr val="tx2"/>
                </a:solidFill>
                <a:ea typeface="Calibri" panose="020F0502020204030204" pitchFamily="34" charset="0"/>
              </a:rPr>
              <a:t>d. My experiences in seminary prepared me well for my first</a:t>
            </a:r>
            <a:r>
              <a:rPr lang="en-US" sz="1200" spc="-115">
                <a:solidFill>
                  <a:schemeClr val="tx2"/>
                </a:solidFill>
                <a:ea typeface="Calibri" panose="020F0502020204030204" pitchFamily="34" charset="0"/>
              </a:rPr>
              <a:t> </a:t>
            </a:r>
            <a:r>
              <a:rPr lang="en-US" sz="1200">
                <a:solidFill>
                  <a:schemeClr val="tx2"/>
                </a:solidFill>
                <a:ea typeface="Calibri" panose="020F0502020204030204" pitchFamily="34" charset="0"/>
              </a:rPr>
              <a:t>call</a:t>
            </a:r>
            <a:r>
              <a:rPr lang="en-US" sz="1100">
                <a:solidFill>
                  <a:schemeClr val="tx2"/>
                </a:solidFill>
                <a:ea typeface="Calibri" panose="020F0502020204030204" pitchFamily="34" charset="0"/>
              </a:rPr>
              <a:t>.</a:t>
            </a:r>
          </a:p>
        </p:txBody>
      </p:sp>
      <p:graphicFrame>
        <p:nvGraphicFramePr>
          <p:cNvPr id="6" name="Table 7">
            <a:extLst>
              <a:ext uri="{FF2B5EF4-FFF2-40B4-BE49-F238E27FC236}">
                <a16:creationId xmlns:a16="http://schemas.microsoft.com/office/drawing/2014/main" id="{0594836F-22B5-4954-9503-0CE3373FAAA9}"/>
              </a:ext>
            </a:extLst>
          </p:cNvPr>
          <p:cNvGraphicFramePr>
            <a:graphicFrameLocks noGrp="1"/>
          </p:cNvGraphicFramePr>
          <p:nvPr>
            <p:extLst>
              <p:ext uri="{D42A27DB-BD31-4B8C-83A1-F6EECF244321}">
                <p14:modId xmlns:p14="http://schemas.microsoft.com/office/powerpoint/2010/main" val="2451737452"/>
              </p:ext>
            </p:extLst>
          </p:nvPr>
        </p:nvGraphicFramePr>
        <p:xfrm>
          <a:off x="685798" y="1954645"/>
          <a:ext cx="7772400" cy="767080"/>
        </p:xfrm>
        <a:graphic>
          <a:graphicData uri="http://schemas.openxmlformats.org/drawingml/2006/table">
            <a:tbl>
              <a:tblPr>
                <a:tableStyleId>{5C22544A-7EE6-4342-B048-85BDC9FD1C3A}</a:tableStyleId>
              </a:tblPr>
              <a:tblGrid>
                <a:gridCol w="1413590">
                  <a:extLst>
                    <a:ext uri="{9D8B030D-6E8A-4147-A177-3AD203B41FA5}">
                      <a16:colId xmlns:a16="http://schemas.microsoft.com/office/drawing/2014/main" val="4222949057"/>
                    </a:ext>
                  </a:extLst>
                </a:gridCol>
                <a:gridCol w="811763">
                  <a:extLst>
                    <a:ext uri="{9D8B030D-6E8A-4147-A177-3AD203B41FA5}">
                      <a16:colId xmlns:a16="http://schemas.microsoft.com/office/drawing/2014/main" val="1316510813"/>
                    </a:ext>
                  </a:extLst>
                </a:gridCol>
                <a:gridCol w="1352939">
                  <a:extLst>
                    <a:ext uri="{9D8B030D-6E8A-4147-A177-3AD203B41FA5}">
                      <a16:colId xmlns:a16="http://schemas.microsoft.com/office/drawing/2014/main" val="3149953304"/>
                    </a:ext>
                  </a:extLst>
                </a:gridCol>
                <a:gridCol w="811763">
                  <a:extLst>
                    <a:ext uri="{9D8B030D-6E8A-4147-A177-3AD203B41FA5}">
                      <a16:colId xmlns:a16="http://schemas.microsoft.com/office/drawing/2014/main" val="641786074"/>
                    </a:ext>
                  </a:extLst>
                </a:gridCol>
                <a:gridCol w="979714">
                  <a:extLst>
                    <a:ext uri="{9D8B030D-6E8A-4147-A177-3AD203B41FA5}">
                      <a16:colId xmlns:a16="http://schemas.microsoft.com/office/drawing/2014/main" val="1250776596"/>
                    </a:ext>
                  </a:extLst>
                </a:gridCol>
                <a:gridCol w="774441">
                  <a:extLst>
                    <a:ext uri="{9D8B030D-6E8A-4147-A177-3AD203B41FA5}">
                      <a16:colId xmlns:a16="http://schemas.microsoft.com/office/drawing/2014/main" val="1071991585"/>
                    </a:ext>
                  </a:extLst>
                </a:gridCol>
                <a:gridCol w="905070">
                  <a:extLst>
                    <a:ext uri="{9D8B030D-6E8A-4147-A177-3AD203B41FA5}">
                      <a16:colId xmlns:a16="http://schemas.microsoft.com/office/drawing/2014/main" val="2973720012"/>
                    </a:ext>
                  </a:extLst>
                </a:gridCol>
                <a:gridCol w="723120">
                  <a:extLst>
                    <a:ext uri="{9D8B030D-6E8A-4147-A177-3AD203B41FA5}">
                      <a16:colId xmlns:a16="http://schemas.microsoft.com/office/drawing/2014/main" val="2226933719"/>
                    </a:ext>
                  </a:extLst>
                </a:gridCol>
              </a:tblGrid>
              <a:tr h="370840">
                <a:tc>
                  <a:txBody>
                    <a:bodyPr/>
                    <a:lstStyle/>
                    <a:p>
                      <a:pPr algn="ctr"/>
                      <a:r>
                        <a:rPr lang="en-US" sz="1000" b="1" kern="1200">
                          <a:solidFill>
                            <a:schemeClr val="tx2"/>
                          </a:solidFill>
                          <a:latin typeface="+mn-lt"/>
                          <a:ea typeface="+mn-ea"/>
                          <a:cs typeface="+mn-cs"/>
                        </a:rPr>
                        <a:t>Strongly Disagree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Disagree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Neither agree nor disagree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Strongly 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Not sure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Not applicable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Mean</a:t>
                      </a:r>
                    </a:p>
                  </a:txBody>
                  <a:tcP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57542464"/>
                  </a:ext>
                </a:extLst>
              </a:tr>
              <a:tr h="370840">
                <a:tc>
                  <a:txBody>
                    <a:bodyPr/>
                    <a:lstStyle/>
                    <a:p>
                      <a:pPr algn="ctr"/>
                      <a:r>
                        <a:rPr lang="en-US" sz="1200" kern="1200">
                          <a:solidFill>
                            <a:schemeClr val="tx2"/>
                          </a:solidFill>
                          <a:latin typeface="+mn-lt"/>
                          <a:ea typeface="+mn-ea"/>
                          <a:cs typeface="+mn-cs"/>
                        </a:rPr>
                        <a:t>1.7</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1.6</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3.9</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21.7</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66.7</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2.2</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2.1</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4.57</a:t>
                      </a:r>
                    </a:p>
                  </a:txBody>
                  <a:tcPr>
                    <a:lnT w="12700" cap="flat" cmpd="sng" algn="ctr">
                      <a:solidFill>
                        <a:schemeClr val="tx2"/>
                      </a:solidFill>
                      <a:prstDash val="solid"/>
                      <a:round/>
                      <a:headEnd type="none" w="med" len="med"/>
                      <a:tailEnd type="none" w="med" len="med"/>
                    </a:lnT>
                    <a:noFill/>
                  </a:tcPr>
                </a:tc>
                <a:extLst>
                  <a:ext uri="{0D108BD9-81ED-4DB2-BD59-A6C34878D82A}">
                    <a16:rowId xmlns:a16="http://schemas.microsoft.com/office/drawing/2014/main" val="1956198014"/>
                  </a:ext>
                </a:extLst>
              </a:tr>
            </a:tbl>
          </a:graphicData>
        </a:graphic>
      </p:graphicFrame>
      <p:graphicFrame>
        <p:nvGraphicFramePr>
          <p:cNvPr id="15" name="Table 7">
            <a:extLst>
              <a:ext uri="{FF2B5EF4-FFF2-40B4-BE49-F238E27FC236}">
                <a16:creationId xmlns:a16="http://schemas.microsoft.com/office/drawing/2014/main" id="{C812F28B-4F93-4422-9C7A-03F5878B6526}"/>
              </a:ext>
            </a:extLst>
          </p:cNvPr>
          <p:cNvGraphicFramePr>
            <a:graphicFrameLocks noGrp="1"/>
          </p:cNvGraphicFramePr>
          <p:nvPr>
            <p:extLst>
              <p:ext uri="{D42A27DB-BD31-4B8C-83A1-F6EECF244321}">
                <p14:modId xmlns:p14="http://schemas.microsoft.com/office/powerpoint/2010/main" val="2183362582"/>
              </p:ext>
            </p:extLst>
          </p:nvPr>
        </p:nvGraphicFramePr>
        <p:xfrm>
          <a:off x="685798" y="3002164"/>
          <a:ext cx="7772400" cy="767080"/>
        </p:xfrm>
        <a:graphic>
          <a:graphicData uri="http://schemas.openxmlformats.org/drawingml/2006/table">
            <a:tbl>
              <a:tblPr>
                <a:tableStyleId>{5C22544A-7EE6-4342-B048-85BDC9FD1C3A}</a:tableStyleId>
              </a:tblPr>
              <a:tblGrid>
                <a:gridCol w="1413590">
                  <a:extLst>
                    <a:ext uri="{9D8B030D-6E8A-4147-A177-3AD203B41FA5}">
                      <a16:colId xmlns:a16="http://schemas.microsoft.com/office/drawing/2014/main" val="4222949057"/>
                    </a:ext>
                  </a:extLst>
                </a:gridCol>
                <a:gridCol w="811763">
                  <a:extLst>
                    <a:ext uri="{9D8B030D-6E8A-4147-A177-3AD203B41FA5}">
                      <a16:colId xmlns:a16="http://schemas.microsoft.com/office/drawing/2014/main" val="1316510813"/>
                    </a:ext>
                  </a:extLst>
                </a:gridCol>
                <a:gridCol w="1352939">
                  <a:extLst>
                    <a:ext uri="{9D8B030D-6E8A-4147-A177-3AD203B41FA5}">
                      <a16:colId xmlns:a16="http://schemas.microsoft.com/office/drawing/2014/main" val="3149953304"/>
                    </a:ext>
                  </a:extLst>
                </a:gridCol>
                <a:gridCol w="811763">
                  <a:extLst>
                    <a:ext uri="{9D8B030D-6E8A-4147-A177-3AD203B41FA5}">
                      <a16:colId xmlns:a16="http://schemas.microsoft.com/office/drawing/2014/main" val="641786074"/>
                    </a:ext>
                  </a:extLst>
                </a:gridCol>
                <a:gridCol w="979714">
                  <a:extLst>
                    <a:ext uri="{9D8B030D-6E8A-4147-A177-3AD203B41FA5}">
                      <a16:colId xmlns:a16="http://schemas.microsoft.com/office/drawing/2014/main" val="1250776596"/>
                    </a:ext>
                  </a:extLst>
                </a:gridCol>
                <a:gridCol w="774441">
                  <a:extLst>
                    <a:ext uri="{9D8B030D-6E8A-4147-A177-3AD203B41FA5}">
                      <a16:colId xmlns:a16="http://schemas.microsoft.com/office/drawing/2014/main" val="1071991585"/>
                    </a:ext>
                  </a:extLst>
                </a:gridCol>
                <a:gridCol w="905070">
                  <a:extLst>
                    <a:ext uri="{9D8B030D-6E8A-4147-A177-3AD203B41FA5}">
                      <a16:colId xmlns:a16="http://schemas.microsoft.com/office/drawing/2014/main" val="2973720012"/>
                    </a:ext>
                  </a:extLst>
                </a:gridCol>
                <a:gridCol w="723120">
                  <a:extLst>
                    <a:ext uri="{9D8B030D-6E8A-4147-A177-3AD203B41FA5}">
                      <a16:colId xmlns:a16="http://schemas.microsoft.com/office/drawing/2014/main" val="2226933719"/>
                    </a:ext>
                  </a:extLst>
                </a:gridCol>
              </a:tblGrid>
              <a:tr h="370840">
                <a:tc>
                  <a:txBody>
                    <a:bodyPr/>
                    <a:lstStyle/>
                    <a:p>
                      <a:pPr algn="ctr"/>
                      <a:r>
                        <a:rPr lang="en-US" sz="1000" b="1" kern="1200">
                          <a:solidFill>
                            <a:schemeClr val="tx2"/>
                          </a:solidFill>
                          <a:latin typeface="+mn-lt"/>
                          <a:ea typeface="+mn-ea"/>
                          <a:cs typeface="+mn-cs"/>
                        </a:rPr>
                        <a:t>Strongly Disagree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Disagree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Neither agree nor disagree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Strongly 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Not sure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Not applicable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Mean</a:t>
                      </a:r>
                    </a:p>
                  </a:txBody>
                  <a:tcP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57542464"/>
                  </a:ext>
                </a:extLst>
              </a:tr>
              <a:tr h="370840">
                <a:tc>
                  <a:txBody>
                    <a:bodyPr/>
                    <a:lstStyle/>
                    <a:p>
                      <a:pPr algn="ctr"/>
                      <a:r>
                        <a:rPr lang="en-US" sz="1200" kern="1200">
                          <a:solidFill>
                            <a:schemeClr val="tx2"/>
                          </a:solidFill>
                          <a:latin typeface="+mn-lt"/>
                          <a:ea typeface="+mn-ea"/>
                          <a:cs typeface="+mn-cs"/>
                        </a:rPr>
                        <a:t>2.1</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3.9</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5.5</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24.0</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61.8</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1.0</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1.9</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4.43</a:t>
                      </a:r>
                    </a:p>
                  </a:txBody>
                  <a:tcPr>
                    <a:lnT w="12700" cap="flat" cmpd="sng" algn="ctr">
                      <a:solidFill>
                        <a:schemeClr val="tx2"/>
                      </a:solidFill>
                      <a:prstDash val="solid"/>
                      <a:round/>
                      <a:headEnd type="none" w="med" len="med"/>
                      <a:tailEnd type="none" w="med" len="med"/>
                    </a:lnT>
                    <a:noFill/>
                  </a:tcPr>
                </a:tc>
                <a:extLst>
                  <a:ext uri="{0D108BD9-81ED-4DB2-BD59-A6C34878D82A}">
                    <a16:rowId xmlns:a16="http://schemas.microsoft.com/office/drawing/2014/main" val="1956198014"/>
                  </a:ext>
                </a:extLst>
              </a:tr>
            </a:tbl>
          </a:graphicData>
        </a:graphic>
      </p:graphicFrame>
      <p:graphicFrame>
        <p:nvGraphicFramePr>
          <p:cNvPr id="17" name="Table 7">
            <a:extLst>
              <a:ext uri="{FF2B5EF4-FFF2-40B4-BE49-F238E27FC236}">
                <a16:creationId xmlns:a16="http://schemas.microsoft.com/office/drawing/2014/main" id="{E6D5B36F-8EC5-46FA-B6D9-D2D9EA77C817}"/>
              </a:ext>
            </a:extLst>
          </p:cNvPr>
          <p:cNvGraphicFramePr>
            <a:graphicFrameLocks noGrp="1"/>
          </p:cNvGraphicFramePr>
          <p:nvPr>
            <p:extLst>
              <p:ext uri="{D42A27DB-BD31-4B8C-83A1-F6EECF244321}">
                <p14:modId xmlns:p14="http://schemas.microsoft.com/office/powerpoint/2010/main" val="1857029470"/>
              </p:ext>
            </p:extLst>
          </p:nvPr>
        </p:nvGraphicFramePr>
        <p:xfrm>
          <a:off x="685798" y="4122488"/>
          <a:ext cx="7772400" cy="767080"/>
        </p:xfrm>
        <a:graphic>
          <a:graphicData uri="http://schemas.openxmlformats.org/drawingml/2006/table">
            <a:tbl>
              <a:tblPr>
                <a:tableStyleId>{5C22544A-7EE6-4342-B048-85BDC9FD1C3A}</a:tableStyleId>
              </a:tblPr>
              <a:tblGrid>
                <a:gridCol w="1413590">
                  <a:extLst>
                    <a:ext uri="{9D8B030D-6E8A-4147-A177-3AD203B41FA5}">
                      <a16:colId xmlns:a16="http://schemas.microsoft.com/office/drawing/2014/main" val="4222949057"/>
                    </a:ext>
                  </a:extLst>
                </a:gridCol>
                <a:gridCol w="811763">
                  <a:extLst>
                    <a:ext uri="{9D8B030D-6E8A-4147-A177-3AD203B41FA5}">
                      <a16:colId xmlns:a16="http://schemas.microsoft.com/office/drawing/2014/main" val="1316510813"/>
                    </a:ext>
                  </a:extLst>
                </a:gridCol>
                <a:gridCol w="1352939">
                  <a:extLst>
                    <a:ext uri="{9D8B030D-6E8A-4147-A177-3AD203B41FA5}">
                      <a16:colId xmlns:a16="http://schemas.microsoft.com/office/drawing/2014/main" val="3149953304"/>
                    </a:ext>
                  </a:extLst>
                </a:gridCol>
                <a:gridCol w="811763">
                  <a:extLst>
                    <a:ext uri="{9D8B030D-6E8A-4147-A177-3AD203B41FA5}">
                      <a16:colId xmlns:a16="http://schemas.microsoft.com/office/drawing/2014/main" val="641786074"/>
                    </a:ext>
                  </a:extLst>
                </a:gridCol>
                <a:gridCol w="979714">
                  <a:extLst>
                    <a:ext uri="{9D8B030D-6E8A-4147-A177-3AD203B41FA5}">
                      <a16:colId xmlns:a16="http://schemas.microsoft.com/office/drawing/2014/main" val="1250776596"/>
                    </a:ext>
                  </a:extLst>
                </a:gridCol>
                <a:gridCol w="774441">
                  <a:extLst>
                    <a:ext uri="{9D8B030D-6E8A-4147-A177-3AD203B41FA5}">
                      <a16:colId xmlns:a16="http://schemas.microsoft.com/office/drawing/2014/main" val="1071991585"/>
                    </a:ext>
                  </a:extLst>
                </a:gridCol>
                <a:gridCol w="905070">
                  <a:extLst>
                    <a:ext uri="{9D8B030D-6E8A-4147-A177-3AD203B41FA5}">
                      <a16:colId xmlns:a16="http://schemas.microsoft.com/office/drawing/2014/main" val="2973720012"/>
                    </a:ext>
                  </a:extLst>
                </a:gridCol>
                <a:gridCol w="723120">
                  <a:extLst>
                    <a:ext uri="{9D8B030D-6E8A-4147-A177-3AD203B41FA5}">
                      <a16:colId xmlns:a16="http://schemas.microsoft.com/office/drawing/2014/main" val="2226933719"/>
                    </a:ext>
                  </a:extLst>
                </a:gridCol>
              </a:tblGrid>
              <a:tr h="370840">
                <a:tc>
                  <a:txBody>
                    <a:bodyPr/>
                    <a:lstStyle/>
                    <a:p>
                      <a:pPr algn="ctr"/>
                      <a:r>
                        <a:rPr lang="en-US" sz="1000" b="1" kern="1200">
                          <a:solidFill>
                            <a:schemeClr val="tx2"/>
                          </a:solidFill>
                          <a:latin typeface="+mn-lt"/>
                          <a:ea typeface="+mn-ea"/>
                          <a:cs typeface="+mn-cs"/>
                        </a:rPr>
                        <a:t>Strongly Disagree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Disagree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Neither agree nor disagree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Strongly 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Not sure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Not applicable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Mean</a:t>
                      </a:r>
                    </a:p>
                  </a:txBody>
                  <a:tcP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57542464"/>
                  </a:ext>
                </a:extLst>
              </a:tr>
              <a:tr h="370840">
                <a:tc>
                  <a:txBody>
                    <a:bodyPr/>
                    <a:lstStyle/>
                    <a:p>
                      <a:pPr algn="ctr"/>
                      <a:r>
                        <a:rPr lang="en-US" sz="1200" kern="1200">
                          <a:solidFill>
                            <a:schemeClr val="tx2"/>
                          </a:solidFill>
                          <a:latin typeface="+mn-lt"/>
                          <a:ea typeface="+mn-ea"/>
                          <a:cs typeface="+mn-cs"/>
                        </a:rPr>
                        <a:t>47.3</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18.0</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6.7</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18.1</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6.1</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1.4</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2.4</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2.15</a:t>
                      </a:r>
                    </a:p>
                  </a:txBody>
                  <a:tcPr>
                    <a:lnT w="12700" cap="flat" cmpd="sng" algn="ctr">
                      <a:solidFill>
                        <a:schemeClr val="tx2"/>
                      </a:solidFill>
                      <a:prstDash val="solid"/>
                      <a:round/>
                      <a:headEnd type="none" w="med" len="med"/>
                      <a:tailEnd type="none" w="med" len="med"/>
                    </a:lnT>
                    <a:noFill/>
                  </a:tcPr>
                </a:tc>
                <a:extLst>
                  <a:ext uri="{0D108BD9-81ED-4DB2-BD59-A6C34878D82A}">
                    <a16:rowId xmlns:a16="http://schemas.microsoft.com/office/drawing/2014/main" val="1956198014"/>
                  </a:ext>
                </a:extLst>
              </a:tr>
            </a:tbl>
          </a:graphicData>
        </a:graphic>
      </p:graphicFrame>
      <p:graphicFrame>
        <p:nvGraphicFramePr>
          <p:cNvPr id="18" name="Table 7">
            <a:extLst>
              <a:ext uri="{FF2B5EF4-FFF2-40B4-BE49-F238E27FC236}">
                <a16:creationId xmlns:a16="http://schemas.microsoft.com/office/drawing/2014/main" id="{58CD6D6D-24C1-4303-8AC0-8D3695D15ACD}"/>
              </a:ext>
            </a:extLst>
          </p:cNvPr>
          <p:cNvGraphicFramePr>
            <a:graphicFrameLocks noGrp="1"/>
          </p:cNvGraphicFramePr>
          <p:nvPr>
            <p:extLst>
              <p:ext uri="{D42A27DB-BD31-4B8C-83A1-F6EECF244321}">
                <p14:modId xmlns:p14="http://schemas.microsoft.com/office/powerpoint/2010/main" val="3850193084"/>
              </p:ext>
            </p:extLst>
          </p:nvPr>
        </p:nvGraphicFramePr>
        <p:xfrm>
          <a:off x="685798" y="5242812"/>
          <a:ext cx="7772400" cy="767080"/>
        </p:xfrm>
        <a:graphic>
          <a:graphicData uri="http://schemas.openxmlformats.org/drawingml/2006/table">
            <a:tbl>
              <a:tblPr>
                <a:tableStyleId>{5C22544A-7EE6-4342-B048-85BDC9FD1C3A}</a:tableStyleId>
              </a:tblPr>
              <a:tblGrid>
                <a:gridCol w="1413590">
                  <a:extLst>
                    <a:ext uri="{9D8B030D-6E8A-4147-A177-3AD203B41FA5}">
                      <a16:colId xmlns:a16="http://schemas.microsoft.com/office/drawing/2014/main" val="4222949057"/>
                    </a:ext>
                  </a:extLst>
                </a:gridCol>
                <a:gridCol w="811763">
                  <a:extLst>
                    <a:ext uri="{9D8B030D-6E8A-4147-A177-3AD203B41FA5}">
                      <a16:colId xmlns:a16="http://schemas.microsoft.com/office/drawing/2014/main" val="1316510813"/>
                    </a:ext>
                  </a:extLst>
                </a:gridCol>
                <a:gridCol w="1352939">
                  <a:extLst>
                    <a:ext uri="{9D8B030D-6E8A-4147-A177-3AD203B41FA5}">
                      <a16:colId xmlns:a16="http://schemas.microsoft.com/office/drawing/2014/main" val="3149953304"/>
                    </a:ext>
                  </a:extLst>
                </a:gridCol>
                <a:gridCol w="811763">
                  <a:extLst>
                    <a:ext uri="{9D8B030D-6E8A-4147-A177-3AD203B41FA5}">
                      <a16:colId xmlns:a16="http://schemas.microsoft.com/office/drawing/2014/main" val="641786074"/>
                    </a:ext>
                  </a:extLst>
                </a:gridCol>
                <a:gridCol w="979714">
                  <a:extLst>
                    <a:ext uri="{9D8B030D-6E8A-4147-A177-3AD203B41FA5}">
                      <a16:colId xmlns:a16="http://schemas.microsoft.com/office/drawing/2014/main" val="1250776596"/>
                    </a:ext>
                  </a:extLst>
                </a:gridCol>
                <a:gridCol w="774441">
                  <a:extLst>
                    <a:ext uri="{9D8B030D-6E8A-4147-A177-3AD203B41FA5}">
                      <a16:colId xmlns:a16="http://schemas.microsoft.com/office/drawing/2014/main" val="1071991585"/>
                    </a:ext>
                  </a:extLst>
                </a:gridCol>
                <a:gridCol w="905070">
                  <a:extLst>
                    <a:ext uri="{9D8B030D-6E8A-4147-A177-3AD203B41FA5}">
                      <a16:colId xmlns:a16="http://schemas.microsoft.com/office/drawing/2014/main" val="2973720012"/>
                    </a:ext>
                  </a:extLst>
                </a:gridCol>
                <a:gridCol w="723120">
                  <a:extLst>
                    <a:ext uri="{9D8B030D-6E8A-4147-A177-3AD203B41FA5}">
                      <a16:colId xmlns:a16="http://schemas.microsoft.com/office/drawing/2014/main" val="2226933719"/>
                    </a:ext>
                  </a:extLst>
                </a:gridCol>
              </a:tblGrid>
              <a:tr h="370840">
                <a:tc>
                  <a:txBody>
                    <a:bodyPr/>
                    <a:lstStyle/>
                    <a:p>
                      <a:pPr algn="ctr"/>
                      <a:r>
                        <a:rPr lang="en-US" sz="1000" b="1" kern="1200">
                          <a:solidFill>
                            <a:schemeClr val="tx2"/>
                          </a:solidFill>
                          <a:latin typeface="+mn-lt"/>
                          <a:ea typeface="+mn-ea"/>
                          <a:cs typeface="+mn-cs"/>
                        </a:rPr>
                        <a:t>Strongly Disagree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Disagree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Neither agree nor disagree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Strongly 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Not sure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Not applicable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Mean</a:t>
                      </a:r>
                    </a:p>
                  </a:txBody>
                  <a:tcP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57542464"/>
                  </a:ext>
                </a:extLst>
              </a:tr>
              <a:tr h="370840">
                <a:tc>
                  <a:txBody>
                    <a:bodyPr/>
                    <a:lstStyle/>
                    <a:p>
                      <a:pPr algn="ctr"/>
                      <a:r>
                        <a:rPr lang="en-US" sz="1200" kern="1200">
                          <a:solidFill>
                            <a:schemeClr val="tx2"/>
                          </a:solidFill>
                          <a:latin typeface="+mn-lt"/>
                          <a:ea typeface="+mn-ea"/>
                          <a:cs typeface="+mn-cs"/>
                        </a:rPr>
                        <a:t>5.8</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15.3</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18.8</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45.0</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14.1</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0.9</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0.1</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3.47</a:t>
                      </a:r>
                    </a:p>
                  </a:txBody>
                  <a:tcPr>
                    <a:lnT w="12700" cap="flat" cmpd="sng" algn="ctr">
                      <a:solidFill>
                        <a:schemeClr val="tx2"/>
                      </a:solidFill>
                      <a:prstDash val="solid"/>
                      <a:round/>
                      <a:headEnd type="none" w="med" len="med"/>
                      <a:tailEnd type="none" w="med" len="med"/>
                    </a:lnT>
                    <a:noFill/>
                  </a:tcPr>
                </a:tc>
                <a:extLst>
                  <a:ext uri="{0D108BD9-81ED-4DB2-BD59-A6C34878D82A}">
                    <a16:rowId xmlns:a16="http://schemas.microsoft.com/office/drawing/2014/main" val="1956198014"/>
                  </a:ext>
                </a:extLst>
              </a:tr>
            </a:tbl>
          </a:graphicData>
        </a:graphic>
      </p:graphicFrame>
    </p:spTree>
    <p:extLst>
      <p:ext uri="{BB962C8B-B14F-4D97-AF65-F5344CB8AC3E}">
        <p14:creationId xmlns:p14="http://schemas.microsoft.com/office/powerpoint/2010/main" val="392739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5464"/>
            <a:ext cx="6916479" cy="292177"/>
          </a:xfrm>
        </p:spPr>
        <p:txBody>
          <a:bodyPr/>
          <a:lstStyle/>
          <a:p>
            <a:r>
              <a:rPr lang="en-US" sz="2800" dirty="0"/>
              <a:t>Questions Asked and Response Percentages</a:t>
            </a:r>
          </a:p>
        </p:txBody>
      </p:sp>
      <p:sp>
        <p:nvSpPr>
          <p:cNvPr id="5" name="Content Placeholder 4">
            <a:extLst>
              <a:ext uri="{FF2B5EF4-FFF2-40B4-BE49-F238E27FC236}">
                <a16:creationId xmlns:a16="http://schemas.microsoft.com/office/drawing/2014/main" id="{BADE66FD-290D-4123-AA48-B06296D01A55}"/>
              </a:ext>
            </a:extLst>
          </p:cNvPr>
          <p:cNvSpPr>
            <a:spLocks noGrp="1"/>
          </p:cNvSpPr>
          <p:nvPr>
            <p:ph sz="quarter" idx="15"/>
          </p:nvPr>
        </p:nvSpPr>
        <p:spPr>
          <a:xfrm>
            <a:off x="711200" y="1927914"/>
            <a:ext cx="3967127" cy="4171133"/>
          </a:xfrm>
        </p:spPr>
        <p:txBody>
          <a:bodyPr/>
          <a:lstStyle/>
          <a:p>
            <a:pPr lvl="0">
              <a:lnSpc>
                <a:spcPct val="100000"/>
              </a:lnSpc>
              <a:spcBef>
                <a:spcPts val="0"/>
              </a:spcBef>
              <a:spcAft>
                <a:spcPts val="0"/>
              </a:spcAft>
              <a:buNone/>
            </a:pPr>
            <a:r>
              <a:rPr lang="en-US" sz="1200" b="1" dirty="0">
                <a:solidFill>
                  <a:schemeClr val="tx2"/>
                </a:solidFill>
              </a:rPr>
              <a:t>28. Approximately how much educational debt did you have at seminary graduation?</a:t>
            </a:r>
          </a:p>
          <a:p>
            <a:pPr lvl="0">
              <a:lnSpc>
                <a:spcPct val="100000"/>
              </a:lnSpc>
              <a:spcBef>
                <a:spcPts val="0"/>
              </a:spcBef>
              <a:spcAft>
                <a:spcPts val="0"/>
              </a:spcAft>
              <a:buNone/>
            </a:pPr>
            <a:r>
              <a:rPr lang="en-US" sz="1200" dirty="0">
                <a:solidFill>
                  <a:schemeClr val="tx2"/>
                </a:solidFill>
              </a:rPr>
              <a:t>25.5  I did not have any educational debt.</a:t>
            </a:r>
          </a:p>
          <a:p>
            <a:pPr lvl="0">
              <a:lnSpc>
                <a:spcPct val="100000"/>
              </a:lnSpc>
              <a:spcBef>
                <a:spcPts val="0"/>
              </a:spcBef>
              <a:spcAft>
                <a:spcPts val="0"/>
              </a:spcAft>
              <a:buNone/>
            </a:pPr>
            <a:r>
              <a:rPr lang="en-US" sz="1200" dirty="0">
                <a:solidFill>
                  <a:schemeClr val="tx2"/>
                </a:solidFill>
              </a:rPr>
              <a:t>10.1  $5,000 or less</a:t>
            </a:r>
          </a:p>
          <a:p>
            <a:pPr lvl="0">
              <a:lnSpc>
                <a:spcPct val="100000"/>
              </a:lnSpc>
              <a:spcBef>
                <a:spcPts val="0"/>
              </a:spcBef>
              <a:spcAft>
                <a:spcPts val="0"/>
              </a:spcAft>
              <a:buNone/>
            </a:pPr>
            <a:r>
              <a:rPr lang="en-US" sz="1200" dirty="0">
                <a:solidFill>
                  <a:schemeClr val="tx2"/>
                </a:solidFill>
              </a:rPr>
              <a:t>10.9  $5,001 to $10,000</a:t>
            </a:r>
          </a:p>
          <a:p>
            <a:pPr lvl="0">
              <a:lnSpc>
                <a:spcPct val="100000"/>
              </a:lnSpc>
              <a:spcBef>
                <a:spcPts val="0"/>
              </a:spcBef>
              <a:spcAft>
                <a:spcPts val="0"/>
              </a:spcAft>
              <a:buNone/>
            </a:pPr>
            <a:r>
              <a:rPr lang="en-US" sz="1200" dirty="0">
                <a:solidFill>
                  <a:schemeClr val="tx2"/>
                </a:solidFill>
              </a:rPr>
              <a:t>  7.9  $10,000 to $15,000</a:t>
            </a:r>
          </a:p>
          <a:p>
            <a:pPr lvl="0">
              <a:lnSpc>
                <a:spcPct val="100000"/>
              </a:lnSpc>
              <a:spcBef>
                <a:spcPts val="0"/>
              </a:spcBef>
              <a:spcAft>
                <a:spcPts val="0"/>
              </a:spcAft>
              <a:buNone/>
            </a:pPr>
            <a:r>
              <a:rPr lang="en-US" sz="1200" dirty="0">
                <a:solidFill>
                  <a:schemeClr val="tx2"/>
                </a:solidFill>
              </a:rPr>
              <a:t>10.2  $15,001 to $25,000</a:t>
            </a:r>
          </a:p>
          <a:p>
            <a:pPr lvl="0">
              <a:lnSpc>
                <a:spcPct val="100000"/>
              </a:lnSpc>
              <a:spcBef>
                <a:spcPts val="0"/>
              </a:spcBef>
              <a:spcAft>
                <a:spcPts val="0"/>
              </a:spcAft>
              <a:buNone/>
            </a:pPr>
            <a:r>
              <a:rPr lang="en-US" sz="1200" dirty="0">
                <a:solidFill>
                  <a:schemeClr val="tx2"/>
                </a:solidFill>
              </a:rPr>
              <a:t>  8.4  $25,001 to $35,000</a:t>
            </a:r>
          </a:p>
          <a:p>
            <a:pPr lvl="0">
              <a:lnSpc>
                <a:spcPct val="100000"/>
              </a:lnSpc>
              <a:spcBef>
                <a:spcPts val="0"/>
              </a:spcBef>
              <a:spcAft>
                <a:spcPts val="0"/>
              </a:spcAft>
              <a:buNone/>
            </a:pPr>
            <a:r>
              <a:rPr lang="en-US" sz="1200" dirty="0">
                <a:solidFill>
                  <a:schemeClr val="tx2"/>
                </a:solidFill>
              </a:rPr>
              <a:t>  9.1  $35,001 to $50,000</a:t>
            </a:r>
          </a:p>
          <a:p>
            <a:pPr lvl="0">
              <a:lnSpc>
                <a:spcPct val="100000"/>
              </a:lnSpc>
              <a:spcBef>
                <a:spcPts val="0"/>
              </a:spcBef>
              <a:spcAft>
                <a:spcPts val="0"/>
              </a:spcAft>
              <a:buNone/>
            </a:pPr>
            <a:r>
              <a:rPr lang="en-US" sz="1200" dirty="0">
                <a:solidFill>
                  <a:schemeClr val="tx2"/>
                </a:solidFill>
              </a:rPr>
              <a:t>10.1  $50,001 to $75,000</a:t>
            </a:r>
          </a:p>
          <a:p>
            <a:pPr lvl="0">
              <a:lnSpc>
                <a:spcPct val="100000"/>
              </a:lnSpc>
              <a:spcBef>
                <a:spcPts val="0"/>
              </a:spcBef>
              <a:spcAft>
                <a:spcPts val="0"/>
              </a:spcAft>
              <a:buNone/>
            </a:pPr>
            <a:r>
              <a:rPr lang="en-US" sz="1200" dirty="0">
                <a:solidFill>
                  <a:schemeClr val="tx2"/>
                </a:solidFill>
              </a:rPr>
              <a:t>  7.9  More than $75,000</a:t>
            </a:r>
          </a:p>
          <a:p>
            <a:pPr lvl="0">
              <a:lnSpc>
                <a:spcPct val="100000"/>
              </a:lnSpc>
              <a:spcBef>
                <a:spcPts val="0"/>
              </a:spcBef>
              <a:spcAft>
                <a:spcPts val="0"/>
              </a:spcAft>
              <a:buNone/>
            </a:pPr>
            <a:endParaRPr lang="en-US" sz="1200" b="1" dirty="0">
              <a:solidFill>
                <a:schemeClr val="tx2"/>
              </a:solidFill>
            </a:endParaRPr>
          </a:p>
          <a:p>
            <a:pPr lvl="0">
              <a:lnSpc>
                <a:spcPct val="100000"/>
              </a:lnSpc>
              <a:spcBef>
                <a:spcPts val="0"/>
              </a:spcBef>
              <a:spcAft>
                <a:spcPts val="0"/>
              </a:spcAft>
              <a:buNone/>
            </a:pPr>
            <a:r>
              <a:rPr lang="en-US" sz="1200" b="1" dirty="0">
                <a:solidFill>
                  <a:schemeClr val="tx2"/>
                </a:solidFill>
              </a:rPr>
              <a:t>29. Approximately how much seminary debt do you still carry?</a:t>
            </a:r>
          </a:p>
          <a:p>
            <a:pPr lvl="0">
              <a:lnSpc>
                <a:spcPct val="100000"/>
              </a:lnSpc>
              <a:spcBef>
                <a:spcPts val="0"/>
              </a:spcBef>
              <a:spcAft>
                <a:spcPts val="0"/>
              </a:spcAft>
              <a:buNone/>
            </a:pPr>
            <a:r>
              <a:rPr lang="en-US" sz="1200" dirty="0">
                <a:solidFill>
                  <a:schemeClr val="tx2"/>
                </a:solidFill>
              </a:rPr>
              <a:t>73.6  I do not carry any educational debt.</a:t>
            </a:r>
          </a:p>
          <a:p>
            <a:pPr lvl="0">
              <a:lnSpc>
                <a:spcPct val="100000"/>
              </a:lnSpc>
              <a:spcBef>
                <a:spcPts val="0"/>
              </a:spcBef>
              <a:spcAft>
                <a:spcPts val="0"/>
              </a:spcAft>
              <a:buNone/>
            </a:pPr>
            <a:r>
              <a:rPr lang="en-US" sz="1200" dirty="0">
                <a:solidFill>
                  <a:schemeClr val="tx2"/>
                </a:solidFill>
              </a:rPr>
              <a:t>  3.4  $5,000 or less</a:t>
            </a:r>
          </a:p>
          <a:p>
            <a:pPr lvl="0">
              <a:lnSpc>
                <a:spcPct val="100000"/>
              </a:lnSpc>
              <a:spcBef>
                <a:spcPts val="0"/>
              </a:spcBef>
              <a:spcAft>
                <a:spcPts val="0"/>
              </a:spcAft>
              <a:buNone/>
            </a:pPr>
            <a:r>
              <a:rPr lang="en-US" sz="1200" dirty="0">
                <a:solidFill>
                  <a:schemeClr val="tx2"/>
                </a:solidFill>
              </a:rPr>
              <a:t>  2.2  $5,001 to $10,000</a:t>
            </a:r>
          </a:p>
          <a:p>
            <a:pPr lvl="0">
              <a:lnSpc>
                <a:spcPct val="100000"/>
              </a:lnSpc>
              <a:spcBef>
                <a:spcPts val="0"/>
              </a:spcBef>
              <a:spcAft>
                <a:spcPts val="0"/>
              </a:spcAft>
              <a:buNone/>
            </a:pPr>
            <a:r>
              <a:rPr lang="en-US" sz="1200" dirty="0">
                <a:solidFill>
                  <a:schemeClr val="tx2"/>
                </a:solidFill>
              </a:rPr>
              <a:t>  2.3  $10,000 to $15,000</a:t>
            </a:r>
          </a:p>
          <a:p>
            <a:pPr lvl="0">
              <a:lnSpc>
                <a:spcPct val="100000"/>
              </a:lnSpc>
              <a:spcBef>
                <a:spcPts val="0"/>
              </a:spcBef>
              <a:spcAft>
                <a:spcPts val="0"/>
              </a:spcAft>
              <a:buNone/>
            </a:pPr>
            <a:r>
              <a:rPr lang="en-US" sz="1200" dirty="0">
                <a:solidFill>
                  <a:schemeClr val="tx2"/>
                </a:solidFill>
              </a:rPr>
              <a:t>  3.4  $15,001 to $25,000</a:t>
            </a:r>
          </a:p>
          <a:p>
            <a:pPr lvl="0">
              <a:lnSpc>
                <a:spcPct val="100000"/>
              </a:lnSpc>
              <a:spcBef>
                <a:spcPts val="0"/>
              </a:spcBef>
              <a:spcAft>
                <a:spcPts val="0"/>
              </a:spcAft>
              <a:buNone/>
            </a:pPr>
            <a:r>
              <a:rPr lang="en-US" sz="1200" dirty="0">
                <a:solidFill>
                  <a:schemeClr val="tx2"/>
                </a:solidFill>
              </a:rPr>
              <a:t>  2.9  $25,001 to $35,000</a:t>
            </a:r>
          </a:p>
          <a:p>
            <a:pPr lvl="0">
              <a:lnSpc>
                <a:spcPct val="100000"/>
              </a:lnSpc>
              <a:spcBef>
                <a:spcPts val="0"/>
              </a:spcBef>
              <a:spcAft>
                <a:spcPts val="0"/>
              </a:spcAft>
              <a:buNone/>
            </a:pPr>
            <a:r>
              <a:rPr lang="en-US" sz="1200" dirty="0">
                <a:solidFill>
                  <a:schemeClr val="tx2"/>
                </a:solidFill>
              </a:rPr>
              <a:t>  4.1  $35,001 to $50,000</a:t>
            </a:r>
          </a:p>
          <a:p>
            <a:pPr lvl="0">
              <a:lnSpc>
                <a:spcPct val="100000"/>
              </a:lnSpc>
              <a:spcBef>
                <a:spcPts val="0"/>
              </a:spcBef>
              <a:spcAft>
                <a:spcPts val="0"/>
              </a:spcAft>
              <a:buNone/>
            </a:pPr>
            <a:r>
              <a:rPr lang="en-US" sz="1200" dirty="0">
                <a:solidFill>
                  <a:schemeClr val="tx2"/>
                </a:solidFill>
              </a:rPr>
              <a:t>  3.5  $50,001 to $75,000</a:t>
            </a:r>
          </a:p>
          <a:p>
            <a:pPr lvl="0">
              <a:lnSpc>
                <a:spcPct val="100000"/>
              </a:lnSpc>
              <a:spcBef>
                <a:spcPts val="0"/>
              </a:spcBef>
              <a:spcAft>
                <a:spcPts val="0"/>
              </a:spcAft>
              <a:buNone/>
            </a:pPr>
            <a:r>
              <a:rPr lang="en-US" sz="1200" dirty="0">
                <a:solidFill>
                  <a:schemeClr val="tx2"/>
                </a:solidFill>
              </a:rPr>
              <a:t>  4.6  More than $75,000</a:t>
            </a:r>
          </a:p>
          <a:p>
            <a:pPr lvl="0">
              <a:lnSpc>
                <a:spcPct val="100000"/>
              </a:lnSpc>
              <a:spcBef>
                <a:spcPts val="0"/>
              </a:spcBef>
              <a:spcAft>
                <a:spcPts val="0"/>
              </a:spcAft>
              <a:buNone/>
            </a:pPr>
            <a:endParaRPr lang="en-US" sz="1200" b="1" dirty="0">
              <a:solidFill>
                <a:schemeClr val="tx2"/>
              </a:solidFill>
            </a:endParaRPr>
          </a:p>
          <a:p>
            <a:pPr lvl="0">
              <a:lnSpc>
                <a:spcPct val="100000"/>
              </a:lnSpc>
              <a:spcBef>
                <a:spcPts val="0"/>
              </a:spcBef>
              <a:spcAft>
                <a:spcPts val="0"/>
              </a:spcAft>
              <a:buNone/>
            </a:pPr>
            <a:endParaRPr lang="en-US" sz="1200" b="1" dirty="0">
              <a:solidFill>
                <a:schemeClr val="tx2"/>
              </a:solidFill>
            </a:endParaRPr>
          </a:p>
          <a:p>
            <a:pPr lvl="0">
              <a:lnSpc>
                <a:spcPct val="100000"/>
              </a:lnSpc>
              <a:spcBef>
                <a:spcPts val="0"/>
              </a:spcBef>
              <a:spcAft>
                <a:spcPts val="0"/>
              </a:spcAft>
            </a:pPr>
            <a:endParaRPr lang="en-US" sz="1200" dirty="0">
              <a:solidFill>
                <a:schemeClr val="tx2"/>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a:lnSpc>
                <a:spcPct val="100000"/>
              </a:lnSpc>
              <a:spcBef>
                <a:spcPts val="0"/>
              </a:spcBef>
              <a:spcAft>
                <a:spcPts val="0"/>
              </a:spcAft>
            </a:pPr>
            <a:endParaRPr lang="en-US" sz="1200" dirty="0"/>
          </a:p>
          <a:p>
            <a:endParaRPr lang="en-US" dirty="0"/>
          </a:p>
        </p:txBody>
      </p:sp>
      <p:sp>
        <p:nvSpPr>
          <p:cNvPr id="4" name="Content Placeholder 3">
            <a:extLst>
              <a:ext uri="{FF2B5EF4-FFF2-40B4-BE49-F238E27FC236}">
                <a16:creationId xmlns:a16="http://schemas.microsoft.com/office/drawing/2014/main" id="{4386409E-1C76-4282-92D1-C6982A6B0E62}"/>
              </a:ext>
            </a:extLst>
          </p:cNvPr>
          <p:cNvSpPr>
            <a:spLocks noGrp="1"/>
          </p:cNvSpPr>
          <p:nvPr>
            <p:ph sz="quarter" idx="16"/>
          </p:nvPr>
        </p:nvSpPr>
        <p:spPr>
          <a:xfrm>
            <a:off x="4800600" y="1328383"/>
            <a:ext cx="3886199" cy="3538789"/>
          </a:xfrm>
        </p:spPr>
        <p:txBody>
          <a:bodyPr/>
          <a:lstStyle/>
          <a:p>
            <a:pPr>
              <a:lnSpc>
                <a:spcPct val="100000"/>
              </a:lnSpc>
              <a:spcBef>
                <a:spcPts val="0"/>
              </a:spcBef>
              <a:spcAft>
                <a:spcPts val="0"/>
              </a:spcAft>
              <a:buNone/>
            </a:pPr>
            <a:r>
              <a:rPr lang="en-US" sz="1200" b="1" dirty="0">
                <a:solidFill>
                  <a:schemeClr val="tx2"/>
                </a:solidFill>
              </a:rPr>
              <a:t>30. In the last six months, in your role as a rostered minister, how many hours per week have you worked on average?</a:t>
            </a:r>
          </a:p>
          <a:p>
            <a:pPr>
              <a:lnSpc>
                <a:spcPct val="100000"/>
              </a:lnSpc>
              <a:spcBef>
                <a:spcPts val="0"/>
              </a:spcBef>
              <a:spcAft>
                <a:spcPts val="0"/>
              </a:spcAft>
              <a:buNone/>
            </a:pPr>
            <a:r>
              <a:rPr lang="en-US" sz="1200" dirty="0">
                <a:solidFill>
                  <a:schemeClr val="tx2"/>
                </a:solidFill>
              </a:rPr>
              <a:t>  1.3   Fewer than 10 </a:t>
            </a:r>
          </a:p>
          <a:p>
            <a:pPr>
              <a:lnSpc>
                <a:spcPct val="100000"/>
              </a:lnSpc>
              <a:spcBef>
                <a:spcPts val="0"/>
              </a:spcBef>
              <a:spcAft>
                <a:spcPts val="0"/>
              </a:spcAft>
              <a:buNone/>
            </a:pPr>
            <a:r>
              <a:rPr lang="en-US" sz="1200" dirty="0">
                <a:solidFill>
                  <a:schemeClr val="tx2"/>
                </a:solidFill>
              </a:rPr>
              <a:t>  2.2   10 to 19</a:t>
            </a:r>
          </a:p>
          <a:p>
            <a:pPr>
              <a:lnSpc>
                <a:spcPct val="100000"/>
              </a:lnSpc>
              <a:spcBef>
                <a:spcPts val="0"/>
              </a:spcBef>
              <a:spcAft>
                <a:spcPts val="0"/>
              </a:spcAft>
              <a:buNone/>
            </a:pPr>
            <a:r>
              <a:rPr lang="en-US" sz="1200" dirty="0">
                <a:solidFill>
                  <a:schemeClr val="tx2"/>
                </a:solidFill>
              </a:rPr>
              <a:t>  5.6   20 to 29</a:t>
            </a:r>
          </a:p>
          <a:p>
            <a:pPr>
              <a:lnSpc>
                <a:spcPct val="100000"/>
              </a:lnSpc>
              <a:spcBef>
                <a:spcPts val="0"/>
              </a:spcBef>
              <a:spcAft>
                <a:spcPts val="0"/>
              </a:spcAft>
              <a:buNone/>
            </a:pPr>
            <a:r>
              <a:rPr lang="en-US" sz="1200" dirty="0">
                <a:solidFill>
                  <a:schemeClr val="tx2"/>
                </a:solidFill>
              </a:rPr>
              <a:t>  8.4   30 to 39</a:t>
            </a:r>
          </a:p>
          <a:p>
            <a:pPr>
              <a:lnSpc>
                <a:spcPct val="100000"/>
              </a:lnSpc>
              <a:spcBef>
                <a:spcPts val="0"/>
              </a:spcBef>
              <a:spcAft>
                <a:spcPts val="0"/>
              </a:spcAft>
              <a:buNone/>
            </a:pPr>
            <a:r>
              <a:rPr lang="en-US" sz="1200" dirty="0">
                <a:solidFill>
                  <a:schemeClr val="tx2"/>
                </a:solidFill>
              </a:rPr>
              <a:t>  8.8   40</a:t>
            </a:r>
          </a:p>
          <a:p>
            <a:pPr>
              <a:lnSpc>
                <a:spcPct val="100000"/>
              </a:lnSpc>
              <a:spcBef>
                <a:spcPts val="0"/>
              </a:spcBef>
              <a:spcAft>
                <a:spcPts val="0"/>
              </a:spcAft>
              <a:buNone/>
            </a:pPr>
            <a:r>
              <a:rPr lang="en-US" sz="1200" dirty="0">
                <a:solidFill>
                  <a:schemeClr val="tx2"/>
                </a:solidFill>
              </a:rPr>
              <a:t>32.9   41 to 49</a:t>
            </a:r>
          </a:p>
          <a:p>
            <a:pPr>
              <a:lnSpc>
                <a:spcPct val="100000"/>
              </a:lnSpc>
              <a:spcBef>
                <a:spcPts val="0"/>
              </a:spcBef>
              <a:spcAft>
                <a:spcPts val="0"/>
              </a:spcAft>
              <a:buNone/>
            </a:pPr>
            <a:r>
              <a:rPr lang="en-US" sz="1200" dirty="0">
                <a:solidFill>
                  <a:schemeClr val="tx2"/>
                </a:solidFill>
              </a:rPr>
              <a:t>29.7   50 to 59</a:t>
            </a:r>
          </a:p>
          <a:p>
            <a:pPr>
              <a:lnSpc>
                <a:spcPct val="100000"/>
              </a:lnSpc>
              <a:spcBef>
                <a:spcPts val="0"/>
              </a:spcBef>
              <a:spcAft>
                <a:spcPts val="0"/>
              </a:spcAft>
              <a:buNone/>
            </a:pPr>
            <a:r>
              <a:rPr lang="en-US" sz="1200" dirty="0">
                <a:solidFill>
                  <a:schemeClr val="tx2"/>
                </a:solidFill>
              </a:rPr>
              <a:t>11.1   60 or more</a:t>
            </a:r>
          </a:p>
          <a:p>
            <a:pPr>
              <a:lnSpc>
                <a:spcPct val="100000"/>
              </a:lnSpc>
              <a:spcBef>
                <a:spcPts val="0"/>
              </a:spcBef>
              <a:spcAft>
                <a:spcPts val="0"/>
              </a:spcAft>
              <a:buNone/>
            </a:pPr>
            <a:endParaRPr lang="en-US" sz="1200" b="1" dirty="0">
              <a:solidFill>
                <a:schemeClr val="tx2"/>
              </a:solidFill>
            </a:endParaRPr>
          </a:p>
          <a:p>
            <a:pPr>
              <a:lnSpc>
                <a:spcPct val="100000"/>
              </a:lnSpc>
              <a:spcBef>
                <a:spcPts val="0"/>
              </a:spcBef>
              <a:spcAft>
                <a:spcPts val="0"/>
              </a:spcAft>
              <a:buNone/>
            </a:pPr>
            <a:r>
              <a:rPr lang="en-US" sz="1200" b="1" dirty="0">
                <a:solidFill>
                  <a:schemeClr val="tx2"/>
                </a:solidFill>
              </a:rPr>
              <a:t>31. How much vacation time did you take last year?</a:t>
            </a:r>
          </a:p>
          <a:p>
            <a:pPr>
              <a:lnSpc>
                <a:spcPct val="100000"/>
              </a:lnSpc>
              <a:spcBef>
                <a:spcPts val="0"/>
              </a:spcBef>
              <a:spcAft>
                <a:spcPts val="0"/>
              </a:spcAft>
              <a:buNone/>
            </a:pPr>
            <a:r>
              <a:rPr lang="en-US" sz="1200" dirty="0">
                <a:solidFill>
                  <a:schemeClr val="tx2"/>
                </a:solidFill>
              </a:rPr>
              <a:t>  3.5  Less than one week</a:t>
            </a:r>
          </a:p>
          <a:p>
            <a:pPr>
              <a:lnSpc>
                <a:spcPct val="100000"/>
              </a:lnSpc>
              <a:spcBef>
                <a:spcPts val="0"/>
              </a:spcBef>
              <a:spcAft>
                <a:spcPts val="0"/>
              </a:spcAft>
              <a:buNone/>
            </a:pPr>
            <a:r>
              <a:rPr lang="en-US" sz="1200" dirty="0">
                <a:solidFill>
                  <a:schemeClr val="tx2"/>
                </a:solidFill>
              </a:rPr>
              <a:t>  3.9  One week</a:t>
            </a:r>
          </a:p>
          <a:p>
            <a:pPr>
              <a:lnSpc>
                <a:spcPct val="100000"/>
              </a:lnSpc>
              <a:spcBef>
                <a:spcPts val="0"/>
              </a:spcBef>
              <a:spcAft>
                <a:spcPts val="0"/>
              </a:spcAft>
              <a:buNone/>
            </a:pPr>
            <a:r>
              <a:rPr lang="en-US" sz="1200" dirty="0">
                <a:solidFill>
                  <a:schemeClr val="tx2"/>
                </a:solidFill>
              </a:rPr>
              <a:t>12.6  Two weeks</a:t>
            </a:r>
          </a:p>
          <a:p>
            <a:pPr>
              <a:lnSpc>
                <a:spcPct val="100000"/>
              </a:lnSpc>
              <a:spcBef>
                <a:spcPts val="0"/>
              </a:spcBef>
              <a:spcAft>
                <a:spcPts val="0"/>
              </a:spcAft>
              <a:buNone/>
            </a:pPr>
            <a:r>
              <a:rPr lang="en-US" sz="1200" dirty="0">
                <a:solidFill>
                  <a:schemeClr val="tx2"/>
                </a:solidFill>
              </a:rPr>
              <a:t>21.5  Three weeks</a:t>
            </a:r>
          </a:p>
          <a:p>
            <a:pPr>
              <a:lnSpc>
                <a:spcPct val="100000"/>
              </a:lnSpc>
              <a:spcBef>
                <a:spcPts val="0"/>
              </a:spcBef>
              <a:spcAft>
                <a:spcPts val="0"/>
              </a:spcAft>
              <a:buNone/>
            </a:pPr>
            <a:r>
              <a:rPr lang="en-US" sz="1200" dirty="0">
                <a:solidFill>
                  <a:schemeClr val="tx2"/>
                </a:solidFill>
              </a:rPr>
              <a:t>47.0  Four weeks</a:t>
            </a:r>
          </a:p>
          <a:p>
            <a:pPr>
              <a:lnSpc>
                <a:spcPct val="100000"/>
              </a:lnSpc>
              <a:spcBef>
                <a:spcPts val="0"/>
              </a:spcBef>
              <a:spcAft>
                <a:spcPts val="0"/>
              </a:spcAft>
              <a:buNone/>
            </a:pPr>
            <a:r>
              <a:rPr lang="en-US" sz="1200" dirty="0">
                <a:solidFill>
                  <a:schemeClr val="tx2"/>
                </a:solidFill>
              </a:rPr>
              <a:t>11.6  Five weeks or more</a:t>
            </a:r>
          </a:p>
          <a:p>
            <a:pPr>
              <a:lnSpc>
                <a:spcPct val="100000"/>
              </a:lnSpc>
              <a:spcBef>
                <a:spcPts val="0"/>
              </a:spcBef>
              <a:spcAft>
                <a:spcPts val="0"/>
              </a:spcAft>
              <a:buNone/>
            </a:pPr>
            <a:r>
              <a:rPr lang="en-US" sz="1200" b="1" dirty="0">
                <a:solidFill>
                  <a:schemeClr val="tx2"/>
                </a:solidFill>
              </a:rPr>
              <a:t> </a:t>
            </a:r>
          </a:p>
        </p:txBody>
      </p:sp>
      <p:sp>
        <p:nvSpPr>
          <p:cNvPr id="7" name="Text Placeholder 6">
            <a:extLst>
              <a:ext uri="{FF2B5EF4-FFF2-40B4-BE49-F238E27FC236}">
                <a16:creationId xmlns:a16="http://schemas.microsoft.com/office/drawing/2014/main" id="{78604837-A034-4520-9E71-630E5C9A9218}"/>
              </a:ext>
            </a:extLst>
          </p:cNvPr>
          <p:cNvSpPr>
            <a:spLocks noGrp="1"/>
          </p:cNvSpPr>
          <p:nvPr>
            <p:ph type="body" idx="28"/>
          </p:nvPr>
        </p:nvSpPr>
        <p:spPr>
          <a:xfrm>
            <a:off x="685800" y="403907"/>
            <a:ext cx="7772400" cy="292177"/>
          </a:xfrm>
        </p:spPr>
        <p:txBody>
          <a:bodyPr/>
          <a:lstStyle/>
          <a:p>
            <a:r>
              <a:rPr lang="en-US" dirty="0"/>
              <a:t>Appendix B</a:t>
            </a:r>
          </a:p>
        </p:txBody>
      </p:sp>
      <p:sp>
        <p:nvSpPr>
          <p:cNvPr id="3" name="TextBox 2">
            <a:extLst>
              <a:ext uri="{FF2B5EF4-FFF2-40B4-BE49-F238E27FC236}">
                <a16:creationId xmlns:a16="http://schemas.microsoft.com/office/drawing/2014/main" id="{9E8D2B34-AC39-453C-A0BC-985EABB310DF}"/>
              </a:ext>
            </a:extLst>
          </p:cNvPr>
          <p:cNvSpPr txBox="1"/>
          <p:nvPr/>
        </p:nvSpPr>
        <p:spPr>
          <a:xfrm>
            <a:off x="711200" y="1328383"/>
            <a:ext cx="3992527" cy="461665"/>
          </a:xfrm>
          <a:prstGeom prst="rect">
            <a:avLst/>
          </a:prstGeom>
          <a:noFill/>
        </p:spPr>
        <p:txBody>
          <a:bodyPr wrap="square" lIns="0" tIns="0" rIns="0" bIns="0" rtlCol="0">
            <a:spAutoFit/>
          </a:bodyPr>
          <a:lstStyle/>
          <a:p>
            <a:pPr>
              <a:lnSpc>
                <a:spcPct val="100000"/>
              </a:lnSpc>
              <a:spcBef>
                <a:spcPts val="0"/>
              </a:spcBef>
              <a:spcAft>
                <a:spcPts val="0"/>
              </a:spcAft>
            </a:pPr>
            <a:r>
              <a:rPr lang="en-US" sz="1200" b="1" dirty="0">
                <a:solidFill>
                  <a:schemeClr val="tx2"/>
                </a:solidFill>
              </a:rPr>
              <a:t>27. Please explain your response to the above question.</a:t>
            </a:r>
          </a:p>
          <a:p>
            <a:pPr>
              <a:lnSpc>
                <a:spcPct val="50000"/>
              </a:lnSpc>
              <a:spcBef>
                <a:spcPts val="0"/>
              </a:spcBef>
              <a:spcAft>
                <a:spcPts val="0"/>
              </a:spcAft>
            </a:pPr>
            <a:endParaRPr lang="en-US" sz="1200" b="1" dirty="0">
              <a:solidFill>
                <a:schemeClr val="tx2"/>
              </a:solidFill>
            </a:endParaRPr>
          </a:p>
          <a:p>
            <a:pPr>
              <a:lnSpc>
                <a:spcPct val="100000"/>
              </a:lnSpc>
              <a:spcBef>
                <a:spcPts val="0"/>
              </a:spcBef>
              <a:spcAft>
                <a:spcPts val="0"/>
              </a:spcAft>
            </a:pPr>
            <a:r>
              <a:rPr lang="en-US" sz="1200" dirty="0">
                <a:solidFill>
                  <a:srgbClr val="897C57"/>
                </a:solidFill>
              </a:rPr>
              <a:t>(Various responses were analyzed using content analysis.)</a:t>
            </a:r>
          </a:p>
        </p:txBody>
      </p:sp>
    </p:spTree>
    <p:extLst>
      <p:ext uri="{BB962C8B-B14F-4D97-AF65-F5344CB8AC3E}">
        <p14:creationId xmlns:p14="http://schemas.microsoft.com/office/powerpoint/2010/main" val="411907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0807"/>
            <a:ext cx="6916479" cy="292177"/>
          </a:xfrm>
        </p:spPr>
        <p:txBody>
          <a:bodyPr/>
          <a:lstStyle/>
          <a:p>
            <a:r>
              <a:rPr lang="en-US" sz="2800" dirty="0"/>
              <a:t>Questions Asked and Response Percentages</a:t>
            </a:r>
          </a:p>
        </p:txBody>
      </p:sp>
      <p:sp>
        <p:nvSpPr>
          <p:cNvPr id="7" name="Text Placeholder 6">
            <a:extLst>
              <a:ext uri="{FF2B5EF4-FFF2-40B4-BE49-F238E27FC236}">
                <a16:creationId xmlns:a16="http://schemas.microsoft.com/office/drawing/2014/main" id="{78604837-A034-4520-9E71-630E5C9A9218}"/>
              </a:ext>
            </a:extLst>
          </p:cNvPr>
          <p:cNvSpPr>
            <a:spLocks noGrp="1"/>
          </p:cNvSpPr>
          <p:nvPr>
            <p:ph type="body" idx="28"/>
          </p:nvPr>
        </p:nvSpPr>
        <p:spPr>
          <a:xfrm>
            <a:off x="685800" y="403907"/>
            <a:ext cx="7772400" cy="292177"/>
          </a:xfrm>
        </p:spPr>
        <p:txBody>
          <a:bodyPr/>
          <a:lstStyle/>
          <a:p>
            <a:r>
              <a:rPr lang="en-US" dirty="0"/>
              <a:t>Appendix B</a:t>
            </a:r>
          </a:p>
        </p:txBody>
      </p:sp>
      <p:sp>
        <p:nvSpPr>
          <p:cNvPr id="8" name="Rectangle 1">
            <a:extLst>
              <a:ext uri="{FF2B5EF4-FFF2-40B4-BE49-F238E27FC236}">
                <a16:creationId xmlns:a16="http://schemas.microsoft.com/office/drawing/2014/main" id="{B9E2BF0A-54F0-4EA3-BB88-2069C32EA834}"/>
              </a:ext>
            </a:extLst>
          </p:cNvPr>
          <p:cNvSpPr>
            <a:spLocks noChangeArrowheads="1"/>
          </p:cNvSpPr>
          <p:nvPr/>
        </p:nvSpPr>
        <p:spPr bwMode="auto">
          <a:xfrm>
            <a:off x="685799" y="1510416"/>
            <a:ext cx="7329115"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15913" algn="l"/>
              </a:tabLst>
              <a:defRPr>
                <a:solidFill>
                  <a:schemeClr val="tx1"/>
                </a:solidFill>
                <a:latin typeface="Arial" panose="020B0604020202020204" pitchFamily="34" charset="0"/>
              </a:defRPr>
            </a:lvl1pPr>
            <a:lvl2pPr eaLnBrk="0" fontAlgn="base" hangingPunct="0">
              <a:spcBef>
                <a:spcPct val="0"/>
              </a:spcBef>
              <a:spcAft>
                <a:spcPct val="0"/>
              </a:spcAft>
              <a:tabLst>
                <a:tab pos="315913" algn="l"/>
              </a:tabLst>
              <a:defRPr>
                <a:solidFill>
                  <a:schemeClr val="tx1"/>
                </a:solidFill>
                <a:latin typeface="Arial" panose="020B0604020202020204" pitchFamily="34" charset="0"/>
              </a:defRPr>
            </a:lvl2pPr>
            <a:lvl3pPr eaLnBrk="0" fontAlgn="base" hangingPunct="0">
              <a:spcBef>
                <a:spcPct val="0"/>
              </a:spcBef>
              <a:spcAft>
                <a:spcPct val="0"/>
              </a:spcAft>
              <a:tabLst>
                <a:tab pos="315913" algn="l"/>
              </a:tabLst>
              <a:defRPr>
                <a:solidFill>
                  <a:schemeClr val="tx1"/>
                </a:solidFill>
                <a:latin typeface="Arial" panose="020B0604020202020204" pitchFamily="34" charset="0"/>
              </a:defRPr>
            </a:lvl3pPr>
            <a:lvl4pPr eaLnBrk="0" fontAlgn="base" hangingPunct="0">
              <a:spcBef>
                <a:spcPct val="0"/>
              </a:spcBef>
              <a:spcAft>
                <a:spcPct val="0"/>
              </a:spcAft>
              <a:tabLst>
                <a:tab pos="315913" algn="l"/>
              </a:tabLst>
              <a:defRPr>
                <a:solidFill>
                  <a:schemeClr val="tx1"/>
                </a:solidFill>
                <a:latin typeface="Arial" panose="020B0604020202020204" pitchFamily="34" charset="0"/>
              </a:defRPr>
            </a:lvl4pPr>
            <a:lvl5pPr eaLnBrk="0" fontAlgn="base" hangingPunct="0">
              <a:spcBef>
                <a:spcPct val="0"/>
              </a:spcBef>
              <a:spcAft>
                <a:spcPct val="0"/>
              </a:spcAft>
              <a:tabLst>
                <a:tab pos="315913" algn="l"/>
              </a:tabLst>
              <a:defRPr>
                <a:solidFill>
                  <a:schemeClr val="tx1"/>
                </a:solidFill>
                <a:latin typeface="Arial" panose="020B0604020202020204" pitchFamily="34" charset="0"/>
              </a:defRPr>
            </a:lvl5pPr>
            <a:lvl6pPr eaLnBrk="0" fontAlgn="base" hangingPunct="0">
              <a:spcBef>
                <a:spcPct val="0"/>
              </a:spcBef>
              <a:spcAft>
                <a:spcPct val="0"/>
              </a:spcAft>
              <a:tabLst>
                <a:tab pos="315913" algn="l"/>
              </a:tabLst>
              <a:defRPr>
                <a:solidFill>
                  <a:schemeClr val="tx1"/>
                </a:solidFill>
                <a:latin typeface="Arial" panose="020B0604020202020204" pitchFamily="34" charset="0"/>
              </a:defRPr>
            </a:lvl6pPr>
            <a:lvl7pPr eaLnBrk="0" fontAlgn="base" hangingPunct="0">
              <a:spcBef>
                <a:spcPct val="0"/>
              </a:spcBef>
              <a:spcAft>
                <a:spcPct val="0"/>
              </a:spcAft>
              <a:tabLst>
                <a:tab pos="315913" algn="l"/>
              </a:tabLst>
              <a:defRPr>
                <a:solidFill>
                  <a:schemeClr val="tx1"/>
                </a:solidFill>
                <a:latin typeface="Arial" panose="020B0604020202020204" pitchFamily="34" charset="0"/>
              </a:defRPr>
            </a:lvl7pPr>
            <a:lvl8pPr eaLnBrk="0" fontAlgn="base" hangingPunct="0">
              <a:spcBef>
                <a:spcPct val="0"/>
              </a:spcBef>
              <a:spcAft>
                <a:spcPct val="0"/>
              </a:spcAft>
              <a:tabLst>
                <a:tab pos="315913" algn="l"/>
              </a:tabLst>
              <a:defRPr>
                <a:solidFill>
                  <a:schemeClr val="tx1"/>
                </a:solidFill>
                <a:latin typeface="Arial" panose="020B0604020202020204" pitchFamily="34" charset="0"/>
              </a:defRPr>
            </a:lvl8pPr>
            <a:lvl9pPr eaLnBrk="0" fontAlgn="base" hangingPunct="0">
              <a:spcBef>
                <a:spcPct val="0"/>
              </a:spcBef>
              <a:spcAft>
                <a:spcPct val="0"/>
              </a:spcAft>
              <a:tabLst>
                <a:tab pos="3159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315913" algn="l"/>
              </a:tabLst>
            </a:pPr>
            <a:r>
              <a:rPr kumimoji="0" lang="en-US" altLang="en-US" sz="1200" b="1" i="0" u="none" strike="noStrike" cap="none" normalizeH="0" baseline="0">
                <a:ln>
                  <a:noFill/>
                </a:ln>
                <a:solidFill>
                  <a:schemeClr val="tx2"/>
                </a:solidFill>
                <a:effectLst/>
                <a:latin typeface="+mn-lt"/>
                <a:ea typeface="Calibri" panose="020F0502020204030204" pitchFamily="34" charset="0"/>
              </a:rPr>
              <a:t>32. To what extent do you believe the full participation of all women in the life of the ELCA has been achieved?</a:t>
            </a:r>
            <a:endParaRPr kumimoji="0" lang="en-US" altLang="en-US" sz="1200" b="1" i="0" u="none" strike="noStrike" cap="none" normalizeH="0" baseline="0">
              <a:ln>
                <a:noFill/>
              </a:ln>
              <a:solidFill>
                <a:schemeClr val="tx2"/>
              </a:solidFill>
              <a:effectLst/>
              <a:latin typeface="+mn-lt"/>
            </a:endParaRPr>
          </a:p>
        </p:txBody>
      </p:sp>
      <p:sp>
        <p:nvSpPr>
          <p:cNvPr id="10" name="Rectangle 1">
            <a:extLst>
              <a:ext uri="{FF2B5EF4-FFF2-40B4-BE49-F238E27FC236}">
                <a16:creationId xmlns:a16="http://schemas.microsoft.com/office/drawing/2014/main" id="{C68F39C0-7C6B-4226-984E-5206B7986E78}"/>
              </a:ext>
            </a:extLst>
          </p:cNvPr>
          <p:cNvSpPr>
            <a:spLocks noChangeArrowheads="1"/>
          </p:cNvSpPr>
          <p:nvPr/>
        </p:nvSpPr>
        <p:spPr bwMode="auto">
          <a:xfrm>
            <a:off x="685799" y="2953545"/>
            <a:ext cx="77496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15913" algn="l"/>
              </a:tabLst>
              <a:defRPr>
                <a:solidFill>
                  <a:schemeClr val="tx1"/>
                </a:solidFill>
                <a:latin typeface="Arial" panose="020B0604020202020204" pitchFamily="34" charset="0"/>
              </a:defRPr>
            </a:lvl1pPr>
            <a:lvl2pPr eaLnBrk="0" fontAlgn="base" hangingPunct="0">
              <a:spcBef>
                <a:spcPct val="0"/>
              </a:spcBef>
              <a:spcAft>
                <a:spcPct val="0"/>
              </a:spcAft>
              <a:tabLst>
                <a:tab pos="315913" algn="l"/>
              </a:tabLst>
              <a:defRPr>
                <a:solidFill>
                  <a:schemeClr val="tx1"/>
                </a:solidFill>
                <a:latin typeface="Arial" panose="020B0604020202020204" pitchFamily="34" charset="0"/>
              </a:defRPr>
            </a:lvl2pPr>
            <a:lvl3pPr eaLnBrk="0" fontAlgn="base" hangingPunct="0">
              <a:spcBef>
                <a:spcPct val="0"/>
              </a:spcBef>
              <a:spcAft>
                <a:spcPct val="0"/>
              </a:spcAft>
              <a:tabLst>
                <a:tab pos="315913" algn="l"/>
              </a:tabLst>
              <a:defRPr>
                <a:solidFill>
                  <a:schemeClr val="tx1"/>
                </a:solidFill>
                <a:latin typeface="Arial" panose="020B0604020202020204" pitchFamily="34" charset="0"/>
              </a:defRPr>
            </a:lvl3pPr>
            <a:lvl4pPr eaLnBrk="0" fontAlgn="base" hangingPunct="0">
              <a:spcBef>
                <a:spcPct val="0"/>
              </a:spcBef>
              <a:spcAft>
                <a:spcPct val="0"/>
              </a:spcAft>
              <a:tabLst>
                <a:tab pos="315913" algn="l"/>
              </a:tabLst>
              <a:defRPr>
                <a:solidFill>
                  <a:schemeClr val="tx1"/>
                </a:solidFill>
                <a:latin typeface="Arial" panose="020B0604020202020204" pitchFamily="34" charset="0"/>
              </a:defRPr>
            </a:lvl4pPr>
            <a:lvl5pPr eaLnBrk="0" fontAlgn="base" hangingPunct="0">
              <a:spcBef>
                <a:spcPct val="0"/>
              </a:spcBef>
              <a:spcAft>
                <a:spcPct val="0"/>
              </a:spcAft>
              <a:tabLst>
                <a:tab pos="315913" algn="l"/>
              </a:tabLst>
              <a:defRPr>
                <a:solidFill>
                  <a:schemeClr val="tx1"/>
                </a:solidFill>
                <a:latin typeface="Arial" panose="020B0604020202020204" pitchFamily="34" charset="0"/>
              </a:defRPr>
            </a:lvl5pPr>
            <a:lvl6pPr eaLnBrk="0" fontAlgn="base" hangingPunct="0">
              <a:spcBef>
                <a:spcPct val="0"/>
              </a:spcBef>
              <a:spcAft>
                <a:spcPct val="0"/>
              </a:spcAft>
              <a:tabLst>
                <a:tab pos="315913" algn="l"/>
              </a:tabLst>
              <a:defRPr>
                <a:solidFill>
                  <a:schemeClr val="tx1"/>
                </a:solidFill>
                <a:latin typeface="Arial" panose="020B0604020202020204" pitchFamily="34" charset="0"/>
              </a:defRPr>
            </a:lvl6pPr>
            <a:lvl7pPr eaLnBrk="0" fontAlgn="base" hangingPunct="0">
              <a:spcBef>
                <a:spcPct val="0"/>
              </a:spcBef>
              <a:spcAft>
                <a:spcPct val="0"/>
              </a:spcAft>
              <a:tabLst>
                <a:tab pos="315913" algn="l"/>
              </a:tabLst>
              <a:defRPr>
                <a:solidFill>
                  <a:schemeClr val="tx1"/>
                </a:solidFill>
                <a:latin typeface="Arial" panose="020B0604020202020204" pitchFamily="34" charset="0"/>
              </a:defRPr>
            </a:lvl7pPr>
            <a:lvl8pPr eaLnBrk="0" fontAlgn="base" hangingPunct="0">
              <a:spcBef>
                <a:spcPct val="0"/>
              </a:spcBef>
              <a:spcAft>
                <a:spcPct val="0"/>
              </a:spcAft>
              <a:tabLst>
                <a:tab pos="315913" algn="l"/>
              </a:tabLst>
              <a:defRPr>
                <a:solidFill>
                  <a:schemeClr val="tx1"/>
                </a:solidFill>
                <a:latin typeface="Arial" panose="020B0604020202020204" pitchFamily="34" charset="0"/>
              </a:defRPr>
            </a:lvl8pPr>
            <a:lvl9pPr eaLnBrk="0" fontAlgn="base" hangingPunct="0">
              <a:spcBef>
                <a:spcPct val="0"/>
              </a:spcBef>
              <a:spcAft>
                <a:spcPct val="0"/>
              </a:spcAft>
              <a:tabLst>
                <a:tab pos="3159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315913" algn="l"/>
              </a:tabLst>
            </a:pPr>
            <a:r>
              <a:rPr kumimoji="0" lang="en-US" altLang="en-US" sz="1200" b="1" i="0" u="none" strike="noStrike" cap="none" normalizeH="0" baseline="0">
                <a:ln>
                  <a:noFill/>
                </a:ln>
                <a:solidFill>
                  <a:schemeClr val="tx2"/>
                </a:solidFill>
                <a:effectLst/>
                <a:latin typeface="+mn-lt"/>
                <a:ea typeface="Calibri" panose="020F0502020204030204" pitchFamily="34" charset="0"/>
              </a:rPr>
              <a:t>33. To what extent do you believe the full participation specifically of women of color in the ELCA has been achieved?</a:t>
            </a:r>
            <a:endParaRPr kumimoji="0" lang="en-US" altLang="en-US" sz="1200" b="1" i="0" u="none" strike="noStrike" cap="none" normalizeH="0" baseline="0">
              <a:ln>
                <a:noFill/>
              </a:ln>
              <a:solidFill>
                <a:schemeClr val="tx2"/>
              </a:solidFill>
              <a:effectLst/>
              <a:latin typeface="+mn-lt"/>
            </a:endParaRPr>
          </a:p>
        </p:txBody>
      </p:sp>
      <p:sp>
        <p:nvSpPr>
          <p:cNvPr id="15" name="Rectangle 14">
            <a:extLst>
              <a:ext uri="{FF2B5EF4-FFF2-40B4-BE49-F238E27FC236}">
                <a16:creationId xmlns:a16="http://schemas.microsoft.com/office/drawing/2014/main" id="{18E6E4E5-FB9E-4C14-8D3F-77B13D923782}"/>
              </a:ext>
            </a:extLst>
          </p:cNvPr>
          <p:cNvSpPr/>
          <p:nvPr/>
        </p:nvSpPr>
        <p:spPr>
          <a:xfrm>
            <a:off x="685799" y="4471305"/>
            <a:ext cx="4572000" cy="1213153"/>
          </a:xfrm>
          <a:prstGeom prst="rect">
            <a:avLst/>
          </a:prstGeom>
        </p:spPr>
        <p:txBody>
          <a:bodyPr>
            <a:spAutoFit/>
          </a:bodyPr>
          <a:lstStyle/>
          <a:p>
            <a:pPr marR="0" lvl="0">
              <a:spcBef>
                <a:spcPts val="0"/>
              </a:spcBef>
              <a:spcAft>
                <a:spcPts val="0"/>
              </a:spcAft>
              <a:buSzPts val="1100"/>
              <a:tabLst>
                <a:tab pos="315595" algn="l"/>
              </a:tabLst>
            </a:pPr>
            <a:r>
              <a:rPr lang="en-US" sz="1200" b="1" dirty="0">
                <a:solidFill>
                  <a:schemeClr val="tx2"/>
                </a:solidFill>
                <a:ea typeface="Calibri" panose="020F0502020204030204" pitchFamily="34" charset="0"/>
              </a:rPr>
              <a:t>34. What is the most difficult part of rostered ministry for you on a regular</a:t>
            </a:r>
            <a:r>
              <a:rPr lang="en-US" sz="1200" b="1" spc="-155" dirty="0">
                <a:solidFill>
                  <a:schemeClr val="tx2"/>
                </a:solidFill>
                <a:ea typeface="Calibri" panose="020F0502020204030204" pitchFamily="34" charset="0"/>
              </a:rPr>
              <a:t> </a:t>
            </a:r>
            <a:r>
              <a:rPr lang="en-US" sz="1200" b="1" dirty="0">
                <a:solidFill>
                  <a:schemeClr val="tx2"/>
                </a:solidFill>
                <a:ea typeface="Calibri" panose="020F0502020204030204" pitchFamily="34" charset="0"/>
              </a:rPr>
              <a:t>basis?</a:t>
            </a:r>
          </a:p>
          <a:p>
            <a:pPr marR="0" lvl="0">
              <a:spcBef>
                <a:spcPts val="0"/>
              </a:spcBef>
              <a:spcAft>
                <a:spcPts val="0"/>
              </a:spcAft>
              <a:buSzPts val="1100"/>
              <a:tabLst>
                <a:tab pos="315595" algn="l"/>
              </a:tabLst>
            </a:pPr>
            <a:r>
              <a:rPr lang="en-US" sz="1200" dirty="0">
                <a:solidFill>
                  <a:srgbClr val="897C57"/>
                </a:solidFill>
              </a:rPr>
              <a:t>(Various responses were analyzed using content analysis.)</a:t>
            </a:r>
            <a:endParaRPr lang="en-US" sz="1200" b="1" dirty="0">
              <a:solidFill>
                <a:schemeClr val="tx2"/>
              </a:solidFill>
              <a:ea typeface="Calibri" panose="020F0502020204030204" pitchFamily="34" charset="0"/>
            </a:endParaRPr>
          </a:p>
          <a:p>
            <a:pPr>
              <a:spcBef>
                <a:spcPts val="50"/>
              </a:spcBef>
            </a:pPr>
            <a:r>
              <a:rPr lang="en-US" sz="1200" b="1" dirty="0">
                <a:solidFill>
                  <a:schemeClr val="tx2"/>
                </a:solidFill>
                <a:ea typeface="Calibri" panose="020F0502020204030204" pitchFamily="34" charset="0"/>
              </a:rPr>
              <a:t> </a:t>
            </a:r>
          </a:p>
          <a:p>
            <a:pPr marR="0" lvl="0">
              <a:spcBef>
                <a:spcPts val="5"/>
              </a:spcBef>
              <a:spcAft>
                <a:spcPts val="0"/>
              </a:spcAft>
              <a:buSzPts val="1100"/>
              <a:tabLst>
                <a:tab pos="315595" algn="l"/>
              </a:tabLst>
            </a:pPr>
            <a:r>
              <a:rPr lang="en-US" sz="1200" b="1" dirty="0">
                <a:solidFill>
                  <a:schemeClr val="tx2"/>
                </a:solidFill>
                <a:ea typeface="Calibri" panose="020F0502020204030204" pitchFamily="34" charset="0"/>
              </a:rPr>
              <a:t>35. What is your greatest need in order to minister more</a:t>
            </a:r>
            <a:r>
              <a:rPr lang="en-US" sz="1200" b="1" spc="-175" dirty="0">
                <a:solidFill>
                  <a:schemeClr val="tx2"/>
                </a:solidFill>
                <a:ea typeface="Calibri" panose="020F0502020204030204" pitchFamily="34" charset="0"/>
              </a:rPr>
              <a:t> </a:t>
            </a:r>
            <a:r>
              <a:rPr lang="en-US" sz="1200" b="1" dirty="0">
                <a:solidFill>
                  <a:schemeClr val="tx2"/>
                </a:solidFill>
                <a:ea typeface="Calibri" panose="020F0502020204030204" pitchFamily="34" charset="0"/>
              </a:rPr>
              <a:t>effectively?</a:t>
            </a:r>
          </a:p>
          <a:p>
            <a:pPr marR="0" lvl="0">
              <a:spcBef>
                <a:spcPts val="5"/>
              </a:spcBef>
              <a:spcAft>
                <a:spcPts val="0"/>
              </a:spcAft>
              <a:buSzPts val="1100"/>
              <a:tabLst>
                <a:tab pos="315595" algn="l"/>
              </a:tabLst>
            </a:pPr>
            <a:r>
              <a:rPr lang="en-US" sz="1200" dirty="0">
                <a:solidFill>
                  <a:srgbClr val="897C57"/>
                </a:solidFill>
              </a:rPr>
              <a:t>(Various responses were analyzed using content analysis.)</a:t>
            </a:r>
            <a:endParaRPr lang="en-US" sz="1200" b="1" dirty="0">
              <a:solidFill>
                <a:schemeClr val="tx2"/>
              </a:solidFill>
              <a:ea typeface="Calibri" panose="020F0502020204030204" pitchFamily="34" charset="0"/>
            </a:endParaRPr>
          </a:p>
        </p:txBody>
      </p:sp>
      <p:graphicFrame>
        <p:nvGraphicFramePr>
          <p:cNvPr id="11" name="Table 7">
            <a:extLst>
              <a:ext uri="{FF2B5EF4-FFF2-40B4-BE49-F238E27FC236}">
                <a16:creationId xmlns:a16="http://schemas.microsoft.com/office/drawing/2014/main" id="{08EE2B49-691E-464A-8AD8-F285C3D6E3C0}"/>
              </a:ext>
            </a:extLst>
          </p:cNvPr>
          <p:cNvGraphicFramePr>
            <a:graphicFrameLocks noGrp="1"/>
          </p:cNvGraphicFramePr>
          <p:nvPr>
            <p:extLst>
              <p:ext uri="{D42A27DB-BD31-4B8C-83A1-F6EECF244321}">
                <p14:modId xmlns:p14="http://schemas.microsoft.com/office/powerpoint/2010/main" val="585523731"/>
              </p:ext>
            </p:extLst>
          </p:nvPr>
        </p:nvGraphicFramePr>
        <p:xfrm>
          <a:off x="685798" y="1954645"/>
          <a:ext cx="6867330" cy="767080"/>
        </p:xfrm>
        <a:graphic>
          <a:graphicData uri="http://schemas.openxmlformats.org/drawingml/2006/table">
            <a:tbl>
              <a:tblPr>
                <a:tableStyleId>{5C22544A-7EE6-4342-B048-85BDC9FD1C3A}</a:tableStyleId>
              </a:tblPr>
              <a:tblGrid>
                <a:gridCol w="1413590">
                  <a:extLst>
                    <a:ext uri="{9D8B030D-6E8A-4147-A177-3AD203B41FA5}">
                      <a16:colId xmlns:a16="http://schemas.microsoft.com/office/drawing/2014/main" val="4222949057"/>
                    </a:ext>
                  </a:extLst>
                </a:gridCol>
                <a:gridCol w="811763">
                  <a:extLst>
                    <a:ext uri="{9D8B030D-6E8A-4147-A177-3AD203B41FA5}">
                      <a16:colId xmlns:a16="http://schemas.microsoft.com/office/drawing/2014/main" val="1316510813"/>
                    </a:ext>
                  </a:extLst>
                </a:gridCol>
                <a:gridCol w="1352939">
                  <a:extLst>
                    <a:ext uri="{9D8B030D-6E8A-4147-A177-3AD203B41FA5}">
                      <a16:colId xmlns:a16="http://schemas.microsoft.com/office/drawing/2014/main" val="3149953304"/>
                    </a:ext>
                  </a:extLst>
                </a:gridCol>
                <a:gridCol w="811763">
                  <a:extLst>
                    <a:ext uri="{9D8B030D-6E8A-4147-A177-3AD203B41FA5}">
                      <a16:colId xmlns:a16="http://schemas.microsoft.com/office/drawing/2014/main" val="641786074"/>
                    </a:ext>
                  </a:extLst>
                </a:gridCol>
                <a:gridCol w="979714">
                  <a:extLst>
                    <a:ext uri="{9D8B030D-6E8A-4147-A177-3AD203B41FA5}">
                      <a16:colId xmlns:a16="http://schemas.microsoft.com/office/drawing/2014/main" val="1250776596"/>
                    </a:ext>
                  </a:extLst>
                </a:gridCol>
                <a:gridCol w="774441">
                  <a:extLst>
                    <a:ext uri="{9D8B030D-6E8A-4147-A177-3AD203B41FA5}">
                      <a16:colId xmlns:a16="http://schemas.microsoft.com/office/drawing/2014/main" val="1071991585"/>
                    </a:ext>
                  </a:extLst>
                </a:gridCol>
                <a:gridCol w="723120">
                  <a:extLst>
                    <a:ext uri="{9D8B030D-6E8A-4147-A177-3AD203B41FA5}">
                      <a16:colId xmlns:a16="http://schemas.microsoft.com/office/drawing/2014/main" val="2226933719"/>
                    </a:ext>
                  </a:extLst>
                </a:gridCol>
              </a:tblGrid>
              <a:tr h="370840">
                <a:tc>
                  <a:txBody>
                    <a:bodyPr/>
                    <a:lstStyle/>
                    <a:p>
                      <a:pPr algn="ctr"/>
                      <a:r>
                        <a:rPr lang="en-US" sz="1000" b="1" kern="1200">
                          <a:solidFill>
                            <a:schemeClr val="tx2"/>
                          </a:solidFill>
                          <a:latin typeface="+mn-lt"/>
                          <a:ea typeface="+mn-ea"/>
                          <a:cs typeface="+mn-cs"/>
                        </a:rPr>
                        <a:t>1 - To a small extent</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2</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3</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4</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5 – To a large extent</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Not sure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Mean</a:t>
                      </a:r>
                    </a:p>
                  </a:txBody>
                  <a:tcP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57542464"/>
                  </a:ext>
                </a:extLst>
              </a:tr>
              <a:tr h="370840">
                <a:tc>
                  <a:txBody>
                    <a:bodyPr/>
                    <a:lstStyle/>
                    <a:p>
                      <a:pPr algn="ctr"/>
                      <a:r>
                        <a:rPr lang="en-US" sz="1200" kern="1200">
                          <a:solidFill>
                            <a:schemeClr val="tx2"/>
                          </a:solidFill>
                          <a:latin typeface="+mn-lt"/>
                          <a:ea typeface="+mn-ea"/>
                          <a:cs typeface="+mn-cs"/>
                        </a:rPr>
                        <a:t>2.3</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8.5</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35.2</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35.4</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15.7</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2.9</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3.55</a:t>
                      </a:r>
                    </a:p>
                  </a:txBody>
                  <a:tcPr>
                    <a:lnT w="12700" cap="flat" cmpd="sng" algn="ctr">
                      <a:solidFill>
                        <a:schemeClr val="tx2"/>
                      </a:solidFill>
                      <a:prstDash val="solid"/>
                      <a:round/>
                      <a:headEnd type="none" w="med" len="med"/>
                      <a:tailEnd type="none" w="med" len="med"/>
                    </a:lnT>
                    <a:noFill/>
                  </a:tcPr>
                </a:tc>
                <a:extLst>
                  <a:ext uri="{0D108BD9-81ED-4DB2-BD59-A6C34878D82A}">
                    <a16:rowId xmlns:a16="http://schemas.microsoft.com/office/drawing/2014/main" val="1956198014"/>
                  </a:ext>
                </a:extLst>
              </a:tr>
            </a:tbl>
          </a:graphicData>
        </a:graphic>
      </p:graphicFrame>
      <p:graphicFrame>
        <p:nvGraphicFramePr>
          <p:cNvPr id="12" name="Table 7">
            <a:extLst>
              <a:ext uri="{FF2B5EF4-FFF2-40B4-BE49-F238E27FC236}">
                <a16:creationId xmlns:a16="http://schemas.microsoft.com/office/drawing/2014/main" id="{826ABD56-B011-4D15-A9CF-C213279F6B97}"/>
              </a:ext>
            </a:extLst>
          </p:cNvPr>
          <p:cNvGraphicFramePr>
            <a:graphicFrameLocks noGrp="1"/>
          </p:cNvGraphicFramePr>
          <p:nvPr>
            <p:extLst>
              <p:ext uri="{D42A27DB-BD31-4B8C-83A1-F6EECF244321}">
                <p14:modId xmlns:p14="http://schemas.microsoft.com/office/powerpoint/2010/main" val="512828315"/>
              </p:ext>
            </p:extLst>
          </p:nvPr>
        </p:nvGraphicFramePr>
        <p:xfrm>
          <a:off x="685798" y="3343677"/>
          <a:ext cx="6867330" cy="767080"/>
        </p:xfrm>
        <a:graphic>
          <a:graphicData uri="http://schemas.openxmlformats.org/drawingml/2006/table">
            <a:tbl>
              <a:tblPr>
                <a:tableStyleId>{5C22544A-7EE6-4342-B048-85BDC9FD1C3A}</a:tableStyleId>
              </a:tblPr>
              <a:tblGrid>
                <a:gridCol w="1413590">
                  <a:extLst>
                    <a:ext uri="{9D8B030D-6E8A-4147-A177-3AD203B41FA5}">
                      <a16:colId xmlns:a16="http://schemas.microsoft.com/office/drawing/2014/main" val="4222949057"/>
                    </a:ext>
                  </a:extLst>
                </a:gridCol>
                <a:gridCol w="811763">
                  <a:extLst>
                    <a:ext uri="{9D8B030D-6E8A-4147-A177-3AD203B41FA5}">
                      <a16:colId xmlns:a16="http://schemas.microsoft.com/office/drawing/2014/main" val="1316510813"/>
                    </a:ext>
                  </a:extLst>
                </a:gridCol>
                <a:gridCol w="1352939">
                  <a:extLst>
                    <a:ext uri="{9D8B030D-6E8A-4147-A177-3AD203B41FA5}">
                      <a16:colId xmlns:a16="http://schemas.microsoft.com/office/drawing/2014/main" val="3149953304"/>
                    </a:ext>
                  </a:extLst>
                </a:gridCol>
                <a:gridCol w="811763">
                  <a:extLst>
                    <a:ext uri="{9D8B030D-6E8A-4147-A177-3AD203B41FA5}">
                      <a16:colId xmlns:a16="http://schemas.microsoft.com/office/drawing/2014/main" val="641786074"/>
                    </a:ext>
                  </a:extLst>
                </a:gridCol>
                <a:gridCol w="979714">
                  <a:extLst>
                    <a:ext uri="{9D8B030D-6E8A-4147-A177-3AD203B41FA5}">
                      <a16:colId xmlns:a16="http://schemas.microsoft.com/office/drawing/2014/main" val="1250776596"/>
                    </a:ext>
                  </a:extLst>
                </a:gridCol>
                <a:gridCol w="774441">
                  <a:extLst>
                    <a:ext uri="{9D8B030D-6E8A-4147-A177-3AD203B41FA5}">
                      <a16:colId xmlns:a16="http://schemas.microsoft.com/office/drawing/2014/main" val="1071991585"/>
                    </a:ext>
                  </a:extLst>
                </a:gridCol>
                <a:gridCol w="723120">
                  <a:extLst>
                    <a:ext uri="{9D8B030D-6E8A-4147-A177-3AD203B41FA5}">
                      <a16:colId xmlns:a16="http://schemas.microsoft.com/office/drawing/2014/main" val="2226933719"/>
                    </a:ext>
                  </a:extLst>
                </a:gridCol>
              </a:tblGrid>
              <a:tr h="370840">
                <a:tc>
                  <a:txBody>
                    <a:bodyPr/>
                    <a:lstStyle/>
                    <a:p>
                      <a:pPr algn="ctr"/>
                      <a:r>
                        <a:rPr lang="en-US" sz="1000" b="1" kern="1200">
                          <a:solidFill>
                            <a:schemeClr val="tx2"/>
                          </a:solidFill>
                          <a:latin typeface="+mn-lt"/>
                          <a:ea typeface="+mn-ea"/>
                          <a:cs typeface="+mn-cs"/>
                        </a:rPr>
                        <a:t>1 - To a small extent</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2</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3</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4</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5 – To a large extent</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Not sure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Mean</a:t>
                      </a:r>
                    </a:p>
                  </a:txBody>
                  <a:tcP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57542464"/>
                  </a:ext>
                </a:extLst>
              </a:tr>
              <a:tr h="370840">
                <a:tc>
                  <a:txBody>
                    <a:bodyPr/>
                    <a:lstStyle/>
                    <a:p>
                      <a:pPr algn="ctr"/>
                      <a:r>
                        <a:rPr lang="en-US" sz="1200" kern="1200">
                          <a:solidFill>
                            <a:schemeClr val="tx2"/>
                          </a:solidFill>
                          <a:latin typeface="+mn-lt"/>
                          <a:ea typeface="+mn-ea"/>
                          <a:cs typeface="+mn-cs"/>
                        </a:rPr>
                        <a:t>34.0</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32.0</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19.8</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5.3</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3.2</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5.9</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2.06</a:t>
                      </a:r>
                    </a:p>
                  </a:txBody>
                  <a:tcPr>
                    <a:lnT w="12700" cap="flat" cmpd="sng" algn="ctr">
                      <a:solidFill>
                        <a:schemeClr val="tx2"/>
                      </a:solidFill>
                      <a:prstDash val="solid"/>
                      <a:round/>
                      <a:headEnd type="none" w="med" len="med"/>
                      <a:tailEnd type="none" w="med" len="med"/>
                    </a:lnT>
                    <a:noFill/>
                  </a:tcPr>
                </a:tc>
                <a:extLst>
                  <a:ext uri="{0D108BD9-81ED-4DB2-BD59-A6C34878D82A}">
                    <a16:rowId xmlns:a16="http://schemas.microsoft.com/office/drawing/2014/main" val="1956198014"/>
                  </a:ext>
                </a:extLst>
              </a:tr>
            </a:tbl>
          </a:graphicData>
        </a:graphic>
      </p:graphicFrame>
    </p:spTree>
    <p:extLst>
      <p:ext uri="{BB962C8B-B14F-4D97-AF65-F5344CB8AC3E}">
        <p14:creationId xmlns:p14="http://schemas.microsoft.com/office/powerpoint/2010/main" val="199038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59158"/>
            <a:ext cx="6916479" cy="292177"/>
          </a:xfrm>
        </p:spPr>
        <p:txBody>
          <a:bodyPr/>
          <a:lstStyle/>
          <a:p>
            <a:r>
              <a:rPr lang="en-US" sz="2800" dirty="0"/>
              <a:t>Questions Asked and Response Percentages</a:t>
            </a:r>
          </a:p>
        </p:txBody>
      </p:sp>
      <p:sp>
        <p:nvSpPr>
          <p:cNvPr id="4" name="Content Placeholder 3">
            <a:extLst>
              <a:ext uri="{FF2B5EF4-FFF2-40B4-BE49-F238E27FC236}">
                <a16:creationId xmlns:a16="http://schemas.microsoft.com/office/drawing/2014/main" id="{4386409E-1C76-4282-92D1-C6982A6B0E62}"/>
              </a:ext>
            </a:extLst>
          </p:cNvPr>
          <p:cNvSpPr>
            <a:spLocks noGrp="1"/>
          </p:cNvSpPr>
          <p:nvPr>
            <p:ph sz="quarter" idx="16"/>
          </p:nvPr>
        </p:nvSpPr>
        <p:spPr>
          <a:xfrm>
            <a:off x="4892040" y="1898763"/>
            <a:ext cx="3886199" cy="2452217"/>
          </a:xfrm>
        </p:spPr>
        <p:txBody>
          <a:bodyPr/>
          <a:lstStyle/>
          <a:p>
            <a:pPr>
              <a:lnSpc>
                <a:spcPct val="100000"/>
              </a:lnSpc>
              <a:spcBef>
                <a:spcPts val="0"/>
              </a:spcBef>
              <a:spcAft>
                <a:spcPts val="0"/>
              </a:spcAft>
              <a:buNone/>
            </a:pPr>
            <a:r>
              <a:rPr lang="en-US" sz="1200" b="1">
                <a:solidFill>
                  <a:schemeClr val="tx2"/>
                </a:solidFill>
              </a:rPr>
              <a:t>39. Do you publicly identify as LGBTQIA+ in your ministry setting?</a:t>
            </a:r>
          </a:p>
          <a:p>
            <a:pPr>
              <a:lnSpc>
                <a:spcPct val="100000"/>
              </a:lnSpc>
              <a:spcBef>
                <a:spcPts val="0"/>
              </a:spcBef>
              <a:spcAft>
                <a:spcPts val="0"/>
              </a:spcAft>
              <a:buNone/>
            </a:pPr>
            <a:r>
              <a:rPr lang="en-US" sz="1200">
                <a:solidFill>
                  <a:schemeClr val="tx2"/>
                </a:solidFill>
              </a:rPr>
              <a:t>  5.3  Yes</a:t>
            </a:r>
          </a:p>
          <a:p>
            <a:pPr>
              <a:lnSpc>
                <a:spcPct val="100000"/>
              </a:lnSpc>
              <a:spcBef>
                <a:spcPts val="0"/>
              </a:spcBef>
              <a:spcAft>
                <a:spcPts val="0"/>
              </a:spcAft>
              <a:buNone/>
            </a:pPr>
            <a:r>
              <a:rPr lang="en-US" sz="1200">
                <a:solidFill>
                  <a:schemeClr val="tx2"/>
                </a:solidFill>
              </a:rPr>
              <a:t>93.0  No</a:t>
            </a:r>
          </a:p>
          <a:p>
            <a:pPr>
              <a:lnSpc>
                <a:spcPct val="100000"/>
              </a:lnSpc>
              <a:spcBef>
                <a:spcPts val="0"/>
              </a:spcBef>
              <a:spcAft>
                <a:spcPts val="0"/>
              </a:spcAft>
              <a:buNone/>
            </a:pPr>
            <a:r>
              <a:rPr lang="en-US" sz="1200">
                <a:solidFill>
                  <a:schemeClr val="tx2"/>
                </a:solidFill>
              </a:rPr>
              <a:t>  1.6   Prefer not to answer</a:t>
            </a:r>
          </a:p>
          <a:p>
            <a:pPr>
              <a:lnSpc>
                <a:spcPct val="100000"/>
              </a:lnSpc>
              <a:spcAft>
                <a:spcPts val="0"/>
              </a:spcAft>
              <a:buNone/>
            </a:pPr>
            <a:endParaRPr lang="en-US" sz="1200" b="1">
              <a:solidFill>
                <a:schemeClr val="tx2"/>
              </a:solidFill>
            </a:endParaRPr>
          </a:p>
          <a:p>
            <a:pPr>
              <a:lnSpc>
                <a:spcPct val="100000"/>
              </a:lnSpc>
              <a:spcBef>
                <a:spcPts val="0"/>
              </a:spcBef>
              <a:spcAft>
                <a:spcPts val="0"/>
              </a:spcAft>
              <a:buNone/>
            </a:pPr>
            <a:r>
              <a:rPr lang="en-US" sz="1200" b="1">
                <a:solidFill>
                  <a:schemeClr val="tx2"/>
                </a:solidFill>
              </a:rPr>
              <a:t>40. We may contact certain people to share more about their experiences in rostered ministry. If you agree to be contacted, please indicate “Yes” and provide your email below.</a:t>
            </a:r>
          </a:p>
          <a:p>
            <a:pPr>
              <a:lnSpc>
                <a:spcPct val="100000"/>
              </a:lnSpc>
              <a:spcBef>
                <a:spcPts val="0"/>
              </a:spcBef>
              <a:spcAft>
                <a:spcPts val="0"/>
              </a:spcAft>
              <a:buNone/>
            </a:pPr>
            <a:r>
              <a:rPr lang="en-US" sz="1200">
                <a:solidFill>
                  <a:schemeClr val="tx2"/>
                </a:solidFill>
              </a:rPr>
              <a:t>65.8  Yes</a:t>
            </a:r>
          </a:p>
          <a:p>
            <a:pPr>
              <a:lnSpc>
                <a:spcPct val="100000"/>
              </a:lnSpc>
              <a:spcBef>
                <a:spcPts val="0"/>
              </a:spcBef>
              <a:spcAft>
                <a:spcPts val="0"/>
              </a:spcAft>
              <a:buNone/>
            </a:pPr>
            <a:r>
              <a:rPr lang="en-US" sz="1200">
                <a:solidFill>
                  <a:schemeClr val="tx2"/>
                </a:solidFill>
              </a:rPr>
              <a:t>34.2  No</a:t>
            </a:r>
          </a:p>
          <a:p>
            <a:pPr>
              <a:lnSpc>
                <a:spcPct val="100000"/>
              </a:lnSpc>
              <a:spcBef>
                <a:spcPts val="0"/>
              </a:spcBef>
              <a:spcAft>
                <a:spcPts val="0"/>
              </a:spcAft>
              <a:buNone/>
            </a:pPr>
            <a:endParaRPr lang="en-US" sz="1200" b="1">
              <a:solidFill>
                <a:schemeClr val="tx2"/>
              </a:solidFill>
            </a:endParaRPr>
          </a:p>
        </p:txBody>
      </p:sp>
      <p:sp>
        <p:nvSpPr>
          <p:cNvPr id="7" name="Text Placeholder 6">
            <a:extLst>
              <a:ext uri="{FF2B5EF4-FFF2-40B4-BE49-F238E27FC236}">
                <a16:creationId xmlns:a16="http://schemas.microsoft.com/office/drawing/2014/main" id="{78604837-A034-4520-9E71-630E5C9A9218}"/>
              </a:ext>
            </a:extLst>
          </p:cNvPr>
          <p:cNvSpPr>
            <a:spLocks noGrp="1"/>
          </p:cNvSpPr>
          <p:nvPr>
            <p:ph type="body" idx="28"/>
          </p:nvPr>
        </p:nvSpPr>
        <p:spPr>
          <a:xfrm>
            <a:off x="685800" y="403907"/>
            <a:ext cx="7772400" cy="292177"/>
          </a:xfrm>
        </p:spPr>
        <p:txBody>
          <a:bodyPr/>
          <a:lstStyle/>
          <a:p>
            <a:r>
              <a:rPr lang="en-US" dirty="0"/>
              <a:t>Appendix B</a:t>
            </a:r>
          </a:p>
        </p:txBody>
      </p:sp>
      <p:sp>
        <p:nvSpPr>
          <p:cNvPr id="3" name="TextBox 2">
            <a:extLst>
              <a:ext uri="{FF2B5EF4-FFF2-40B4-BE49-F238E27FC236}">
                <a16:creationId xmlns:a16="http://schemas.microsoft.com/office/drawing/2014/main" id="{9E8D2B34-AC39-453C-A0BC-985EABB310DF}"/>
              </a:ext>
            </a:extLst>
          </p:cNvPr>
          <p:cNvSpPr txBox="1"/>
          <p:nvPr/>
        </p:nvSpPr>
        <p:spPr>
          <a:xfrm>
            <a:off x="685800" y="1898763"/>
            <a:ext cx="3992527" cy="2923877"/>
          </a:xfrm>
          <a:prstGeom prst="rect">
            <a:avLst/>
          </a:prstGeom>
          <a:noFill/>
        </p:spPr>
        <p:txBody>
          <a:bodyPr wrap="square" lIns="0" tIns="0" rIns="0" bIns="0" rtlCol="0">
            <a:spAutoFit/>
          </a:bodyPr>
          <a:lstStyle/>
          <a:p>
            <a:pPr>
              <a:lnSpc>
                <a:spcPct val="100000"/>
              </a:lnSpc>
              <a:spcBef>
                <a:spcPts val="0"/>
              </a:spcBef>
              <a:spcAft>
                <a:spcPts val="0"/>
              </a:spcAft>
            </a:pPr>
            <a:r>
              <a:rPr lang="en-US" sz="1200" b="1" dirty="0">
                <a:solidFill>
                  <a:schemeClr val="tx2"/>
                </a:solidFill>
              </a:rPr>
              <a:t>36. Please provide any advice you have for women entering into or serving in rostered ministry in the ELCA.</a:t>
            </a:r>
          </a:p>
          <a:p>
            <a:pPr>
              <a:lnSpc>
                <a:spcPct val="50000"/>
              </a:lnSpc>
              <a:spcBef>
                <a:spcPts val="0"/>
              </a:spcBef>
              <a:spcAft>
                <a:spcPts val="0"/>
              </a:spcAft>
            </a:pPr>
            <a:endParaRPr lang="en-US" sz="1200" b="1" dirty="0">
              <a:solidFill>
                <a:schemeClr val="tx2"/>
              </a:solidFill>
            </a:endParaRPr>
          </a:p>
          <a:p>
            <a:r>
              <a:rPr lang="en-US" sz="1200" dirty="0">
                <a:solidFill>
                  <a:srgbClr val="897C57"/>
                </a:solidFill>
              </a:rPr>
              <a:t>(Various responses were analyzed using content analysis.)</a:t>
            </a:r>
          </a:p>
          <a:p>
            <a:pPr>
              <a:lnSpc>
                <a:spcPct val="100000"/>
              </a:lnSpc>
              <a:spcBef>
                <a:spcPts val="0"/>
              </a:spcBef>
              <a:spcAft>
                <a:spcPts val="600"/>
              </a:spcAft>
            </a:pPr>
            <a:endParaRPr lang="en-US" sz="1200" b="1" dirty="0">
              <a:solidFill>
                <a:schemeClr val="tx2"/>
              </a:solidFill>
            </a:endParaRPr>
          </a:p>
          <a:p>
            <a:pPr>
              <a:lnSpc>
                <a:spcPct val="100000"/>
              </a:lnSpc>
              <a:spcBef>
                <a:spcPts val="0"/>
              </a:spcBef>
              <a:spcAft>
                <a:spcPts val="0"/>
              </a:spcAft>
            </a:pPr>
            <a:r>
              <a:rPr lang="en-US" sz="1200" b="1" dirty="0">
                <a:solidFill>
                  <a:schemeClr val="tx2"/>
                </a:solidFill>
              </a:rPr>
              <a:t>37. Please provide any advice you have for bishops, synod councils or churchwide staff related to women in rostered ministry in the ELCA.</a:t>
            </a:r>
          </a:p>
          <a:p>
            <a:pPr>
              <a:lnSpc>
                <a:spcPct val="50000"/>
              </a:lnSpc>
              <a:spcBef>
                <a:spcPts val="0"/>
              </a:spcBef>
              <a:spcAft>
                <a:spcPts val="0"/>
              </a:spcAft>
            </a:pPr>
            <a:endParaRPr lang="en-US" sz="1200" b="1" dirty="0">
              <a:solidFill>
                <a:schemeClr val="tx2"/>
              </a:solidFill>
            </a:endParaRPr>
          </a:p>
          <a:p>
            <a:r>
              <a:rPr lang="en-US" sz="1200" dirty="0">
                <a:solidFill>
                  <a:srgbClr val="897C57"/>
                </a:solidFill>
              </a:rPr>
              <a:t>(Various responses were analyzed using content analysis.)</a:t>
            </a:r>
            <a:endParaRPr lang="en-US" sz="1200" b="1" dirty="0">
              <a:solidFill>
                <a:schemeClr val="tx2"/>
              </a:solidFill>
            </a:endParaRPr>
          </a:p>
          <a:p>
            <a:pPr>
              <a:lnSpc>
                <a:spcPct val="100000"/>
              </a:lnSpc>
              <a:spcBef>
                <a:spcPts val="0"/>
              </a:spcBef>
              <a:spcAft>
                <a:spcPts val="600"/>
              </a:spcAft>
            </a:pPr>
            <a:endParaRPr lang="en-US" sz="1200" b="1" dirty="0">
              <a:solidFill>
                <a:schemeClr val="tx2"/>
              </a:solidFill>
            </a:endParaRPr>
          </a:p>
          <a:p>
            <a:pPr>
              <a:lnSpc>
                <a:spcPct val="100000"/>
              </a:lnSpc>
              <a:spcBef>
                <a:spcPts val="0"/>
              </a:spcBef>
              <a:spcAft>
                <a:spcPts val="0"/>
              </a:spcAft>
            </a:pPr>
            <a:r>
              <a:rPr lang="en-US" sz="1200" b="1" dirty="0">
                <a:solidFill>
                  <a:schemeClr val="tx2"/>
                </a:solidFill>
              </a:rPr>
              <a:t>38. Gender</a:t>
            </a:r>
          </a:p>
          <a:p>
            <a:pPr>
              <a:lnSpc>
                <a:spcPct val="100000"/>
              </a:lnSpc>
              <a:spcBef>
                <a:spcPts val="0"/>
              </a:spcBef>
              <a:spcAft>
                <a:spcPts val="0"/>
              </a:spcAft>
            </a:pPr>
            <a:r>
              <a:rPr lang="en-US" sz="1200" dirty="0">
                <a:solidFill>
                  <a:schemeClr val="tx2"/>
                </a:solidFill>
              </a:rPr>
              <a:t>41.8  Woman</a:t>
            </a:r>
          </a:p>
          <a:p>
            <a:pPr>
              <a:lnSpc>
                <a:spcPct val="100000"/>
              </a:lnSpc>
              <a:spcBef>
                <a:spcPts val="0"/>
              </a:spcBef>
              <a:spcAft>
                <a:spcPts val="0"/>
              </a:spcAft>
            </a:pPr>
            <a:r>
              <a:rPr lang="en-US" sz="1200" dirty="0">
                <a:solidFill>
                  <a:schemeClr val="tx2"/>
                </a:solidFill>
              </a:rPr>
              <a:t>57.4  Man</a:t>
            </a:r>
          </a:p>
          <a:p>
            <a:pPr>
              <a:lnSpc>
                <a:spcPct val="100000"/>
              </a:lnSpc>
              <a:spcBef>
                <a:spcPts val="0"/>
              </a:spcBef>
              <a:spcAft>
                <a:spcPts val="0"/>
              </a:spcAft>
            </a:pPr>
            <a:r>
              <a:rPr lang="en-US" sz="1200" dirty="0">
                <a:solidFill>
                  <a:schemeClr val="tx2"/>
                </a:solidFill>
              </a:rPr>
              <a:t>  0.7  Not listed above (please say more)</a:t>
            </a:r>
          </a:p>
          <a:p>
            <a:pPr>
              <a:lnSpc>
                <a:spcPct val="100000"/>
              </a:lnSpc>
              <a:spcBef>
                <a:spcPts val="0"/>
              </a:spcBef>
              <a:spcAft>
                <a:spcPts val="0"/>
              </a:spcAft>
            </a:pPr>
            <a:r>
              <a:rPr lang="en-US" sz="1200" dirty="0">
                <a:solidFill>
                  <a:schemeClr val="tx2"/>
                </a:solidFill>
              </a:rPr>
              <a:t>  0.2  Gender non-conforming</a:t>
            </a:r>
          </a:p>
        </p:txBody>
      </p:sp>
    </p:spTree>
    <p:extLst>
      <p:ext uri="{BB962C8B-B14F-4D97-AF65-F5344CB8AC3E}">
        <p14:creationId xmlns:p14="http://schemas.microsoft.com/office/powerpoint/2010/main" val="354521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401"/>
            <a:ext cx="7772400" cy="914402"/>
          </a:xfrm>
        </p:spPr>
        <p:txBody>
          <a:bodyPr/>
          <a:lstStyle/>
          <a:p>
            <a:r>
              <a:rPr lang="en-US" dirty="0"/>
              <a:t>How the Study Was Conducted</a:t>
            </a:r>
          </a:p>
        </p:txBody>
      </p:sp>
      <p:sp>
        <p:nvSpPr>
          <p:cNvPr id="17" name="Text Placeholder 16"/>
          <p:cNvSpPr>
            <a:spLocks noGrp="1"/>
          </p:cNvSpPr>
          <p:nvPr>
            <p:ph type="body" idx="28"/>
          </p:nvPr>
        </p:nvSpPr>
        <p:spPr>
          <a:xfrm>
            <a:off x="685800" y="386453"/>
            <a:ext cx="7772400" cy="451948"/>
          </a:xfrm>
        </p:spPr>
        <p:txBody>
          <a:bodyPr/>
          <a:lstStyle/>
          <a:p>
            <a:r>
              <a:rPr lang="en-US" dirty="0"/>
              <a:t>Introduction</a:t>
            </a:r>
          </a:p>
        </p:txBody>
      </p:sp>
      <p:sp>
        <p:nvSpPr>
          <p:cNvPr id="7" name="Content Placeholder 7">
            <a:extLst>
              <a:ext uri="{FF2B5EF4-FFF2-40B4-BE49-F238E27FC236}">
                <a16:creationId xmlns:a16="http://schemas.microsoft.com/office/drawing/2014/main" id="{C210D8E8-B8C3-44F5-AB76-6988B618641F}"/>
              </a:ext>
            </a:extLst>
          </p:cNvPr>
          <p:cNvSpPr txBox="1">
            <a:spLocks/>
          </p:cNvSpPr>
          <p:nvPr/>
        </p:nvSpPr>
        <p:spPr>
          <a:xfrm>
            <a:off x="685799" y="1591608"/>
            <a:ext cx="4505633" cy="4405155"/>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lvl="2">
              <a:lnSpc>
                <a:spcPct val="100000"/>
              </a:lnSpc>
              <a:spcBef>
                <a:spcPts val="0"/>
              </a:spcBef>
              <a:spcAft>
                <a:spcPts val="0"/>
              </a:spcAft>
            </a:pPr>
            <a:r>
              <a:rPr lang="en-US" sz="1200" dirty="0"/>
              <a:t>The 50th Anniversary Questionnaire was emailed to a sample of 2,707 ELCA Word and Sacrament ministers in November 2019.</a:t>
            </a:r>
            <a:r>
              <a:rPr lang="en-US" sz="1000" baseline="30000" dirty="0"/>
              <a:t>*</a:t>
            </a:r>
            <a:r>
              <a:rPr lang="en-US" sz="1200" dirty="0"/>
              <a:t> Women, younger ministers and ministers from racialized communities were oversampled. We conducted weighted analyses to statistically correct for the oversampling of these three groups. Participants completed the survey between November 2019 and February 2020. </a:t>
            </a:r>
          </a:p>
          <a:p>
            <a:pPr lvl="2">
              <a:lnSpc>
                <a:spcPct val="100000"/>
              </a:lnSpc>
              <a:spcBef>
                <a:spcPts val="0"/>
              </a:spcBef>
              <a:spcAft>
                <a:spcPts val="0"/>
              </a:spcAft>
            </a:pPr>
            <a:endParaRPr lang="en-US" sz="1200" dirty="0"/>
          </a:p>
          <a:p>
            <a:pPr lvl="2">
              <a:lnSpc>
                <a:spcPct val="100000"/>
              </a:lnSpc>
              <a:spcBef>
                <a:spcPts val="0"/>
              </a:spcBef>
              <a:spcAft>
                <a:spcPts val="0"/>
              </a:spcAft>
            </a:pPr>
            <a:r>
              <a:rPr lang="en-US" sz="1200" i="1" dirty="0"/>
              <a:t>This sample consisted of:</a:t>
            </a:r>
          </a:p>
          <a:p>
            <a:pPr marL="173038" lvl="2" indent="-112713">
              <a:lnSpc>
                <a:spcPct val="100000"/>
              </a:lnSpc>
              <a:spcBef>
                <a:spcPts val="0"/>
              </a:spcBef>
              <a:spcAft>
                <a:spcPts val="0"/>
              </a:spcAft>
              <a:buFont typeface="Arial" panose="020B0604020202020204" pitchFamily="34" charset="0"/>
              <a:buChar char="•"/>
            </a:pPr>
            <a:r>
              <a:rPr lang="en-US" sz="1200" dirty="0"/>
              <a:t> 1,075 white women. </a:t>
            </a:r>
          </a:p>
          <a:p>
            <a:pPr marL="173038" lvl="2" indent="-112713">
              <a:lnSpc>
                <a:spcPct val="100000"/>
              </a:lnSpc>
              <a:spcBef>
                <a:spcPts val="0"/>
              </a:spcBef>
              <a:spcAft>
                <a:spcPts val="0"/>
              </a:spcAft>
              <a:buFont typeface="Arial" panose="020B0604020202020204" pitchFamily="34" charset="0"/>
              <a:buChar char="•"/>
            </a:pPr>
            <a:r>
              <a:rPr lang="en-US" sz="1200" dirty="0"/>
              <a:t> 1,100 white men.</a:t>
            </a:r>
          </a:p>
          <a:p>
            <a:pPr marL="173038" lvl="2" indent="-112713">
              <a:lnSpc>
                <a:spcPct val="100000"/>
              </a:lnSpc>
              <a:spcBef>
                <a:spcPts val="0"/>
              </a:spcBef>
              <a:spcAft>
                <a:spcPts val="0"/>
              </a:spcAft>
              <a:buFont typeface="Arial" panose="020B0604020202020204" pitchFamily="34" charset="0"/>
              <a:buChar char="•"/>
            </a:pPr>
            <a:r>
              <a:rPr lang="en-US" sz="1200" dirty="0"/>
              <a:t>    181 women from racialized communities.</a:t>
            </a:r>
          </a:p>
          <a:p>
            <a:pPr marL="173038" lvl="2" indent="-112713">
              <a:lnSpc>
                <a:spcPct val="100000"/>
              </a:lnSpc>
              <a:spcBef>
                <a:spcPts val="0"/>
              </a:spcBef>
              <a:spcAft>
                <a:spcPts val="0"/>
              </a:spcAft>
              <a:buFont typeface="Arial" panose="020B0604020202020204" pitchFamily="34" charset="0"/>
              <a:buChar char="•"/>
            </a:pPr>
            <a:r>
              <a:rPr lang="en-US" sz="1200" dirty="0"/>
              <a:t>    351 men from racialized communities.</a:t>
            </a:r>
          </a:p>
          <a:p>
            <a:pPr marL="60325" lvl="2">
              <a:lnSpc>
                <a:spcPct val="50000"/>
              </a:lnSpc>
              <a:spcBef>
                <a:spcPts val="0"/>
              </a:spcBef>
              <a:spcAft>
                <a:spcPts val="0"/>
              </a:spcAft>
              <a:buNone/>
            </a:pPr>
            <a:endParaRPr lang="en-US" sz="1200" dirty="0"/>
          </a:p>
          <a:p>
            <a:pPr lvl="2">
              <a:lnSpc>
                <a:spcPct val="100000"/>
              </a:lnSpc>
              <a:spcBef>
                <a:spcPts val="0"/>
              </a:spcBef>
              <a:spcAft>
                <a:spcPts val="0"/>
              </a:spcAft>
              <a:buNone/>
            </a:pPr>
            <a:r>
              <a:rPr lang="en-US" sz="1200" i="1" dirty="0"/>
              <a:t>Response rates:</a:t>
            </a:r>
          </a:p>
          <a:p>
            <a:pPr marL="171450" lvl="2" indent="-171450">
              <a:lnSpc>
                <a:spcPct val="100000"/>
              </a:lnSpc>
              <a:spcBef>
                <a:spcPts val="0"/>
              </a:spcBef>
              <a:spcAft>
                <a:spcPts val="0"/>
              </a:spcAft>
              <a:buFont typeface="Arial" panose="020B0604020202020204" pitchFamily="34" charset="0"/>
              <a:buChar char="•"/>
            </a:pPr>
            <a:r>
              <a:rPr lang="en-US" sz="1200" dirty="0"/>
              <a:t>46% (499) of the white women </a:t>
            </a:r>
            <a:r>
              <a:rPr lang="en-US" sz="1200" dirty="0">
                <a:solidFill>
                  <a:schemeClr val="accent5"/>
                </a:solidFill>
              </a:rPr>
              <a:t>responded.</a:t>
            </a:r>
          </a:p>
          <a:p>
            <a:pPr marL="171450" lvl="2" indent="-171450">
              <a:lnSpc>
                <a:spcPct val="100000"/>
              </a:lnSpc>
              <a:spcBef>
                <a:spcPts val="0"/>
              </a:spcBef>
              <a:spcAft>
                <a:spcPts val="0"/>
              </a:spcAft>
              <a:buFont typeface="Arial" panose="020B0604020202020204" pitchFamily="34" charset="0"/>
              <a:buChar char="•"/>
            </a:pPr>
            <a:r>
              <a:rPr lang="en-US" sz="1200" dirty="0">
                <a:solidFill>
                  <a:schemeClr val="accent5"/>
                </a:solidFill>
              </a:rPr>
              <a:t>31% (340) of the white men responded.</a:t>
            </a:r>
          </a:p>
          <a:p>
            <a:pPr marL="171450" lvl="2" indent="-171450">
              <a:lnSpc>
                <a:spcPct val="100000"/>
              </a:lnSpc>
              <a:spcBef>
                <a:spcPts val="0"/>
              </a:spcBef>
              <a:spcAft>
                <a:spcPts val="0"/>
              </a:spcAft>
              <a:buFont typeface="Arial" panose="020B0604020202020204" pitchFamily="34" charset="0"/>
              <a:buChar char="•"/>
            </a:pPr>
            <a:r>
              <a:rPr lang="en-US" sz="1200" dirty="0">
                <a:solidFill>
                  <a:schemeClr val="accent5"/>
                </a:solidFill>
              </a:rPr>
              <a:t>31% of the women from racialized communities (57) responded.</a:t>
            </a:r>
          </a:p>
          <a:p>
            <a:pPr marL="171450" lvl="2" indent="-171450">
              <a:lnSpc>
                <a:spcPct val="100000"/>
              </a:lnSpc>
              <a:spcBef>
                <a:spcPts val="0"/>
              </a:spcBef>
              <a:spcAft>
                <a:spcPts val="0"/>
              </a:spcAft>
              <a:buFont typeface="Arial" panose="020B0604020202020204" pitchFamily="34" charset="0"/>
              <a:buChar char="•"/>
            </a:pPr>
            <a:r>
              <a:rPr lang="en-US" sz="1200" dirty="0">
                <a:solidFill>
                  <a:schemeClr val="accent5"/>
                </a:solidFill>
              </a:rPr>
              <a:t>14% of the men from racialized communities (49) responded.</a:t>
            </a:r>
          </a:p>
          <a:p>
            <a:pPr lvl="2">
              <a:lnSpc>
                <a:spcPct val="50000"/>
              </a:lnSpc>
              <a:spcBef>
                <a:spcPts val="0"/>
              </a:spcBef>
              <a:spcAft>
                <a:spcPts val="0"/>
              </a:spcAft>
              <a:buNone/>
            </a:pPr>
            <a:endParaRPr lang="en-US" sz="1200" dirty="0"/>
          </a:p>
          <a:p>
            <a:pPr lvl="2">
              <a:lnSpc>
                <a:spcPct val="100000"/>
              </a:lnSpc>
              <a:spcBef>
                <a:spcPts val="0"/>
              </a:spcBef>
              <a:spcAft>
                <a:spcPts val="0"/>
              </a:spcAft>
            </a:pPr>
            <a:r>
              <a:rPr lang="en-US" sz="1200" dirty="0"/>
              <a:t>We recognize that the term “rostered ministers” refers to ministers of Word and Service as well as ministers of Word and Sacrament. For brevity, we use “rostered ministers” or “pastors” throughout the report to refer to ministers of Word and Sacrament</a:t>
            </a:r>
            <a:r>
              <a:rPr lang="en-US" sz="1200" dirty="0">
                <a:solidFill>
                  <a:srgbClr val="FF0000"/>
                </a:solidFill>
              </a:rPr>
              <a:t>.</a:t>
            </a:r>
            <a:endParaRPr lang="en-US" sz="1200" dirty="0">
              <a:solidFill>
                <a:schemeClr val="accent5"/>
              </a:solidFill>
            </a:endParaRPr>
          </a:p>
        </p:txBody>
      </p:sp>
      <p:sp>
        <p:nvSpPr>
          <p:cNvPr id="12" name="Content Placeholder 15">
            <a:extLst>
              <a:ext uri="{FF2B5EF4-FFF2-40B4-BE49-F238E27FC236}">
                <a16:creationId xmlns:a16="http://schemas.microsoft.com/office/drawing/2014/main" id="{B89A767B-BACE-4709-B5EC-19D354B33CEA}"/>
              </a:ext>
            </a:extLst>
          </p:cNvPr>
          <p:cNvSpPr txBox="1">
            <a:spLocks/>
          </p:cNvSpPr>
          <p:nvPr/>
        </p:nvSpPr>
        <p:spPr>
          <a:xfrm>
            <a:off x="5753101" y="1591608"/>
            <a:ext cx="2705100" cy="2439292"/>
          </a:xfrm>
          <a:prstGeom prst="rect">
            <a:avLst/>
          </a:prstGeom>
        </p:spPr>
        <p:txBody>
          <a:bodyPr tIns="0" bIns="0"/>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nSpc>
                <a:spcPct val="100000"/>
              </a:lnSpc>
              <a:spcAft>
                <a:spcPts val="0"/>
              </a:spcAft>
            </a:pPr>
            <a:r>
              <a:rPr lang="en-US" dirty="0">
                <a:solidFill>
                  <a:schemeClr val="accent1"/>
                </a:solidFill>
              </a:rPr>
              <a:t>We invited a sample of 2,707 ELCA Word and Sacrament ministers to complete the survey online.  </a:t>
            </a:r>
          </a:p>
          <a:p>
            <a:pPr>
              <a:lnSpc>
                <a:spcPct val="100000"/>
              </a:lnSpc>
              <a:spcAft>
                <a:spcPts val="0"/>
              </a:spcAft>
            </a:pPr>
            <a:r>
              <a:rPr lang="en-US" dirty="0">
                <a:solidFill>
                  <a:schemeClr val="accent1"/>
                </a:solidFill>
              </a:rPr>
              <a:t>A total of 945 people completed the survey, for a combined response rate of 35%.</a:t>
            </a:r>
          </a:p>
        </p:txBody>
      </p:sp>
    </p:spTree>
    <p:extLst>
      <p:ext uri="{BB962C8B-B14F-4D97-AF65-F5344CB8AC3E}">
        <p14:creationId xmlns:p14="http://schemas.microsoft.com/office/powerpoint/2010/main" val="307431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group of people standing next to a child&#10;&#10;Description automatically generated">
            <a:extLst>
              <a:ext uri="{FF2B5EF4-FFF2-40B4-BE49-F238E27FC236}">
                <a16:creationId xmlns:a16="http://schemas.microsoft.com/office/drawing/2014/main" id="{9B1F5910-CE68-4392-B544-68B0691CF152}"/>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b="14422"/>
          <a:stretch/>
        </p:blipFill>
        <p:spPr>
          <a:xfrm>
            <a:off x="0" y="-1"/>
            <a:ext cx="9144000" cy="5868955"/>
          </a:xfrm>
          <a:prstGeom prst="rect">
            <a:avLst/>
          </a:prstGeom>
        </p:spPr>
      </p:pic>
      <p:sp>
        <p:nvSpPr>
          <p:cNvPr id="4" name="Text Placeholder 3">
            <a:extLst>
              <a:ext uri="{FF2B5EF4-FFF2-40B4-BE49-F238E27FC236}">
                <a16:creationId xmlns:a16="http://schemas.microsoft.com/office/drawing/2014/main" id="{0BF29A4D-ECF6-4918-8AE6-E0DC9E61E225}"/>
              </a:ext>
            </a:extLst>
          </p:cNvPr>
          <p:cNvSpPr txBox="1">
            <a:spLocks/>
          </p:cNvSpPr>
          <p:nvPr/>
        </p:nvSpPr>
        <p:spPr>
          <a:xfrm>
            <a:off x="0" y="3713740"/>
            <a:ext cx="9144000" cy="1811484"/>
          </a:xfrm>
          <a:prstGeom prst="rect">
            <a:avLst/>
          </a:prstGeom>
          <a:solidFill>
            <a:srgbClr val="CEC9B5">
              <a:alpha val="75000"/>
            </a:srgbClr>
          </a:solidFill>
        </p:spPr>
        <p:txBody>
          <a:bodyPr vert="horz" lIns="91440" tIns="91440" rIns="3383280" bIns="91440" rtlCol="0" anchor="ctr" anchorCtr="0">
            <a:noAutofit/>
          </a:bodyPr>
          <a:lstStyle>
            <a:lvl1pPr marL="0" indent="0" algn="r" defTabSz="914400" rtl="0" eaLnBrk="1" latinLnBrk="0" hangingPunct="1">
              <a:lnSpc>
                <a:spcPct val="70000"/>
              </a:lnSpc>
              <a:spcBef>
                <a:spcPts val="600"/>
              </a:spcBef>
              <a:spcAft>
                <a:spcPts val="1200"/>
              </a:spcAft>
              <a:buFont typeface="Arial" panose="020B0604020202020204" pitchFamily="34" charset="0"/>
              <a:buNone/>
              <a:defRPr lang="en-US" sz="8000" b="0" i="0" kern="1200" dirty="0" smtClean="0">
                <a:solidFill>
                  <a:schemeClr val="tx2"/>
                </a:solidFill>
                <a:latin typeface="+mn-lt"/>
                <a:ea typeface="+mn-ea"/>
                <a:cs typeface="+mn-cs"/>
              </a:defRPr>
            </a:lvl1pPr>
            <a:lvl2pPr marL="0" indent="0" algn="r"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r"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r"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r"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sz="4800">
                <a:solidFill>
                  <a:schemeClr val="tx1"/>
                </a:solidFill>
              </a:rPr>
              <a:t>Compensation</a:t>
            </a:r>
          </a:p>
        </p:txBody>
      </p:sp>
      <p:sp>
        <p:nvSpPr>
          <p:cNvPr id="5" name="Text Placeholder 4">
            <a:extLst>
              <a:ext uri="{FF2B5EF4-FFF2-40B4-BE49-F238E27FC236}">
                <a16:creationId xmlns:a16="http://schemas.microsoft.com/office/drawing/2014/main" id="{8BB7DE06-A5DB-484B-9FDA-AB80BDB3087B}"/>
              </a:ext>
            </a:extLst>
          </p:cNvPr>
          <p:cNvSpPr txBox="1">
            <a:spLocks/>
          </p:cNvSpPr>
          <p:nvPr/>
        </p:nvSpPr>
        <p:spPr>
          <a:xfrm>
            <a:off x="6167762" y="3428999"/>
            <a:ext cx="2557138" cy="2438401"/>
          </a:xfrm>
          <a:prstGeom prst="rect">
            <a:avLst/>
          </a:prstGeom>
          <a:solidFill>
            <a:schemeClr val="bg1">
              <a:alpha val="75000"/>
            </a:schemeClr>
          </a:solidFill>
        </p:spPr>
        <p:txBody>
          <a:bodyPr vert="horz" lIns="91440" tIns="91440" rIns="91440" bIns="0" rtlCol="0" anchor="ctr" anchorCtr="0">
            <a:noAutofit/>
          </a:bodyPr>
          <a:lstStyle>
            <a:lvl1pPr marL="0" indent="0" algn="l" defTabSz="914400" rtl="0" eaLnBrk="1" latinLnBrk="0" hangingPunct="1">
              <a:lnSpc>
                <a:spcPct val="120000"/>
              </a:lnSpc>
              <a:spcBef>
                <a:spcPts val="0"/>
              </a:spcBef>
              <a:spcAft>
                <a:spcPts val="0"/>
              </a:spcAft>
              <a:buFont typeface="Arial" panose="020B0604020202020204" pitchFamily="34" charset="0"/>
              <a:buChar char="​"/>
              <a:defRPr lang="en-US" sz="1700" b="0" i="0" kern="1200" dirty="0" smtClean="0">
                <a:solidFill>
                  <a:schemeClr val="accent1"/>
                </a:solidFill>
                <a:latin typeface="Franklin Gothic Demi Cond" panose="020B0706030402020204" pitchFamily="34" charset="0"/>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2pPr>
            <a:lvl3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4pPr>
            <a:lvl5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dirty="0">
                <a:solidFill>
                  <a:schemeClr val="tx1"/>
                </a:solidFill>
              </a:rPr>
              <a:t>Overview of the section</a:t>
            </a:r>
          </a:p>
          <a:p>
            <a:pPr marL="285750" lvl="1" indent="-285750">
              <a:buFont typeface="Wingdings" panose="05000000000000000000" pitchFamily="2" charset="2"/>
              <a:buChar char="§"/>
            </a:pPr>
            <a:r>
              <a:rPr lang="en-US" dirty="0">
                <a:solidFill>
                  <a:schemeClr val="tx1"/>
                </a:solidFill>
              </a:rPr>
              <a:t>Compensation Levels</a:t>
            </a:r>
          </a:p>
          <a:p>
            <a:pPr marL="285750" lvl="1" indent="-285750">
              <a:buFont typeface="Wingdings" panose="05000000000000000000" pitchFamily="2" charset="2"/>
              <a:buChar char="§"/>
            </a:pPr>
            <a:r>
              <a:rPr lang="en-US" dirty="0">
                <a:solidFill>
                  <a:schemeClr val="tx1"/>
                </a:solidFill>
              </a:rPr>
              <a:t>Synod Guidelines</a:t>
            </a:r>
          </a:p>
          <a:p>
            <a:pPr marL="285750" lvl="1" indent="-285750">
              <a:buFont typeface="Wingdings" panose="05000000000000000000" pitchFamily="2" charset="2"/>
              <a:buChar char="§"/>
            </a:pPr>
            <a:r>
              <a:rPr lang="en-US" dirty="0">
                <a:solidFill>
                  <a:schemeClr val="tx1"/>
                </a:solidFill>
              </a:rPr>
              <a:t>Differences by Year of Graduation</a:t>
            </a:r>
          </a:p>
          <a:p>
            <a:pPr lvl="1">
              <a:buNone/>
            </a:pPr>
            <a:endParaRPr lang="en-US" dirty="0">
              <a:solidFill>
                <a:schemeClr val="tx1"/>
              </a:solidFill>
            </a:endParaRPr>
          </a:p>
        </p:txBody>
      </p:sp>
    </p:spTree>
    <p:extLst>
      <p:ext uri="{BB962C8B-B14F-4D97-AF65-F5344CB8AC3E}">
        <p14:creationId xmlns:p14="http://schemas.microsoft.com/office/powerpoint/2010/main" val="286253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ophisticated Business">
  <a:themeElements>
    <a:clrScheme name="Sophisticated Business">
      <a:dk1>
        <a:sysClr val="windowText" lastClr="000000"/>
      </a:dk1>
      <a:lt1>
        <a:sysClr val="window" lastClr="FFFFFF"/>
      </a:lt1>
      <a:dk2>
        <a:srgbClr val="897C57"/>
      </a:dk2>
      <a:lt2>
        <a:srgbClr val="E2BA41"/>
      </a:lt2>
      <a:accent1>
        <a:srgbClr val="3C8689"/>
      </a:accent1>
      <a:accent2>
        <a:srgbClr val="E2BA41"/>
      </a:accent2>
      <a:accent3>
        <a:srgbClr val="C8904D"/>
      </a:accent3>
      <a:accent4>
        <a:srgbClr val="66AF9E"/>
      </a:accent4>
      <a:accent5>
        <a:srgbClr val="897C57"/>
      </a:accent5>
      <a:accent6>
        <a:srgbClr val="AF9D66"/>
      </a:accent6>
      <a:hlink>
        <a:srgbClr val="3C8689"/>
      </a:hlink>
      <a:folHlink>
        <a:srgbClr val="897C57"/>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pattFill prst="dkUpDiag">
          <a:fgClr>
            <a:schemeClr val="bg2">
              <a:lumMod val="50000"/>
            </a:schemeClr>
          </a:fgClr>
          <a:bgClr>
            <a:schemeClr val="bg2">
              <a:lumMod val="65000"/>
            </a:schemeClr>
          </a:bgClr>
        </a:pattFill>
        <a:ln>
          <a:noFill/>
        </a:ln>
      </a:spPr>
      <a:bodyPr wrap="none" lIns="228600" tIns="228600" rIns="228600" bIns="228600" rtlCol="0" anchor="ctr">
        <a:noAutofit/>
      </a:bodyPr>
      <a:lstStyle>
        <a:defPPr algn="ctr">
          <a:defRPr sz="1400" dirty="0" smtClean="0">
            <a:solidFill>
              <a:schemeClr val="bg1"/>
            </a:solidFill>
            <a:latin typeface="Franklin Gothic Demi Cond" panose="020B07060304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20000"/>
          </a:lnSpc>
          <a:defRPr dirty="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Sophisticated Business">
      <a:dk1>
        <a:sysClr val="windowText" lastClr="000000"/>
      </a:dk1>
      <a:lt1>
        <a:sysClr val="window" lastClr="FFFFFF"/>
      </a:lt1>
      <a:dk2>
        <a:srgbClr val="897C57"/>
      </a:dk2>
      <a:lt2>
        <a:srgbClr val="FFFFFF"/>
      </a:lt2>
      <a:accent1>
        <a:srgbClr val="3C8689"/>
      </a:accent1>
      <a:accent2>
        <a:srgbClr val="E2BA41"/>
      </a:accent2>
      <a:accent3>
        <a:srgbClr val="C8904D"/>
      </a:accent3>
      <a:accent4>
        <a:srgbClr val="66AF9E"/>
      </a:accent4>
      <a:accent5>
        <a:srgbClr val="897C57"/>
      </a:accent5>
      <a:accent6>
        <a:srgbClr val="AF9D66"/>
      </a:accent6>
      <a:hlink>
        <a:srgbClr val="3C8689"/>
      </a:hlink>
      <a:folHlink>
        <a:srgbClr val="897C57"/>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ophisticated Business">
      <a:dk1>
        <a:sysClr val="windowText" lastClr="000000"/>
      </a:dk1>
      <a:lt1>
        <a:sysClr val="window" lastClr="FFFFFF"/>
      </a:lt1>
      <a:dk2>
        <a:srgbClr val="897C57"/>
      </a:dk2>
      <a:lt2>
        <a:srgbClr val="FFFFFF"/>
      </a:lt2>
      <a:accent1>
        <a:srgbClr val="3C8689"/>
      </a:accent1>
      <a:accent2>
        <a:srgbClr val="E2BA41"/>
      </a:accent2>
      <a:accent3>
        <a:srgbClr val="C8904D"/>
      </a:accent3>
      <a:accent4>
        <a:srgbClr val="66AF9E"/>
      </a:accent4>
      <a:accent5>
        <a:srgbClr val="897C57"/>
      </a:accent5>
      <a:accent6>
        <a:srgbClr val="AF9D66"/>
      </a:accent6>
      <a:hlink>
        <a:srgbClr val="3C8689"/>
      </a:hlink>
      <a:folHlink>
        <a:srgbClr val="897C57"/>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43b974f-4cf2-4f2b-8081-287a5ea837dc">
      <Value>19</Value>
      <Value>53</Value>
      <Value>58</Value>
      <Value>463</Value>
      <Value>5</Value>
    </TaxCatchAll>
    <Date xmlns="0e456244-9f82-43cd-a08b-0fc491365cef" xsi:nil="true"/>
    <lcf76f155ced4ddcb4097134ff3c332f xmlns="0e456244-9f82-43cd-a08b-0fc491365cef">
      <Terms xmlns="http://schemas.microsoft.com/office/infopath/2007/PartnerControls"/>
    </lcf76f155ced4ddcb4097134ff3c332f>
    <Used_x0020_By xmlns="0e456244-9f82-43cd-a08b-0fc491365cef">- Both</Used_x0020_By>
    <_dlc_DocId xmlns="443b974f-4cf2-4f2b-8081-287a5ea837dc">4D3JZ2TK2AEZ-1706065743-59117</_dlc_DocId>
    <_dlc_DocIdUrl xmlns="443b974f-4cf2-4f2b-8081-287a5ea837dc">
      <Url>https://elcacwo.sharepoint.com/sites/ITStaff/_layouts/15/DocIdRedir.aspx?ID=4D3JZ2TK2AEZ-1706065743-59117</Url>
      <Description>4D3JZ2TK2AEZ-1706065743-59117</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34DF4E09249B449DB0A5AAD152C9A0" ma:contentTypeVersion="35" ma:contentTypeDescription="Create a new document." ma:contentTypeScope="" ma:versionID="28c0d1902085efb3afa31719779055db">
  <xsd:schema xmlns:xsd="http://www.w3.org/2001/XMLSchema" xmlns:xs="http://www.w3.org/2001/XMLSchema" xmlns:p="http://schemas.microsoft.com/office/2006/metadata/properties" xmlns:ns2="0e456244-9f82-43cd-a08b-0fc491365cef" xmlns:ns3="443b974f-4cf2-4f2b-8081-287a5ea837dc" targetNamespace="http://schemas.microsoft.com/office/2006/metadata/properties" ma:root="true" ma:fieldsID="21bdbc28fed95a90e286d1549480156c" ns2:_="" ns3:_="">
    <xsd:import namespace="0e456244-9f82-43cd-a08b-0fc491365cef"/>
    <xsd:import namespace="443b974f-4cf2-4f2b-8081-287a5ea837dc"/>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DateTaken" minOccurs="0"/>
                <xsd:element ref="ns2:MediaServiceAutoTags" minOccurs="0"/>
                <xsd:element ref="ns2:Used_x0020_By" minOccurs="0"/>
                <xsd:element ref="ns2:MediaServiceOCR" minOccurs="0"/>
                <xsd:element ref="ns3:_dlc_DocId" minOccurs="0"/>
                <xsd:element ref="ns3:_dlc_DocIdUrl" minOccurs="0"/>
                <xsd:element ref="ns3:_dlc_DocIdPersistId"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456244-9f82-43cd-a08b-0fc491365c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Used_x0020_By" ma:index="14" nillable="true" ma:displayName="Used By" ma:default="- Both" ma:format="RadioButtons" ma:internalName="Used_x0020_By">
      <xsd:simpleType>
        <xsd:union memberTypes="dms:Text">
          <xsd:simpleType>
            <xsd:restriction base="dms:Choice">
              <xsd:enumeration value="- Both"/>
              <xsd:enumeration value="BAs"/>
              <xsd:enumeration value="PMs"/>
              <xsd:enumeration value="- Everyone"/>
            </xsd:restriction>
          </xsd:simpleType>
        </xsd:union>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b059a39c-917c-4ba5-a340-17ecc7564604" ma:termSetId="09814cd3-568e-fe90-9814-8d621ff8fb84" ma:anchorId="fba54fb3-c3e1-fe81-a776-ca4b69148c4d" ma:open="true" ma:isKeyword="false">
      <xsd:complexType>
        <xsd:sequence>
          <xsd:element ref="pc:Terms" minOccurs="0" maxOccurs="1"/>
        </xsd:sequence>
      </xsd:complexType>
    </xsd:element>
    <xsd:element name="Date" ma:index="28" nillable="true" ma:displayName="Date" ma:format="DateOnly" ma:internalName="Date">
      <xsd:simpleType>
        <xsd:restriction base="dms:DateTime"/>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3b974f-4cf2-4f2b-8081-287a5ea837dc"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dexed="true"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cd64d1a7-1d96-4342-97da-5198f00f7efe}" ma:internalName="TaxCatchAll" ma:showField="CatchAllData" ma:web="443b974f-4cf2-4f2b-8081-287a5ea837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D8916A2-2907-47C0-A60B-830A331F4B6A}">
  <ds:schemaRefs>
    <ds:schemaRef ds:uri="http://schemas.microsoft.com/office/2006/metadata/properties"/>
    <ds:schemaRef ds:uri="http://schemas.microsoft.com/office/infopath/2007/PartnerControls"/>
    <ds:schemaRef ds:uri="d087f69f-f3c5-4cc5-af88-9bcec61be179"/>
    <ds:schemaRef ds:uri="8a140621-1a49-429d-a76a-0b4eaceb60d3"/>
  </ds:schemaRefs>
</ds:datastoreItem>
</file>

<file path=customXml/itemProps2.xml><?xml version="1.0" encoding="utf-8"?>
<ds:datastoreItem xmlns:ds="http://schemas.openxmlformats.org/officeDocument/2006/customXml" ds:itemID="{3C4C56B7-E467-4873-B2C7-0EB3189CDA98}">
  <ds:schemaRefs>
    <ds:schemaRef ds:uri="http://schemas.microsoft.com/sharepoint/v3/contenttype/forms"/>
  </ds:schemaRefs>
</ds:datastoreItem>
</file>

<file path=customXml/itemProps3.xml><?xml version="1.0" encoding="utf-8"?>
<ds:datastoreItem xmlns:ds="http://schemas.openxmlformats.org/officeDocument/2006/customXml" ds:itemID="{F5D2FAA1-407A-4111-A83D-D56D1FA96C4E}"/>
</file>

<file path=customXml/itemProps4.xml><?xml version="1.0" encoding="utf-8"?>
<ds:datastoreItem xmlns:ds="http://schemas.openxmlformats.org/officeDocument/2006/customXml" ds:itemID="{B81D38FD-C844-4849-AF4C-1D490DE19D25}"/>
</file>

<file path=docProps/app.xml><?xml version="1.0" encoding="utf-8"?>
<Properties xmlns="http://schemas.openxmlformats.org/officeDocument/2006/extended-properties" xmlns:vt="http://schemas.openxmlformats.org/officeDocument/2006/docPropsVTypes">
  <TotalTime>6345</TotalTime>
  <Words>12154</Words>
  <Application>Microsoft Macintosh PowerPoint</Application>
  <PresentationFormat>On-screen Show (4:3)</PresentationFormat>
  <Paragraphs>1682</Paragraphs>
  <Slides>78</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78</vt:i4>
      </vt:variant>
    </vt:vector>
  </HeadingPairs>
  <TitlesOfParts>
    <vt:vector size="85" baseType="lpstr">
      <vt:lpstr>Arial</vt:lpstr>
      <vt:lpstr>Calibri</vt:lpstr>
      <vt:lpstr>Century Gothic</vt:lpstr>
      <vt:lpstr>Franklin Gothic Book</vt:lpstr>
      <vt:lpstr>Franklin Gothic Demi Cond</vt:lpstr>
      <vt:lpstr>Wingdings</vt:lpstr>
      <vt:lpstr>Sophisticated Business</vt:lpstr>
      <vt:lpstr>50th Anniversary of the Church’s Decision to Ordain Women   Survey Report  August 2021 Updated March 2022</vt:lpstr>
      <vt:lpstr>PowerPoint Presentation</vt:lpstr>
      <vt:lpstr>Executive Summary</vt:lpstr>
      <vt:lpstr>PowerPoint Presentation</vt:lpstr>
      <vt:lpstr>PowerPoint Presentation</vt:lpstr>
      <vt:lpstr>Purpose of the Study</vt:lpstr>
      <vt:lpstr>PowerPoint Presentation</vt:lpstr>
      <vt:lpstr>How the Study Was Conducted</vt:lpstr>
      <vt:lpstr>PowerPoint Presentation</vt:lpstr>
      <vt:lpstr>Median and Mean Defined Compensation Levels for Full-time Pastors Serving Congregations in 2015* and 2020</vt:lpstr>
      <vt:lpstr>Compensation Differences by Gender and Race for Full-Time Pastors Serving Congregations in 2020</vt:lpstr>
      <vt:lpstr>Percentage of Rostered Ministers at, Above or Below Synod Compensation Guidelines 2005-2020</vt:lpstr>
      <vt:lpstr>Differences Among Rostered Ministers With Respect to Compensation Guidelines </vt:lpstr>
      <vt:lpstr>Year of Graduation and Synod Guidelines in 2020</vt:lpstr>
      <vt:lpstr>PowerPoint Presentation</vt:lpstr>
      <vt:lpstr>Types of Calls Where Women Are Relatively Overrepresented</vt:lpstr>
      <vt:lpstr>Types of Calls Where Women Are Relatively Under-represented</vt:lpstr>
      <vt:lpstr>Size of Congregations Served</vt:lpstr>
      <vt:lpstr>Trends in Types of Calls:  Percentage of Persons in Each Role Who Are Women</vt:lpstr>
      <vt:lpstr>PowerPoint Presentation</vt:lpstr>
      <vt:lpstr>Gender Identity of Survey Participants and all Word and Sacrament Ministers on the ELCA Roster</vt:lpstr>
      <vt:lpstr>Race and Ethnicity of Survey Participants and All Word and Sacrament Ministers on the ELCA Roster</vt:lpstr>
      <vt:lpstr>PowerPoint Presentation</vt:lpstr>
      <vt:lpstr>Number of Ordinations by Gender  in the ELCA, 1988-2019 </vt:lpstr>
      <vt:lpstr>PowerPoint Presentation</vt:lpstr>
      <vt:lpstr>Trends in Wait Time</vt:lpstr>
      <vt:lpstr>Differences in Wait Time  by Year of Graduation and Gender</vt:lpstr>
      <vt:lpstr>Differences in Wait Time by Race and Ethnicity</vt:lpstr>
      <vt:lpstr>Differences in Number of Restrictions  by Race and Ethnicity</vt:lpstr>
      <vt:lpstr>PowerPoint Presentation</vt:lpstr>
      <vt:lpstr>Rostered Minister Role – Prophet  (Percentage Indicating True or Very True)</vt:lpstr>
      <vt:lpstr>Rostered Minister Role – Administrator and Nurturer (Percentage Indicating True or Very True)</vt:lpstr>
      <vt:lpstr>Differences Among Rostered Ministers by Role (Percentage Indicating True or Very True)</vt:lpstr>
      <vt:lpstr>Gender Differences by Role in 2020  (Percentage Indicating True or Very True)</vt:lpstr>
      <vt:lpstr>Importance of Activities and Concepts in Ministry (Percentage Indicating Important or Very Important)</vt:lpstr>
      <vt:lpstr>Ministry Assessment Differences by Race/Ethnicity (Percentage Indicating Important or Very Important)</vt:lpstr>
      <vt:lpstr>Women Experiencing Gender-based Discrimination</vt:lpstr>
      <vt:lpstr>Experiences in the Congregation or Ministry Setting by Gender (percentages who have had each experience)</vt:lpstr>
      <vt:lpstr>Experience of Sexual Harassment by Gender</vt:lpstr>
      <vt:lpstr>Racial Discrimination by Gender  and by Race and Ethnicity </vt:lpstr>
      <vt:lpstr>Trends in the Use of Inclusive Language From  2015 to 2020</vt:lpstr>
      <vt:lpstr>Advocating for the Use of Inclusive Language: Trends From 2005 to 2020</vt:lpstr>
      <vt:lpstr>How Well Seminary Prepares Candidates for Their First Call</vt:lpstr>
      <vt:lpstr>Educational Debt at Seminary Graduation</vt:lpstr>
      <vt:lpstr>Percentage of Rostered Ministers With No Educational Debt Upon Graduation</vt:lpstr>
      <vt:lpstr>Amount of Educational Debt at Graduation,  1964-2019</vt:lpstr>
      <vt:lpstr>Educational Debt Level for Graduates Since 2000</vt:lpstr>
      <vt:lpstr>Current Educational Debt Level in 2015 and 2020</vt:lpstr>
      <vt:lpstr>PowerPoint Presentation</vt:lpstr>
      <vt:lpstr>Challenges of Rostered Ministry for Women</vt:lpstr>
      <vt:lpstr>Greatest Needs in Ministry for Women</vt:lpstr>
      <vt:lpstr>Core Themes: Advice to Women Entering Ministry</vt:lpstr>
      <vt:lpstr>Advice for Bishops, Synod Councils or Churchwide Staff Members</vt:lpstr>
      <vt:lpstr>PowerPoint Presentation</vt:lpstr>
      <vt:lpstr>PowerPoint Presentation</vt:lpstr>
      <vt:lpstr>Recommendation 2:</vt:lpstr>
      <vt:lpstr>Recommendation 3:</vt:lpstr>
      <vt:lpstr>Recommendation 4:</vt:lpstr>
      <vt:lpstr>Appendices</vt:lpstr>
      <vt:lpstr>Methods: How the Study Was Conducted</vt:lpstr>
      <vt:lpstr>Methods: How the Study Was Conducted</vt:lpstr>
      <vt:lpstr>Methods: How the Study Was Conducted</vt:lpstr>
      <vt:lpstr>Methods: How the Study Was Conducted</vt:lpstr>
      <vt:lpstr>Methods: How the Study Was Conducted</vt:lpstr>
      <vt:lpstr>Questions Asked and Response Percentages</vt:lpstr>
      <vt:lpstr>Questions Asked and Response Percentages</vt:lpstr>
      <vt:lpstr>Questions Asked and Response Percentage</vt:lpstr>
      <vt:lpstr>Questions Asked and Response Percentages</vt:lpstr>
      <vt:lpstr>Questions Asked and Response Percentages</vt:lpstr>
      <vt:lpstr>Questions Asked and Response Percentages</vt:lpstr>
      <vt:lpstr>Questions Asked and Response Percentages</vt:lpstr>
      <vt:lpstr>Questions Asked and Response Percentages</vt:lpstr>
      <vt:lpstr>Questions Asked and Response Percentages</vt:lpstr>
      <vt:lpstr>Questions Asked and Response Percentages (all respondents)</vt:lpstr>
      <vt:lpstr>Questions Asked and Response Percentages</vt:lpstr>
      <vt:lpstr>Questions Asked and Response Percentages</vt:lpstr>
      <vt:lpstr>Questions Asked and Response Percentages</vt:lpstr>
      <vt:lpstr>Questions Asked and Response Percentages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50th Anniversary Ordination of Women Survey Report</dc:title>
  <dc:creator>Duarte;Inc. 2014</dc:creator>
  <cp:lastModifiedBy>Kristin Koskinen</cp:lastModifiedBy>
  <cp:revision>64</cp:revision>
  <cp:lastPrinted>2020-08-04T14:43:25Z</cp:lastPrinted>
  <dcterms:created xsi:type="dcterms:W3CDTF">2014-02-06T21:29:49Z</dcterms:created>
  <dcterms:modified xsi:type="dcterms:W3CDTF">2022-07-21T18:21:11Z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0x010100B534DF4E09249B449DB0A5AAD152C9A0</vt:lpwstr>
  </property>
  <property fmtid="{D5CDD505-2E9C-101B-9397-08002B2CF9AE}" pid="3" name="pff9ff76d6d04245968fbeacd7773757">
    <vt:lpwstr>English|2a561fb9-8cee-4c70-9ce6-5f63a2094213</vt:lpwstr>
  </property>
  <property fmtid="{D5CDD505-2E9C-101B-9397-08002B2CF9AE}" pid="4" name="b8cf5103550044b6adff90de73dcc70d">
    <vt:lpwstr>Ordination of Women|e6c8b8a0-11b8-404d-9bfa-33e77108ca71</vt:lpwstr>
  </property>
  <property fmtid="{D5CDD505-2E9C-101B-9397-08002B2CF9AE}" pid="5" name="p0eec0248d09446db2b674e7726de702">
    <vt:lpwstr>Ministry|8fa7680e-1533-419d-9556-ee19f3ec2d2c</vt:lpwstr>
  </property>
  <property fmtid="{D5CDD505-2E9C-101B-9397-08002B2CF9AE}" pid="6" name="dbcb669f85a94c79882e4591e49db382">
    <vt:lpwstr>Justice for Women|ef528dab-8287-4541-af38-b9a3ecad7a19</vt:lpwstr>
  </property>
  <property fmtid="{D5CDD505-2E9C-101B-9397-08002B2CF9AE}" pid="7" name="f4e18a6ced514bde9eff9825603cfd24">
    <vt:lpwstr>Member|a0e929f6-0728-46ab-beb4-b4e20508ce60</vt:lpwstr>
  </property>
  <property fmtid="{D5CDD505-2E9C-101B-9397-08002B2CF9AE}" pid="8" name="Resource Category">
    <vt:lpwstr>53;#Justice for Women|ef528dab-8287-4541-af38-b9a3ecad7a19</vt:lpwstr>
  </property>
  <property fmtid="{D5CDD505-2E9C-101B-9397-08002B2CF9AE}" pid="9" name="Resource Primary Audience">
    <vt:lpwstr>19;#Member|a0e929f6-0728-46ab-beb4-b4e20508ce60</vt:lpwstr>
  </property>
  <property fmtid="{D5CDD505-2E9C-101B-9397-08002B2CF9AE}" pid="10" name="Resource Language">
    <vt:lpwstr>5;#English|2a561fb9-8cee-4c70-9ce6-5f63a2094213</vt:lpwstr>
  </property>
  <property fmtid="{D5CDD505-2E9C-101B-9397-08002B2CF9AE}" pid="11" name="Resource Interests">
    <vt:lpwstr>463;#Ministry|8fa7680e-1533-419d-9556-ee19f3ec2d2c</vt:lpwstr>
  </property>
  <property fmtid="{D5CDD505-2E9C-101B-9397-08002B2CF9AE}" pid="12" name="Resource Subcategory">
    <vt:lpwstr>58;#Ordination of Women|e6c8b8a0-11b8-404d-9bfa-33e77108ca71</vt:lpwstr>
  </property>
  <property fmtid="{D5CDD505-2E9C-101B-9397-08002B2CF9AE}" pid="13" name="_dlc_policyId">
    <vt:lpwstr/>
  </property>
  <property fmtid="{D5CDD505-2E9C-101B-9397-08002B2CF9AE}" pid="14" name="ItemRetentionFormula">
    <vt:lpwstr/>
  </property>
  <property fmtid="{D5CDD505-2E9C-101B-9397-08002B2CF9AE}" pid="15" name="WorkflowChangePath">
    <vt:lpwstr>8b4633e0-e339-4ef2-8df3-a043f9012779,4;8b4633e0-e339-4ef2-8df3-a043f9012779,13;8b4633e0-e339-4ef2-8df3-a043f9012779,17;</vt:lpwstr>
  </property>
  <property fmtid="{D5CDD505-2E9C-101B-9397-08002B2CF9AE}" pid="16" name="Metrics File with Extension">
    <vt:lpwstr>1206</vt:lpwstr>
  </property>
  <property fmtid="{D5CDD505-2E9C-101B-9397-08002B2CF9AE}" pid="17" name="_dlc_DocIdItemGuid">
    <vt:lpwstr>3ddd6fbd-623f-429a-879a-2f716642ec13</vt:lpwstr>
  </property>
</Properties>
</file>