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
  </p:notesMasterIdLst>
  <p:sldIdLst>
    <p:sldId id="258" r:id="rId2"/>
    <p:sldId id="256" r:id="rId3"/>
    <p:sldId id="257" r:id="rId4"/>
  </p:sldIdLst>
  <p:sldSz cx="10058400" cy="7772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9A2C"/>
    <a:srgbClr val="DE9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8"/>
    <p:restoredTop sz="94658"/>
  </p:normalViewPr>
  <p:slideViewPr>
    <p:cSldViewPr snapToGrid="0">
      <p:cViewPr varScale="1">
        <p:scale>
          <a:sx n="102" d="100"/>
          <a:sy n="102" d="100"/>
        </p:scale>
        <p:origin x="18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FB5855-36A0-4A4B-9016-28F6D8BCF98B}" type="datetimeFigureOut">
              <a:rPr lang="en-US" smtClean="0"/>
              <a:t>8/27/26</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92B013-A82E-504D-B5E2-1BEBABCF7EBF}" type="slidenum">
              <a:rPr lang="en-US" smtClean="0"/>
              <a:t>‹#›</a:t>
            </a:fld>
            <a:endParaRPr lang="en-US"/>
          </a:p>
        </p:txBody>
      </p:sp>
    </p:spTree>
    <p:extLst>
      <p:ext uri="{BB962C8B-B14F-4D97-AF65-F5344CB8AC3E}">
        <p14:creationId xmlns:p14="http://schemas.microsoft.com/office/powerpoint/2010/main" val="1366245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1</a:t>
            </a:fld>
            <a:endParaRPr lang="en-US"/>
          </a:p>
        </p:txBody>
      </p:sp>
    </p:spTree>
    <p:extLst>
      <p:ext uri="{BB962C8B-B14F-4D97-AF65-F5344CB8AC3E}">
        <p14:creationId xmlns:p14="http://schemas.microsoft.com/office/powerpoint/2010/main" val="1052233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2</a:t>
            </a:fld>
            <a:endParaRPr lang="en-US"/>
          </a:p>
        </p:txBody>
      </p:sp>
    </p:spTree>
    <p:extLst>
      <p:ext uri="{BB962C8B-B14F-4D97-AF65-F5344CB8AC3E}">
        <p14:creationId xmlns:p14="http://schemas.microsoft.com/office/powerpoint/2010/main" val="625372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3</a:t>
            </a:fld>
            <a:endParaRPr lang="en-US"/>
          </a:p>
        </p:txBody>
      </p:sp>
    </p:spTree>
    <p:extLst>
      <p:ext uri="{BB962C8B-B14F-4D97-AF65-F5344CB8AC3E}">
        <p14:creationId xmlns:p14="http://schemas.microsoft.com/office/powerpoint/2010/main" val="1830326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58340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04778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413808"/>
            <a:ext cx="2168843" cy="65867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413808"/>
            <a:ext cx="6380798" cy="658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92962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80791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277" y="1937705"/>
            <a:ext cx="8675370" cy="3233102"/>
          </a:xfrm>
        </p:spPr>
        <p:txBody>
          <a:bodyPr anchor="b"/>
          <a:lstStyle>
            <a:lvl1pPr>
              <a:defRPr sz="6600"/>
            </a:lvl1pPr>
          </a:lstStyle>
          <a:p>
            <a:r>
              <a:rPr lang="en-US"/>
              <a:t>Click to edit Master title style</a:t>
            </a:r>
            <a:endParaRPr lang="en-US" dirty="0"/>
          </a:p>
        </p:txBody>
      </p:sp>
      <p:sp>
        <p:nvSpPr>
          <p:cNvPr id="3" name="Text Placeholder 2"/>
          <p:cNvSpPr>
            <a:spLocks noGrp="1"/>
          </p:cNvSpPr>
          <p:nvPr>
            <p:ph type="body" idx="1"/>
          </p:nvPr>
        </p:nvSpPr>
        <p:spPr>
          <a:xfrm>
            <a:off x="686277" y="5201393"/>
            <a:ext cx="8675370" cy="1700212"/>
          </a:xfrm>
        </p:spPr>
        <p:txBody>
          <a:bodyPr/>
          <a:lstStyle>
            <a:lvl1pPr marL="0" indent="0">
              <a:buNone/>
              <a:defRPr sz="2640">
                <a:solidFill>
                  <a:schemeClr val="tx1">
                    <a:tint val="82000"/>
                  </a:schemeClr>
                </a:solidFill>
              </a:defRPr>
            </a:lvl1pPr>
            <a:lvl2pPr marL="502920" indent="0">
              <a:buNone/>
              <a:defRPr sz="2200">
                <a:solidFill>
                  <a:schemeClr val="tx1">
                    <a:tint val="82000"/>
                  </a:schemeClr>
                </a:solidFill>
              </a:defRPr>
            </a:lvl2pPr>
            <a:lvl3pPr marL="1005840" indent="0">
              <a:buNone/>
              <a:defRPr sz="1980">
                <a:solidFill>
                  <a:schemeClr val="tx1">
                    <a:tint val="82000"/>
                  </a:schemeClr>
                </a:solidFill>
              </a:defRPr>
            </a:lvl3pPr>
            <a:lvl4pPr marL="1508760" indent="0">
              <a:buNone/>
              <a:defRPr sz="1760">
                <a:solidFill>
                  <a:schemeClr val="tx1">
                    <a:tint val="82000"/>
                  </a:schemeClr>
                </a:solidFill>
              </a:defRPr>
            </a:lvl4pPr>
            <a:lvl5pPr marL="2011680" indent="0">
              <a:buNone/>
              <a:defRPr sz="1760">
                <a:solidFill>
                  <a:schemeClr val="tx1">
                    <a:tint val="82000"/>
                  </a:schemeClr>
                </a:solidFill>
              </a:defRPr>
            </a:lvl5pPr>
            <a:lvl6pPr marL="2514600" indent="0">
              <a:buNone/>
              <a:defRPr sz="1760">
                <a:solidFill>
                  <a:schemeClr val="tx1">
                    <a:tint val="82000"/>
                  </a:schemeClr>
                </a:solidFill>
              </a:defRPr>
            </a:lvl6pPr>
            <a:lvl7pPr marL="3017520" indent="0">
              <a:buNone/>
              <a:defRPr sz="1760">
                <a:solidFill>
                  <a:schemeClr val="tx1">
                    <a:tint val="82000"/>
                  </a:schemeClr>
                </a:solidFill>
              </a:defRPr>
            </a:lvl7pPr>
            <a:lvl8pPr marL="3520440" indent="0">
              <a:buNone/>
              <a:defRPr sz="1760">
                <a:solidFill>
                  <a:schemeClr val="tx1">
                    <a:tint val="82000"/>
                  </a:schemeClr>
                </a:solidFill>
              </a:defRPr>
            </a:lvl8pPr>
            <a:lvl9pPr marL="4023360" indent="0">
              <a:buNone/>
              <a:defRPr sz="176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426284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151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421277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825" y="413810"/>
            <a:ext cx="8675370" cy="1502305"/>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2826" y="1905318"/>
            <a:ext cx="4255174"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692826" y="2839085"/>
            <a:ext cx="4255174"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2066" y="1905318"/>
            <a:ext cx="4276130"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092066" y="2839085"/>
            <a:ext cx="4276130"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EDC7B7F-3C09-4C49-B13B-3B87298DF200}" type="datetimeFigureOut">
              <a:rPr lang="en-US" smtClean="0"/>
              <a:t>8/27/26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875585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EDC7B7F-3C09-4C49-B13B-3B87298DF200}" type="datetimeFigureOut">
              <a:rPr lang="en-US" smtClean="0"/>
              <a:t>8/27/26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33099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DC7B7F-3C09-4C49-B13B-3B87298DF200}" type="datetimeFigureOut">
              <a:rPr lang="en-US" smtClean="0"/>
              <a:t>8/27/26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3789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119083"/>
            <a:ext cx="5092065" cy="552344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254978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119083"/>
            <a:ext cx="5092065" cy="5523442"/>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05383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82000"/>
                  </a:schemeClr>
                </a:solidFill>
              </a:defRPr>
            </a:lvl1pPr>
          </a:lstStyle>
          <a:p>
            <a:fld id="{6EDC7B7F-3C09-4C49-B13B-3B87298DF200}" type="datetimeFigureOut">
              <a:rPr lang="en-US" smtClean="0"/>
              <a:t>8/27/26</a:t>
            </a:fld>
            <a:endParaRPr lang="en-US"/>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82000"/>
                  </a:schemeClr>
                </a:solidFill>
              </a:defRPr>
            </a:lvl1pPr>
          </a:lstStyle>
          <a:p>
            <a:fld id="{001C48EE-5052-1046-BFF0-80001297D398}" type="slidenum">
              <a:rPr lang="en-US" smtClean="0"/>
              <a:t>‹#›</a:t>
            </a:fld>
            <a:endParaRPr lang="en-US"/>
          </a:p>
        </p:txBody>
      </p:sp>
    </p:spTree>
    <p:extLst>
      <p:ext uri="{BB962C8B-B14F-4D97-AF65-F5344CB8AC3E}">
        <p14:creationId xmlns:p14="http://schemas.microsoft.com/office/powerpoint/2010/main" val="1633866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6FB2E-4CDE-E3F5-47A4-AED850E095F5}"/>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5A58BA12-50B7-6DFF-A46C-12BE46FCD6A2}"/>
              </a:ext>
            </a:extLst>
          </p:cNvPr>
          <p:cNvSpPr txBox="1"/>
          <p:nvPr/>
        </p:nvSpPr>
        <p:spPr>
          <a:xfrm>
            <a:off x="498544" y="1645870"/>
            <a:ext cx="4178418" cy="5355312"/>
          </a:xfrm>
          <a:prstGeom prst="rect">
            <a:avLst/>
          </a:prstGeom>
          <a:noFill/>
        </p:spPr>
        <p:txBody>
          <a:bodyPr wrap="square" rtlCol="0">
            <a:spAutoFit/>
          </a:bodyPr>
          <a:lstStyle/>
          <a:p>
            <a:pPr>
              <a:spcAft>
                <a:spcPts val="600"/>
              </a:spcAft>
            </a:pPr>
            <a:r>
              <a:rPr lang="en-US" sz="1400" dirty="0">
                <a:latin typeface="Arial" panose="020B0604020202020204" pitchFamily="34" charset="0"/>
                <a:cs typeface="Arial" panose="020B0604020202020204" pitchFamily="34" charset="0"/>
              </a:rPr>
              <a:t>Greetings from </a:t>
            </a:r>
            <a:r>
              <a:rPr lang="en-US" sz="1400" b="1" dirty="0">
                <a:latin typeface="Arial" panose="020B0604020202020204" pitchFamily="34" charset="0"/>
                <a:cs typeface="Arial" panose="020B0604020202020204" pitchFamily="34" charset="0"/>
              </a:rPr>
              <a:t>[church name]</a:t>
            </a:r>
            <a:r>
              <a:rPr lang="en-US" sz="1400" dirty="0">
                <a:latin typeface="Arial" panose="020B0604020202020204" pitchFamily="34" charset="0"/>
                <a:cs typeface="Arial" panose="020B0604020202020204" pitchFamily="34" charset="0"/>
              </a:rPr>
              <a:t>.</a:t>
            </a:r>
            <a:r>
              <a:rPr lang="en-US" sz="1400" b="1" dirty="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This weekend, we are excited to begin “The Joy of Generosity” in our congregation. As you prepare for worship, we encourage you to think about your own experiences with generosity.</a:t>
            </a:r>
          </a:p>
          <a:p>
            <a:pPr>
              <a:spcAft>
                <a:spcPts val="600"/>
              </a:spcAft>
            </a:pPr>
            <a:r>
              <a:rPr lang="en-US" sz="1400" dirty="0">
                <a:latin typeface="Arial" panose="020B0604020202020204" pitchFamily="34" charset="0"/>
                <a:cs typeface="Arial" panose="020B0604020202020204" pitchFamily="34" charset="0"/>
              </a:rPr>
              <a:t>Often we think that giving things away leaves us with less. The bold claim of the Bible is that just the opposite is true: when you give things away, you end up with more. In 2 Corinthians 9:11, Paul writes, “You will be enriched in every way for your great generosity.” Sociologists Christian Smith and Hilary Davidson write, “Generous people tend to receive back goods that are even more valuable than those they gave away: happiness, health, a sense of purpose in life, and personal growth.”</a:t>
            </a:r>
            <a:r>
              <a:rPr lang="en-US" sz="1400" baseline="30000" dirty="0">
                <a:latin typeface="Arial" panose="020B0604020202020204" pitchFamily="34" charset="0"/>
                <a:cs typeface="Arial" panose="020B0604020202020204" pitchFamily="34" charset="0"/>
              </a:rPr>
              <a:t>*</a:t>
            </a:r>
          </a:p>
          <a:p>
            <a:pPr>
              <a:spcAft>
                <a:spcPts val="600"/>
              </a:spcAft>
            </a:pPr>
            <a:r>
              <a:rPr lang="en-US" sz="1400" dirty="0">
                <a:latin typeface="Arial" panose="020B0604020202020204" pitchFamily="34" charset="0"/>
                <a:cs typeface="Arial" panose="020B0604020202020204" pitchFamily="34" charset="0"/>
              </a:rPr>
              <a:t>How has your life demonstrated Paul’s promise that we will be enriched through our generosity? How has generous giving of time or money increased your sense of purpose in life?</a:t>
            </a:r>
          </a:p>
          <a:p>
            <a:pPr>
              <a:spcAft>
                <a:spcPts val="600"/>
              </a:spcAft>
            </a:pPr>
            <a:r>
              <a:rPr lang="en-US" sz="1400" dirty="0">
                <a:latin typeface="Arial" panose="020B0604020202020204" pitchFamily="34" charset="0"/>
                <a:cs typeface="Arial" panose="020B0604020202020204" pitchFamily="34" charset="0"/>
              </a:rPr>
              <a:t>We will consider these thought-provoking questions in worship this weekend. We hope you will join us.</a:t>
            </a:r>
          </a:p>
          <a:p>
            <a:endParaRPr lang="en-US" sz="1400" dirty="0">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9AAB9C86-10DF-5243-1DBF-D8EB2D197C41}"/>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2" name="Group 21">
            <a:extLst>
              <a:ext uri="{FF2B5EF4-FFF2-40B4-BE49-F238E27FC236}">
                <a16:creationId xmlns:a16="http://schemas.microsoft.com/office/drawing/2014/main" id="{13E14244-67DA-AE13-638C-7338A3A15670}"/>
              </a:ext>
            </a:extLst>
          </p:cNvPr>
          <p:cNvGrpSpPr/>
          <p:nvPr/>
        </p:nvGrpSpPr>
        <p:grpSpPr>
          <a:xfrm>
            <a:off x="498544" y="6723165"/>
            <a:ext cx="3925973" cy="338554"/>
            <a:chOff x="498543" y="6692387"/>
            <a:chExt cx="3925973" cy="338554"/>
          </a:xfrm>
        </p:grpSpPr>
        <p:sp>
          <p:nvSpPr>
            <p:cNvPr id="18" name="TextBox 17">
              <a:extLst>
                <a:ext uri="{FF2B5EF4-FFF2-40B4-BE49-F238E27FC236}">
                  <a16:creationId xmlns:a16="http://schemas.microsoft.com/office/drawing/2014/main" id="{EC3DEB5E-2E78-6CF1-E1C1-E257B6504FE0}"/>
                </a:ext>
              </a:extLst>
            </p:cNvPr>
            <p:cNvSpPr txBox="1"/>
            <p:nvPr/>
          </p:nvSpPr>
          <p:spPr>
            <a:xfrm>
              <a:off x="498543" y="6692387"/>
              <a:ext cx="3925973" cy="338554"/>
            </a:xfrm>
            <a:prstGeom prst="rect">
              <a:avLst/>
            </a:prstGeom>
            <a:noFill/>
          </p:spPr>
          <p:txBody>
            <a:bodyPr wrap="square" rtlCol="0">
              <a:spAutoFit/>
            </a:bodyPr>
            <a:lstStyle/>
            <a:p>
              <a:r>
                <a:rPr lang="en-US" sz="800" dirty="0"/>
                <a:t>*Christian Smith and Hilary Davidson, </a:t>
              </a:r>
              <a:r>
                <a:rPr lang="en-US" sz="800" i="1" dirty="0"/>
                <a:t>The Paradox of Generosity</a:t>
              </a:r>
              <a:r>
                <a:rPr lang="en-US" sz="800" dirty="0"/>
                <a:t> (Oxford University Press, 2014), 11.</a:t>
              </a:r>
            </a:p>
          </p:txBody>
        </p:sp>
        <p:cxnSp>
          <p:nvCxnSpPr>
            <p:cNvPr id="20" name="Straight Connector 19">
              <a:extLst>
                <a:ext uri="{FF2B5EF4-FFF2-40B4-BE49-F238E27FC236}">
                  <a16:creationId xmlns:a16="http://schemas.microsoft.com/office/drawing/2014/main" id="{2A5B0713-2A7F-ED1A-8A38-CCB76981A9A8}"/>
                </a:ext>
              </a:extLst>
            </p:cNvPr>
            <p:cNvCxnSpPr>
              <a:cxnSpLocks/>
            </p:cNvCxnSpPr>
            <p:nvPr/>
          </p:nvCxnSpPr>
          <p:spPr>
            <a:xfrm>
              <a:off x="601249" y="6692387"/>
              <a:ext cx="67785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0" name="TextBox 9">
            <a:extLst>
              <a:ext uri="{FF2B5EF4-FFF2-40B4-BE49-F238E27FC236}">
                <a16:creationId xmlns:a16="http://schemas.microsoft.com/office/drawing/2014/main" id="{DEC2E71E-4915-C132-2FD2-B92DBF3FFD24}"/>
              </a:ext>
            </a:extLst>
          </p:cNvPr>
          <p:cNvSpPr txBox="1"/>
          <p:nvPr/>
        </p:nvSpPr>
        <p:spPr>
          <a:xfrm>
            <a:off x="5534007" y="1645870"/>
            <a:ext cx="4178418" cy="5355312"/>
          </a:xfrm>
          <a:prstGeom prst="rect">
            <a:avLst/>
          </a:prstGeom>
          <a:noFill/>
        </p:spPr>
        <p:txBody>
          <a:bodyPr wrap="square" rtlCol="0">
            <a:spAutoFit/>
          </a:bodyPr>
          <a:lstStyle/>
          <a:p>
            <a:pPr>
              <a:spcAft>
                <a:spcPts val="600"/>
              </a:spcAft>
            </a:pPr>
            <a:r>
              <a:rPr lang="en-US" sz="1400" dirty="0">
                <a:latin typeface="Arial" panose="020B0604020202020204" pitchFamily="34" charset="0"/>
                <a:cs typeface="Arial" panose="020B0604020202020204" pitchFamily="34" charset="0"/>
              </a:rPr>
              <a:t>Greetings from </a:t>
            </a:r>
            <a:r>
              <a:rPr lang="en-US" sz="1400" b="1" dirty="0">
                <a:latin typeface="Arial" panose="020B0604020202020204" pitchFamily="34" charset="0"/>
                <a:cs typeface="Arial" panose="020B0604020202020204" pitchFamily="34" charset="0"/>
              </a:rPr>
              <a:t>[church name]</a:t>
            </a:r>
            <a:r>
              <a:rPr lang="en-US" sz="1400" dirty="0">
                <a:latin typeface="Arial" panose="020B0604020202020204" pitchFamily="34" charset="0"/>
                <a:cs typeface="Arial" panose="020B0604020202020204" pitchFamily="34" charset="0"/>
              </a:rPr>
              <a:t>.</a:t>
            </a:r>
            <a:r>
              <a:rPr lang="en-US" sz="1400" b="1" dirty="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This weekend, we are excited to begin “The Joy of Generosity” in our congregation. As you prepare for worship, we encourage you to think about your own experiences with generosity.</a:t>
            </a:r>
          </a:p>
          <a:p>
            <a:pPr>
              <a:spcAft>
                <a:spcPts val="600"/>
              </a:spcAft>
            </a:pPr>
            <a:r>
              <a:rPr lang="en-US" sz="1400" dirty="0">
                <a:latin typeface="Arial" panose="020B0604020202020204" pitchFamily="34" charset="0"/>
                <a:cs typeface="Arial" panose="020B0604020202020204" pitchFamily="34" charset="0"/>
              </a:rPr>
              <a:t>Often we think that giving things away leaves us with less. The bold claim of the Bible is that just the opposite is true: when you give things away, you end up with more. In 2 Corinthians 9:11, Paul writes, “You will be enriched in every way for your great generosity.” Sociologists Christian Smith and Hilary Davidson write, “Generous people tend to receive back goods that are even more valuable than those they gave away: happiness, health, a sense of purpose in life, and personal growth.”</a:t>
            </a:r>
            <a:r>
              <a:rPr lang="en-US" sz="1400" baseline="30000" dirty="0">
                <a:latin typeface="Arial" panose="020B0604020202020204" pitchFamily="34" charset="0"/>
                <a:cs typeface="Arial" panose="020B0604020202020204" pitchFamily="34" charset="0"/>
              </a:rPr>
              <a:t>*</a:t>
            </a:r>
          </a:p>
          <a:p>
            <a:pPr>
              <a:spcAft>
                <a:spcPts val="600"/>
              </a:spcAft>
            </a:pPr>
            <a:r>
              <a:rPr lang="en-US" sz="1400" dirty="0">
                <a:latin typeface="Arial" panose="020B0604020202020204" pitchFamily="34" charset="0"/>
                <a:cs typeface="Arial" panose="020B0604020202020204" pitchFamily="34" charset="0"/>
              </a:rPr>
              <a:t>How has your life demonstrated Paul’s promise that we will be enriched through our generosity? How has generous giving of time or money increased your sense of purpose in life?</a:t>
            </a:r>
          </a:p>
          <a:p>
            <a:pPr>
              <a:spcAft>
                <a:spcPts val="600"/>
              </a:spcAft>
            </a:pPr>
            <a:r>
              <a:rPr lang="en-US" sz="1400" dirty="0">
                <a:latin typeface="Arial" panose="020B0604020202020204" pitchFamily="34" charset="0"/>
                <a:cs typeface="Arial" panose="020B0604020202020204" pitchFamily="34" charset="0"/>
              </a:rPr>
              <a:t>We will consider these thought-provoking questions in worship this weekend. We hope you will join us.</a:t>
            </a:r>
          </a:p>
          <a:p>
            <a:endParaRPr lang="en-US" sz="1400" dirty="0">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E535A799-5D44-B8FE-A153-B91BA8AD86AA}"/>
              </a:ext>
            </a:extLst>
          </p:cNvPr>
          <p:cNvGrpSpPr/>
          <p:nvPr/>
        </p:nvGrpSpPr>
        <p:grpSpPr>
          <a:xfrm>
            <a:off x="5546533" y="6723165"/>
            <a:ext cx="3925973" cy="338554"/>
            <a:chOff x="498543" y="6692387"/>
            <a:chExt cx="3925973" cy="338554"/>
          </a:xfrm>
        </p:grpSpPr>
        <p:sp>
          <p:nvSpPr>
            <p:cNvPr id="12" name="TextBox 11">
              <a:extLst>
                <a:ext uri="{FF2B5EF4-FFF2-40B4-BE49-F238E27FC236}">
                  <a16:creationId xmlns:a16="http://schemas.microsoft.com/office/drawing/2014/main" id="{A809CEC3-334F-0E5D-A5AA-2D9D76E3819E}"/>
                </a:ext>
              </a:extLst>
            </p:cNvPr>
            <p:cNvSpPr txBox="1"/>
            <p:nvPr/>
          </p:nvSpPr>
          <p:spPr>
            <a:xfrm>
              <a:off x="498543" y="6692387"/>
              <a:ext cx="3925973" cy="338554"/>
            </a:xfrm>
            <a:prstGeom prst="rect">
              <a:avLst/>
            </a:prstGeom>
            <a:noFill/>
          </p:spPr>
          <p:txBody>
            <a:bodyPr wrap="square" rtlCol="0">
              <a:spAutoFit/>
            </a:bodyPr>
            <a:lstStyle/>
            <a:p>
              <a:r>
                <a:rPr lang="en-US" sz="800" dirty="0"/>
                <a:t>*Christian Smith and Hilary Davidson, </a:t>
              </a:r>
              <a:r>
                <a:rPr lang="en-US" sz="800" i="1" dirty="0"/>
                <a:t>The Paradox of Generosity</a:t>
              </a:r>
              <a:r>
                <a:rPr lang="en-US" sz="800" dirty="0"/>
                <a:t> (Oxford University Press, 2014), 11.</a:t>
              </a:r>
            </a:p>
          </p:txBody>
        </p:sp>
        <p:cxnSp>
          <p:nvCxnSpPr>
            <p:cNvPr id="14" name="Straight Connector 13">
              <a:extLst>
                <a:ext uri="{FF2B5EF4-FFF2-40B4-BE49-F238E27FC236}">
                  <a16:creationId xmlns:a16="http://schemas.microsoft.com/office/drawing/2014/main" id="{DA4C6EB1-1757-8EA2-C588-D4A971A1E8C5}"/>
                </a:ext>
              </a:extLst>
            </p:cNvPr>
            <p:cNvCxnSpPr>
              <a:cxnSpLocks/>
            </p:cNvCxnSpPr>
            <p:nvPr/>
          </p:nvCxnSpPr>
          <p:spPr>
            <a:xfrm>
              <a:off x="601249" y="6692387"/>
              <a:ext cx="67785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pic>
        <p:nvPicPr>
          <p:cNvPr id="4" name="Picture 3">
            <a:extLst>
              <a:ext uri="{FF2B5EF4-FFF2-40B4-BE49-F238E27FC236}">
                <a16:creationId xmlns:a16="http://schemas.microsoft.com/office/drawing/2014/main" id="{F8470A60-8085-2D40-822C-D7C915BC67F8}"/>
              </a:ext>
            </a:extLst>
          </p:cNvPr>
          <p:cNvPicPr>
            <a:picLocks noChangeAspect="1"/>
          </p:cNvPicPr>
          <p:nvPr/>
        </p:nvPicPr>
        <p:blipFill>
          <a:blip r:embed="rId3"/>
          <a:srcRect/>
          <a:stretch/>
        </p:blipFill>
        <p:spPr>
          <a:xfrm>
            <a:off x="-2497" y="274270"/>
            <a:ext cx="5029200" cy="1371600"/>
          </a:xfrm>
          <a:prstGeom prst="rect">
            <a:avLst/>
          </a:prstGeom>
        </p:spPr>
      </p:pic>
      <p:pic>
        <p:nvPicPr>
          <p:cNvPr id="5" name="Picture 4">
            <a:extLst>
              <a:ext uri="{FF2B5EF4-FFF2-40B4-BE49-F238E27FC236}">
                <a16:creationId xmlns:a16="http://schemas.microsoft.com/office/drawing/2014/main" id="{37B6BDC6-D159-EE9E-60F4-ACCEE9A692EF}"/>
              </a:ext>
            </a:extLst>
          </p:cNvPr>
          <p:cNvPicPr>
            <a:picLocks noChangeAspect="1"/>
          </p:cNvPicPr>
          <p:nvPr/>
        </p:nvPicPr>
        <p:blipFill>
          <a:blip r:embed="rId3"/>
          <a:srcRect/>
          <a:stretch/>
        </p:blipFill>
        <p:spPr>
          <a:xfrm>
            <a:off x="5026703" y="274270"/>
            <a:ext cx="5029200" cy="1371600"/>
          </a:xfrm>
          <a:prstGeom prst="rect">
            <a:avLst/>
          </a:prstGeom>
        </p:spPr>
      </p:pic>
    </p:spTree>
    <p:extLst>
      <p:ext uri="{BB962C8B-B14F-4D97-AF65-F5344CB8AC3E}">
        <p14:creationId xmlns:p14="http://schemas.microsoft.com/office/powerpoint/2010/main" val="4259493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E523E6BE-2987-1D06-8B65-F1F9954DE8FF}"/>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AB2D1EB8-3EFB-8394-04CD-6E903761DA07}"/>
              </a:ext>
            </a:extLst>
          </p:cNvPr>
          <p:cNvSpPr txBox="1"/>
          <p:nvPr/>
        </p:nvSpPr>
        <p:spPr>
          <a:xfrm>
            <a:off x="396080" y="1579131"/>
            <a:ext cx="4178418" cy="4985980"/>
          </a:xfrm>
          <a:prstGeom prst="rect">
            <a:avLst/>
          </a:prstGeom>
          <a:noFill/>
        </p:spPr>
        <p:txBody>
          <a:bodyPr wrap="square" rtlCol="0">
            <a:spAutoFit/>
          </a:bodyPr>
          <a:lstStyle/>
          <a:p>
            <a:pPr>
              <a:spcAft>
                <a:spcPts val="1200"/>
              </a:spcAft>
            </a:pPr>
            <a:r>
              <a:rPr lang="en-US" b="1" dirty="0">
                <a:solidFill>
                  <a:srgbClr val="D49A2C"/>
                </a:solidFill>
                <a:latin typeface="Arial" panose="020B0604020202020204" pitchFamily="34" charset="0"/>
                <a:cs typeface="Arial" panose="020B0604020202020204" pitchFamily="34" charset="0"/>
              </a:rPr>
              <a:t>Have you ever heard someone say, “Give until it hurts”? </a:t>
            </a:r>
            <a:r>
              <a:rPr lang="en-US" sz="1200" dirty="0">
                <a:latin typeface="Arial" panose="020B0604020202020204" pitchFamily="34" charset="0"/>
                <a:cs typeface="Arial" panose="020B0604020202020204" pitchFamily="34" charset="0"/>
              </a:rPr>
              <a:t>This advice implies that a truly generous gift should be large enough to have a negative impact on the giver. Though sometimes heard in the church, “Give until it hurts” is not advice from the Bible.</a:t>
            </a:r>
          </a:p>
          <a:p>
            <a:pPr>
              <a:spcAft>
                <a:spcPts val="1200"/>
              </a:spcAft>
            </a:pPr>
            <a:r>
              <a:rPr lang="en-US" sz="1200" dirty="0">
                <a:latin typeface="Arial" panose="020B0604020202020204" pitchFamily="34" charset="0"/>
                <a:cs typeface="Arial" panose="020B0604020202020204" pitchFamily="34" charset="0"/>
              </a:rPr>
              <a:t>The Bible says, “Give until it feels good.” Jesus says, </a:t>
            </a:r>
            <a:r>
              <a:rPr lang="en-US" sz="1200" dirty="0"/>
              <a:t>"There is more happiness in giving than in receiving" (Acts 20:35 Good News Translation). </a:t>
            </a:r>
            <a:r>
              <a:rPr lang="en-US" sz="1200" dirty="0">
                <a:latin typeface="Arial" panose="020B0604020202020204" pitchFamily="34" charset="0"/>
                <a:cs typeface="Arial" panose="020B0604020202020204" pitchFamily="34" charset="0"/>
              </a:rPr>
              <a:t>Over and over, the Bible connects generosity with happiness. Stinginess is what leads to hurting. </a:t>
            </a:r>
          </a:p>
          <a:p>
            <a:pPr>
              <a:spcAft>
                <a:spcPts val="600"/>
              </a:spcAft>
            </a:pPr>
            <a:r>
              <a:rPr lang="en-US" sz="1200" dirty="0">
                <a:latin typeface="Arial" panose="020B0604020202020204" pitchFamily="34" charset="0"/>
                <a:cs typeface="Arial" panose="020B0604020202020204" pitchFamily="34" charset="0"/>
              </a:rPr>
              <a:t>Think about your own giving of money and time. Think of an instance when you made what, for you, was a very generous gift. How did it feel? Did it hurt, or did it bring a smile to your face? As you think back on that gift, do you still have happy feelings about it?</a:t>
            </a:r>
          </a:p>
          <a:p>
            <a:pPr>
              <a:spcAft>
                <a:spcPts val="600"/>
              </a:spcAft>
            </a:pPr>
            <a:r>
              <a:rPr lang="en-US" sz="1200" dirty="0">
                <a:latin typeface="Arial" panose="020B0604020202020204" pitchFamily="34" charset="0"/>
                <a:cs typeface="Arial" panose="020B0604020202020204" pitchFamily="34" charset="0"/>
              </a:rPr>
              <a:t>God invites us to live generously not only because other people have needs that we can help meet but also because God knows what is good for us — and generosity is good for us. Generosity brings us things far more valuable than whatever we have given away. </a:t>
            </a:r>
          </a:p>
          <a:p>
            <a:pPr>
              <a:spcAft>
                <a:spcPts val="600"/>
              </a:spcAft>
            </a:pPr>
            <a:r>
              <a:rPr lang="en-US" sz="1200" dirty="0">
                <a:latin typeface="Arial" panose="020B0604020202020204" pitchFamily="34" charset="0"/>
                <a:cs typeface="Arial" panose="020B0604020202020204" pitchFamily="34" charset="0"/>
              </a:rPr>
              <a:t>As the Rev. Michael Binder, assistant professor at Luther Seminary, rightly notes, “Generosity is what God wants for us, not from us.”</a:t>
            </a:r>
          </a:p>
        </p:txBody>
      </p:sp>
      <p:sp>
        <p:nvSpPr>
          <p:cNvPr id="2" name="TextBox 1">
            <a:extLst>
              <a:ext uri="{FF2B5EF4-FFF2-40B4-BE49-F238E27FC236}">
                <a16:creationId xmlns:a16="http://schemas.microsoft.com/office/drawing/2014/main" id="{8ACAB6E7-0F8D-745A-C540-E74AB37BF3DE}"/>
              </a:ext>
            </a:extLst>
          </p:cNvPr>
          <p:cNvSpPr txBox="1"/>
          <p:nvPr/>
        </p:nvSpPr>
        <p:spPr>
          <a:xfrm>
            <a:off x="5400699" y="1579131"/>
            <a:ext cx="4178418" cy="4985980"/>
          </a:xfrm>
          <a:prstGeom prst="rect">
            <a:avLst/>
          </a:prstGeom>
          <a:noFill/>
        </p:spPr>
        <p:txBody>
          <a:bodyPr wrap="square" rtlCol="0">
            <a:spAutoFit/>
          </a:bodyPr>
          <a:lstStyle/>
          <a:p>
            <a:pPr>
              <a:spcAft>
                <a:spcPts val="1200"/>
              </a:spcAft>
            </a:pPr>
            <a:r>
              <a:rPr lang="en-US" b="1" dirty="0">
                <a:solidFill>
                  <a:srgbClr val="D49A2C"/>
                </a:solidFill>
                <a:latin typeface="Arial" panose="020B0604020202020204" pitchFamily="34" charset="0"/>
                <a:cs typeface="Arial" panose="020B0604020202020204" pitchFamily="34" charset="0"/>
              </a:rPr>
              <a:t>Have you ever heard someone say, “Give until it hurts”? </a:t>
            </a:r>
            <a:r>
              <a:rPr lang="en-US" sz="1200" dirty="0">
                <a:latin typeface="Arial" panose="020B0604020202020204" pitchFamily="34" charset="0"/>
                <a:cs typeface="Arial" panose="020B0604020202020204" pitchFamily="34" charset="0"/>
              </a:rPr>
              <a:t>This advice implies that a truly generous gift should be large enough to have a negative impact on the giver. Though sometimes heard in the church, “Give until it hurts” is not advice from the Bible.</a:t>
            </a:r>
          </a:p>
          <a:p>
            <a:pPr>
              <a:spcAft>
                <a:spcPts val="1200"/>
              </a:spcAft>
            </a:pPr>
            <a:r>
              <a:rPr lang="en-US" sz="1200" dirty="0">
                <a:latin typeface="Arial" panose="020B0604020202020204" pitchFamily="34" charset="0"/>
                <a:cs typeface="Arial" panose="020B0604020202020204" pitchFamily="34" charset="0"/>
              </a:rPr>
              <a:t>The Bible says, “Give until it feels good.” Jesus says, </a:t>
            </a:r>
            <a:r>
              <a:rPr lang="en-US" sz="1200" dirty="0"/>
              <a:t>"There is more happiness in giving than in receiving" (Acts 20:35 Good News Translation). </a:t>
            </a:r>
            <a:r>
              <a:rPr lang="en-US" sz="1200" dirty="0">
                <a:latin typeface="Arial" panose="020B0604020202020204" pitchFamily="34" charset="0"/>
                <a:cs typeface="Arial" panose="020B0604020202020204" pitchFamily="34" charset="0"/>
              </a:rPr>
              <a:t>Over and over, the Bible connects generosity with happiness. Stinginess is what leads to hurting. </a:t>
            </a:r>
          </a:p>
          <a:p>
            <a:pPr>
              <a:spcAft>
                <a:spcPts val="600"/>
              </a:spcAft>
            </a:pPr>
            <a:r>
              <a:rPr lang="en-US" sz="1200" dirty="0">
                <a:latin typeface="Arial" panose="020B0604020202020204" pitchFamily="34" charset="0"/>
                <a:cs typeface="Arial" panose="020B0604020202020204" pitchFamily="34" charset="0"/>
              </a:rPr>
              <a:t>Think about your own giving of money and time. Think of an instance when you made what, for you, was a very generous gift. How did it feel? Did it hurt, or did it bring a smile to your face? As you think back on that gift, do you still have happy feelings about it?</a:t>
            </a:r>
          </a:p>
          <a:p>
            <a:pPr>
              <a:spcAft>
                <a:spcPts val="600"/>
              </a:spcAft>
            </a:pPr>
            <a:r>
              <a:rPr lang="en-US" sz="1200" dirty="0">
                <a:latin typeface="Arial" panose="020B0604020202020204" pitchFamily="34" charset="0"/>
                <a:cs typeface="Arial" panose="020B0604020202020204" pitchFamily="34" charset="0"/>
              </a:rPr>
              <a:t>God invites us to live generously not only because other people have needs that we can help meet but also because God knows what is good for us — and generosity is good for us. Generosity brings us things far more valuable than whatever we have given away. </a:t>
            </a:r>
          </a:p>
          <a:p>
            <a:pPr>
              <a:spcAft>
                <a:spcPts val="600"/>
              </a:spcAft>
            </a:pPr>
            <a:r>
              <a:rPr lang="en-US" sz="1200" dirty="0">
                <a:latin typeface="Arial" panose="020B0604020202020204" pitchFamily="34" charset="0"/>
                <a:cs typeface="Arial" panose="020B0604020202020204" pitchFamily="34" charset="0"/>
              </a:rPr>
              <a:t>As the Rev. Michael Binder, assistant professor at Luther Seminary, rightly notes, “Generosity is what God wants for us, not from us.”</a:t>
            </a:r>
          </a:p>
        </p:txBody>
      </p:sp>
      <p:pic>
        <p:nvPicPr>
          <p:cNvPr id="8" name="Picture 7">
            <a:extLst>
              <a:ext uri="{FF2B5EF4-FFF2-40B4-BE49-F238E27FC236}">
                <a16:creationId xmlns:a16="http://schemas.microsoft.com/office/drawing/2014/main" id="{42420F6C-9947-2D33-9F31-B676F257019C}"/>
              </a:ext>
            </a:extLst>
          </p:cNvPr>
          <p:cNvPicPr>
            <a:picLocks noChangeAspect="1"/>
          </p:cNvPicPr>
          <p:nvPr/>
        </p:nvPicPr>
        <p:blipFill>
          <a:blip r:embed="rId3"/>
          <a:srcRect/>
          <a:stretch/>
        </p:blipFill>
        <p:spPr>
          <a:xfrm>
            <a:off x="0" y="6400800"/>
            <a:ext cx="5029200" cy="1371600"/>
          </a:xfrm>
          <a:prstGeom prst="rect">
            <a:avLst/>
          </a:prstGeom>
        </p:spPr>
      </p:pic>
      <p:pic>
        <p:nvPicPr>
          <p:cNvPr id="9" name="Picture 8">
            <a:extLst>
              <a:ext uri="{FF2B5EF4-FFF2-40B4-BE49-F238E27FC236}">
                <a16:creationId xmlns:a16="http://schemas.microsoft.com/office/drawing/2014/main" id="{9401FF11-CB2B-4FBE-E8FC-C810BDEC6543}"/>
              </a:ext>
            </a:extLst>
          </p:cNvPr>
          <p:cNvPicPr>
            <a:picLocks noChangeAspect="1"/>
          </p:cNvPicPr>
          <p:nvPr/>
        </p:nvPicPr>
        <p:blipFill>
          <a:blip r:embed="rId3"/>
          <a:srcRect/>
          <a:stretch/>
        </p:blipFill>
        <p:spPr>
          <a:xfrm>
            <a:off x="5010411" y="6400800"/>
            <a:ext cx="5029200" cy="1371600"/>
          </a:xfrm>
          <a:prstGeom prst="rect">
            <a:avLst/>
          </a:prstGeom>
        </p:spPr>
      </p:pic>
      <p:pic>
        <p:nvPicPr>
          <p:cNvPr id="3" name="Picture 2">
            <a:extLst>
              <a:ext uri="{FF2B5EF4-FFF2-40B4-BE49-F238E27FC236}">
                <a16:creationId xmlns:a16="http://schemas.microsoft.com/office/drawing/2014/main" id="{2A14F568-C495-CFCA-2B57-18CACCF316C3}"/>
              </a:ext>
            </a:extLst>
          </p:cNvPr>
          <p:cNvPicPr>
            <a:picLocks noChangeAspect="1"/>
          </p:cNvPicPr>
          <p:nvPr/>
        </p:nvPicPr>
        <p:blipFill>
          <a:blip r:embed="rId4"/>
          <a:srcRect/>
          <a:stretch/>
        </p:blipFill>
        <p:spPr>
          <a:xfrm>
            <a:off x="21772" y="207531"/>
            <a:ext cx="5029200" cy="1371600"/>
          </a:xfrm>
          <a:prstGeom prst="rect">
            <a:avLst/>
          </a:prstGeom>
        </p:spPr>
      </p:pic>
      <p:pic>
        <p:nvPicPr>
          <p:cNvPr id="4" name="Picture 3">
            <a:extLst>
              <a:ext uri="{FF2B5EF4-FFF2-40B4-BE49-F238E27FC236}">
                <a16:creationId xmlns:a16="http://schemas.microsoft.com/office/drawing/2014/main" id="{DBC3F48A-3FA6-0711-D1E1-372633E6E65B}"/>
              </a:ext>
            </a:extLst>
          </p:cNvPr>
          <p:cNvPicPr>
            <a:picLocks noChangeAspect="1"/>
          </p:cNvPicPr>
          <p:nvPr/>
        </p:nvPicPr>
        <p:blipFill>
          <a:blip r:embed="rId4"/>
          <a:srcRect/>
          <a:stretch/>
        </p:blipFill>
        <p:spPr>
          <a:xfrm>
            <a:off x="5029200" y="207531"/>
            <a:ext cx="5029200" cy="1371600"/>
          </a:xfrm>
          <a:prstGeom prst="rect">
            <a:avLst/>
          </a:prstGeom>
        </p:spPr>
      </p:pic>
    </p:spTree>
    <p:extLst>
      <p:ext uri="{BB962C8B-B14F-4D97-AF65-F5344CB8AC3E}">
        <p14:creationId xmlns:p14="http://schemas.microsoft.com/office/powerpoint/2010/main" val="358292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67A4A-BFA7-4C76-E1C2-DD596C9155C7}"/>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F39F1C9A-835F-085E-4CF9-3571C59215FA}"/>
              </a:ext>
            </a:extLst>
          </p:cNvPr>
          <p:cNvSpPr txBox="1"/>
          <p:nvPr/>
        </p:nvSpPr>
        <p:spPr>
          <a:xfrm>
            <a:off x="700556" y="1322114"/>
            <a:ext cx="3771235" cy="4201150"/>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first Sunday of “The Joy of Generosity,” there will be a talk in worship focusing on Paul’s words in 2 Corinthians 9:7: “God loves a cheerful giver.” The person giving this talk in worship should be given the “Week One Talk in Worship” document and “For Leaders and Preachers,” to help them prepare. </a:t>
            </a:r>
          </a:p>
          <a:p>
            <a:pPr>
              <a:spcAft>
                <a:spcPts val="600"/>
              </a:spcAft>
            </a:pPr>
            <a:r>
              <a:rPr lang="en-US" sz="1200" i="1" dirty="0">
                <a:latin typeface="Arial" panose="020B0604020202020204" pitchFamily="34" charset="0"/>
                <a:cs typeface="Arial" panose="020B0604020202020204" pitchFamily="34" charset="0"/>
              </a:rPr>
              <a:t>The person giving the talk in worship could focus on how they have experienced giving to be a cheerful act of faith. Two questions might be considered:</a:t>
            </a:r>
          </a:p>
          <a:p>
            <a:pPr marL="228600" indent="-228600">
              <a:spcAft>
                <a:spcPts val="600"/>
              </a:spcAft>
              <a:buFont typeface="+mj-lt"/>
              <a:buAutoNum type="arabicPeriod"/>
            </a:pPr>
            <a:r>
              <a:rPr lang="en-US" sz="1200" dirty="0">
                <a:latin typeface="Arial" panose="020B0604020202020204" pitchFamily="34" charset="0"/>
                <a:cs typeface="Arial" panose="020B0604020202020204" pitchFamily="34" charset="0"/>
              </a:rPr>
              <a:t>What motivates you to give? A sense of God’s purpose for your life? An awareness of the needs of others? A combination of these, or something else entirely? Stories from your personal experience will help strengthen your presentation.</a:t>
            </a:r>
          </a:p>
          <a:p>
            <a:pPr marL="228600" indent="-228600">
              <a:spcAft>
                <a:spcPts val="600"/>
              </a:spcAft>
              <a:buFont typeface="+mj-lt"/>
              <a:buAutoNum type="arabicPeriod"/>
            </a:pPr>
            <a:r>
              <a:rPr lang="en-US" sz="1200" dirty="0">
                <a:latin typeface="Arial" panose="020B0604020202020204" pitchFamily="34" charset="0"/>
                <a:cs typeface="Arial" panose="020B0604020202020204" pitchFamily="34" charset="0"/>
              </a:rPr>
              <a:t>What have your experiences been when you have given, especially when you have made a gift that you considered quite generous? Have you experienced a connection between generosity and cheerfulness? How did you feel? Again, specific personal stories are best. </a:t>
            </a:r>
          </a:p>
        </p:txBody>
      </p:sp>
      <p:cxnSp>
        <p:nvCxnSpPr>
          <p:cNvPr id="13" name="Straight Connector 12">
            <a:extLst>
              <a:ext uri="{FF2B5EF4-FFF2-40B4-BE49-F238E27FC236}">
                <a16:creationId xmlns:a16="http://schemas.microsoft.com/office/drawing/2014/main" id="{C9BC1C0C-11E9-08F4-1D3C-4EAA06130529}"/>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00E4EA40-4D87-C873-997E-D50E077C71A3}"/>
              </a:ext>
            </a:extLst>
          </p:cNvPr>
          <p:cNvSpPr txBox="1"/>
          <p:nvPr/>
        </p:nvSpPr>
        <p:spPr>
          <a:xfrm>
            <a:off x="5698441" y="1322114"/>
            <a:ext cx="3771235" cy="4201150"/>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first Sunday of “The Joy of Generosity,” there will be a talk in worship focusing on Paul’s words in 2 Corinthians 9:7: “God loves a cheerful giver.” The person giving this talk in worship should be given the “Week One Talk in Worship” document and “For Leaders and Preachers,” to help them prepare. </a:t>
            </a:r>
          </a:p>
          <a:p>
            <a:pPr>
              <a:spcAft>
                <a:spcPts val="600"/>
              </a:spcAft>
            </a:pPr>
            <a:r>
              <a:rPr lang="en-US" sz="1200" i="1" dirty="0">
                <a:latin typeface="Arial" panose="020B0604020202020204" pitchFamily="34" charset="0"/>
                <a:cs typeface="Arial" panose="020B0604020202020204" pitchFamily="34" charset="0"/>
              </a:rPr>
              <a:t>The person giving the talk in worship could focus on how they have experienced giving to be a cheerful act of faith. Two questions might be considered:</a:t>
            </a:r>
          </a:p>
          <a:p>
            <a:pPr marL="228600" indent="-228600">
              <a:spcAft>
                <a:spcPts val="600"/>
              </a:spcAft>
              <a:buFont typeface="+mj-lt"/>
              <a:buAutoNum type="arabicPeriod"/>
            </a:pPr>
            <a:r>
              <a:rPr lang="en-US" sz="1200" dirty="0">
                <a:latin typeface="Arial" panose="020B0604020202020204" pitchFamily="34" charset="0"/>
                <a:cs typeface="Arial" panose="020B0604020202020204" pitchFamily="34" charset="0"/>
              </a:rPr>
              <a:t>What motivates you to give? A sense of God’s purpose for your life? An awareness of the needs of others? A combination of these, or something else entirely? Stories from your personal experience will help strengthen your presentation.</a:t>
            </a:r>
          </a:p>
          <a:p>
            <a:pPr marL="228600" indent="-228600">
              <a:spcAft>
                <a:spcPts val="600"/>
              </a:spcAft>
              <a:buFont typeface="+mj-lt"/>
              <a:buAutoNum type="arabicPeriod"/>
            </a:pPr>
            <a:r>
              <a:rPr lang="en-US" sz="1200" dirty="0">
                <a:latin typeface="Arial" panose="020B0604020202020204" pitchFamily="34" charset="0"/>
                <a:cs typeface="Arial" panose="020B0604020202020204" pitchFamily="34" charset="0"/>
              </a:rPr>
              <a:t>What have your experiences been when you have given, especially when you have made a gift that you considered quite generous? Have you experienced a connection between generosity and cheerfulness? How did you feel? Again, specific personal stories are best. </a:t>
            </a:r>
          </a:p>
        </p:txBody>
      </p:sp>
      <p:pic>
        <p:nvPicPr>
          <p:cNvPr id="3" name="Picture 2">
            <a:extLst>
              <a:ext uri="{FF2B5EF4-FFF2-40B4-BE49-F238E27FC236}">
                <a16:creationId xmlns:a16="http://schemas.microsoft.com/office/drawing/2014/main" id="{0D0A6F99-1FD1-2287-5E1A-39C708210AEA}"/>
              </a:ext>
            </a:extLst>
          </p:cNvPr>
          <p:cNvPicPr>
            <a:picLocks noChangeAspect="1"/>
          </p:cNvPicPr>
          <p:nvPr/>
        </p:nvPicPr>
        <p:blipFill>
          <a:blip r:embed="rId3"/>
          <a:srcRect/>
          <a:stretch/>
        </p:blipFill>
        <p:spPr>
          <a:xfrm>
            <a:off x="0" y="6400800"/>
            <a:ext cx="5029200" cy="1371600"/>
          </a:xfrm>
          <a:prstGeom prst="rect">
            <a:avLst/>
          </a:prstGeom>
        </p:spPr>
      </p:pic>
      <p:pic>
        <p:nvPicPr>
          <p:cNvPr id="4" name="Picture 3">
            <a:extLst>
              <a:ext uri="{FF2B5EF4-FFF2-40B4-BE49-F238E27FC236}">
                <a16:creationId xmlns:a16="http://schemas.microsoft.com/office/drawing/2014/main" id="{7B33BF01-219D-6331-C09C-E7181EAC3C81}"/>
              </a:ext>
            </a:extLst>
          </p:cNvPr>
          <p:cNvPicPr>
            <a:picLocks noChangeAspect="1"/>
          </p:cNvPicPr>
          <p:nvPr/>
        </p:nvPicPr>
        <p:blipFill>
          <a:blip r:embed="rId3"/>
          <a:srcRect/>
          <a:stretch/>
        </p:blipFill>
        <p:spPr>
          <a:xfrm>
            <a:off x="5010411" y="6400800"/>
            <a:ext cx="5029200" cy="1371600"/>
          </a:xfrm>
          <a:prstGeom prst="rect">
            <a:avLst/>
          </a:prstGeom>
        </p:spPr>
      </p:pic>
      <p:pic>
        <p:nvPicPr>
          <p:cNvPr id="6" name="Picture 5">
            <a:extLst>
              <a:ext uri="{FF2B5EF4-FFF2-40B4-BE49-F238E27FC236}">
                <a16:creationId xmlns:a16="http://schemas.microsoft.com/office/drawing/2014/main" id="{E54DF1DC-0A46-6D99-2E89-BA23CD871D49}"/>
              </a:ext>
            </a:extLst>
          </p:cNvPr>
          <p:cNvPicPr>
            <a:picLocks noChangeAspect="1"/>
          </p:cNvPicPr>
          <p:nvPr/>
        </p:nvPicPr>
        <p:blipFill>
          <a:blip r:embed="rId4"/>
          <a:stretch>
            <a:fillRect/>
          </a:stretch>
        </p:blipFill>
        <p:spPr>
          <a:xfrm>
            <a:off x="5812" y="105213"/>
            <a:ext cx="5029200" cy="1371600"/>
          </a:xfrm>
          <a:prstGeom prst="rect">
            <a:avLst/>
          </a:prstGeom>
        </p:spPr>
      </p:pic>
      <p:pic>
        <p:nvPicPr>
          <p:cNvPr id="14" name="Picture 13">
            <a:extLst>
              <a:ext uri="{FF2B5EF4-FFF2-40B4-BE49-F238E27FC236}">
                <a16:creationId xmlns:a16="http://schemas.microsoft.com/office/drawing/2014/main" id="{A9DDA224-C0E9-8788-CF90-CA5AE0630581}"/>
              </a:ext>
            </a:extLst>
          </p:cNvPr>
          <p:cNvPicPr>
            <a:picLocks noChangeAspect="1"/>
          </p:cNvPicPr>
          <p:nvPr/>
        </p:nvPicPr>
        <p:blipFill>
          <a:blip r:embed="rId4"/>
          <a:stretch>
            <a:fillRect/>
          </a:stretch>
        </p:blipFill>
        <p:spPr>
          <a:xfrm>
            <a:off x="5041274" y="105213"/>
            <a:ext cx="5029200" cy="1371600"/>
          </a:xfrm>
          <a:prstGeom prst="rect">
            <a:avLst/>
          </a:prstGeom>
        </p:spPr>
      </p:pic>
    </p:spTree>
    <p:extLst>
      <p:ext uri="{BB962C8B-B14F-4D97-AF65-F5344CB8AC3E}">
        <p14:creationId xmlns:p14="http://schemas.microsoft.com/office/powerpoint/2010/main" val="5790614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67</TotalTime>
  <Words>1291</Words>
  <Application>Microsoft Macintosh PowerPoint</Application>
  <PresentationFormat>Custom</PresentationFormat>
  <Paragraphs>31</Paragraphs>
  <Slides>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Aptos</vt:lpstr>
      <vt:lpstr>Aptos Display</vt:lpstr>
      <vt:lpstr>Arial</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Irena Powers</dc:creator>
  <cp:lastModifiedBy>Irena Powers</cp:lastModifiedBy>
  <cp:revision>14</cp:revision>
  <dcterms:created xsi:type="dcterms:W3CDTF">2026-08-05T22:14:33Z</dcterms:created>
  <dcterms:modified xsi:type="dcterms:W3CDTF">2026-08-27T17:53:31Z</dcterms:modified>
</cp:coreProperties>
</file>